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0"/>
  </p:notesMasterIdLst>
  <p:sldIdLst>
    <p:sldId id="356" r:id="rId5"/>
    <p:sldId id="360" r:id="rId6"/>
    <p:sldId id="362" r:id="rId7"/>
    <p:sldId id="357" r:id="rId8"/>
    <p:sldId id="361" r:id="rId9"/>
    <p:sldId id="363" r:id="rId10"/>
    <p:sldId id="318" r:id="rId11"/>
    <p:sldId id="345" r:id="rId12"/>
    <p:sldId id="339" r:id="rId13"/>
    <p:sldId id="306" r:id="rId14"/>
    <p:sldId id="355" r:id="rId15"/>
    <p:sldId id="358" r:id="rId16"/>
    <p:sldId id="359" r:id="rId17"/>
    <p:sldId id="354" r:id="rId18"/>
    <p:sldId id="304" r:id="rId19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02914-F82C-4E8B-A767-068BD921A8BC}" v="21" dt="2025-05-20T14:43:56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F1502914-F82C-4E8B-A767-068BD921A8BC}"/>
    <pc:docChg chg="custSel modSld">
      <pc:chgData name="Marr, Gregory" userId="3561ba5d-ecd2-4074-b30a-c8c766e651bb" providerId="ADAL" clId="{F1502914-F82C-4E8B-A767-068BD921A8BC}" dt="2025-05-20T14:51:26.196" v="760" actId="27918"/>
      <pc:docMkLst>
        <pc:docMk/>
      </pc:docMkLst>
      <pc:sldChg chg="modSp mod">
        <pc:chgData name="Marr, Gregory" userId="3561ba5d-ecd2-4074-b30a-c8c766e651bb" providerId="ADAL" clId="{F1502914-F82C-4E8B-A767-068BD921A8BC}" dt="2025-05-20T14:27:47.256" v="474" actId="20577"/>
        <pc:sldMkLst>
          <pc:docMk/>
          <pc:sldMk cId="3919863926" sldId="306"/>
        </pc:sldMkLst>
        <pc:spChg chg="mod">
          <ac:chgData name="Marr, Gregory" userId="3561ba5d-ecd2-4074-b30a-c8c766e651bb" providerId="ADAL" clId="{F1502914-F82C-4E8B-A767-068BD921A8BC}" dt="2025-05-20T14:27:47.256" v="474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modSp mod">
        <pc:chgData name="Marr, Gregory" userId="3561ba5d-ecd2-4074-b30a-c8c766e651bb" providerId="ADAL" clId="{F1502914-F82C-4E8B-A767-068BD921A8BC}" dt="2025-05-20T13:07:29.405" v="133" actId="14100"/>
        <pc:sldMkLst>
          <pc:docMk/>
          <pc:sldMk cId="1351841527" sldId="318"/>
        </pc:sldMkLst>
        <pc:spChg chg="mod">
          <ac:chgData name="Marr, Gregory" userId="3561ba5d-ecd2-4074-b30a-c8c766e651bb" providerId="ADAL" clId="{F1502914-F82C-4E8B-A767-068BD921A8BC}" dt="2025-05-20T13:07:11.815" v="131" actId="20577"/>
          <ac:spMkLst>
            <pc:docMk/>
            <pc:sldMk cId="1351841527" sldId="318"/>
            <ac:spMk id="4" creationId="{40F1692A-327B-4A38-A46D-758905412178}"/>
          </ac:spMkLst>
        </pc:spChg>
        <pc:picChg chg="add mod">
          <ac:chgData name="Marr, Gregory" userId="3561ba5d-ecd2-4074-b30a-c8c766e651bb" providerId="ADAL" clId="{F1502914-F82C-4E8B-A767-068BD921A8BC}" dt="2025-05-20T13:07:29.405" v="133" actId="14100"/>
          <ac:picMkLst>
            <pc:docMk/>
            <pc:sldMk cId="1351841527" sldId="318"/>
            <ac:picMk id="6" creationId="{5480895F-1223-6993-07A6-07EF7526B36D}"/>
          </ac:picMkLst>
        </pc:picChg>
      </pc:sldChg>
      <pc:sldChg chg="addSp delSp modSp mod">
        <pc:chgData name="Marr, Gregory" userId="3561ba5d-ecd2-4074-b30a-c8c766e651bb" providerId="ADAL" clId="{F1502914-F82C-4E8B-A767-068BD921A8BC}" dt="2025-05-20T14:51:03.054" v="758" actId="6549"/>
        <pc:sldMkLst>
          <pc:docMk/>
          <pc:sldMk cId="1336046822" sldId="339"/>
        </pc:sldMkLst>
        <pc:spChg chg="mod">
          <ac:chgData name="Marr, Gregory" userId="3561ba5d-ecd2-4074-b30a-c8c766e651bb" providerId="ADAL" clId="{F1502914-F82C-4E8B-A767-068BD921A8BC}" dt="2025-05-20T14:51:03.054" v="758" actId="6549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F1502914-F82C-4E8B-A767-068BD921A8BC}" dt="2025-05-20T13:56:21.964" v="181" actId="478"/>
          <ac:picMkLst>
            <pc:docMk/>
            <pc:sldMk cId="1336046822" sldId="339"/>
            <ac:picMk id="4" creationId="{CA7CF401-ED61-246E-91C5-9F32C74E4A44}"/>
          </ac:picMkLst>
        </pc:picChg>
        <pc:picChg chg="add mod ord">
          <ac:chgData name="Marr, Gregory" userId="3561ba5d-ecd2-4074-b30a-c8c766e651bb" providerId="ADAL" clId="{F1502914-F82C-4E8B-A767-068BD921A8BC}" dt="2025-05-20T13:57:09.146" v="245" actId="166"/>
          <ac:picMkLst>
            <pc:docMk/>
            <pc:sldMk cId="1336046822" sldId="339"/>
            <ac:picMk id="5" creationId="{4F57D7C3-7869-0F60-7753-5073B5EF7B0F}"/>
          </ac:picMkLst>
        </pc:picChg>
        <pc:picChg chg="del">
          <ac:chgData name="Marr, Gregory" userId="3561ba5d-ecd2-4074-b30a-c8c766e651bb" providerId="ADAL" clId="{F1502914-F82C-4E8B-A767-068BD921A8BC}" dt="2025-05-20T13:56:34.264" v="241" actId="478"/>
          <ac:picMkLst>
            <pc:docMk/>
            <pc:sldMk cId="1336046822" sldId="339"/>
            <ac:picMk id="7" creationId="{447964B9-B3FF-595D-87CA-15C32FDE4F25}"/>
          </ac:picMkLst>
        </pc:picChg>
        <pc:picChg chg="add mod">
          <ac:chgData name="Marr, Gregory" userId="3561ba5d-ecd2-4074-b30a-c8c766e651bb" providerId="ADAL" clId="{F1502914-F82C-4E8B-A767-068BD921A8BC}" dt="2025-05-20T13:57:05.554" v="244" actId="14100"/>
          <ac:picMkLst>
            <pc:docMk/>
            <pc:sldMk cId="1336046822" sldId="339"/>
            <ac:picMk id="8" creationId="{1C740B16-EA81-612D-A7B5-ECCF7E44AF9E}"/>
          </ac:picMkLst>
        </pc:picChg>
      </pc:sldChg>
      <pc:sldChg chg="modSp mod">
        <pc:chgData name="Marr, Gregory" userId="3561ba5d-ecd2-4074-b30a-c8c766e651bb" providerId="ADAL" clId="{F1502914-F82C-4E8B-A767-068BD921A8BC}" dt="2025-05-20T14:42:14.617" v="482"/>
        <pc:sldMkLst>
          <pc:docMk/>
          <pc:sldMk cId="1973591361" sldId="345"/>
        </pc:sldMkLst>
        <pc:spChg chg="mod">
          <ac:chgData name="Marr, Gregory" userId="3561ba5d-ecd2-4074-b30a-c8c766e651bb" providerId="ADAL" clId="{F1502914-F82C-4E8B-A767-068BD921A8BC}" dt="2025-05-20T14:06:28.260" v="303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F1502914-F82C-4E8B-A767-068BD921A8BC}" dt="2025-05-20T12:49:08.764" v="11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F1502914-F82C-4E8B-A767-068BD921A8BC}" dt="2025-05-20T14:41:57.957" v="478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F1502914-F82C-4E8B-A767-068BD921A8BC}" dt="2025-05-20T14:42:14.617" v="482"/>
          <ac:graphicFrameMkLst>
            <pc:docMk/>
            <pc:sldMk cId="1973591361" sldId="345"/>
            <ac:graphicFrameMk id="2" creationId="{F5AF3CAF-DE7B-D09B-15A3-2E64D24CEC48}"/>
          </ac:graphicFrameMkLst>
        </pc:graphicFrameChg>
      </pc:sldChg>
      <pc:sldChg chg="mod modShow">
        <pc:chgData name="Marr, Gregory" userId="3561ba5d-ecd2-4074-b30a-c8c766e651bb" providerId="ADAL" clId="{F1502914-F82C-4E8B-A767-068BD921A8BC}" dt="2025-05-20T14:43:22.125" v="483" actId="729"/>
        <pc:sldMkLst>
          <pc:docMk/>
          <pc:sldMk cId="275039638" sldId="355"/>
        </pc:sldMkLst>
      </pc:sldChg>
      <pc:sldChg chg="mod modShow">
        <pc:chgData name="Marr, Gregory" userId="3561ba5d-ecd2-4074-b30a-c8c766e651bb" providerId="ADAL" clId="{F1502914-F82C-4E8B-A767-068BD921A8BC}" dt="2025-05-20T14:43:26.333" v="484" actId="729"/>
        <pc:sldMkLst>
          <pc:docMk/>
          <pc:sldMk cId="3696967910" sldId="358"/>
        </pc:sldMkLst>
      </pc:sldChg>
      <pc:sldChg chg="mod">
        <pc:chgData name="Marr, Gregory" userId="3561ba5d-ecd2-4074-b30a-c8c766e651bb" providerId="ADAL" clId="{F1502914-F82C-4E8B-A767-068BD921A8BC}" dt="2025-05-20T14:43:55.431" v="486" actId="27918"/>
        <pc:sldMkLst>
          <pc:docMk/>
          <pc:sldMk cId="3153405175" sldId="359"/>
        </pc:sldMkLst>
      </pc:sldChg>
      <pc:sldChg chg="mod">
        <pc:chgData name="Marr, Gregory" userId="3561ba5d-ecd2-4074-b30a-c8c766e651bb" providerId="ADAL" clId="{F1502914-F82C-4E8B-A767-068BD921A8BC}" dt="2025-05-20T14:51:26.196" v="760" actId="27918"/>
        <pc:sldMkLst>
          <pc:docMk/>
          <pc:sldMk cId="1164877456" sldId="36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40-4BAD-A91E-5317AA8F258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40-4BAD-A91E-5317AA8F25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0.18728674893158045"/>
                  <c:y val="-2.2018498842912657E-2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layout>
                <c:manualLayout>
                  <c:x val="6.9365482796321497E-3"/>
                  <c:y val="-1.848419738891237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373129" y="1430185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5329"/>
                        <a:gd name="adj2" fmla="val 187839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-1.2484967625982292E-2"/>
                  <c:y val="0.2066337854949277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215147" y="2843680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7053"/>
                        <a:gd name="adj2" fmla="val -217316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-0.50779569713347961"/>
                  <c:y val="-0.1062846580406654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433242" y="4606157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2857"/>
                        <a:gd name="adj2" fmla="val -204816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-3.4680392803074472E-2"/>
                  <c:y val="-1.8484197388912337E-2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2788446" y="1293359"/>
                <a:ext cx="1744742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60492"/>
                      <a:gd name="adj2" fmla="val 153517"/>
                    </a:avLst>
                  </a:prstGeom>
                </c15:spPr>
                <c15:tx>
                  <c:rich>
                    <a:bodyPr wrap="square" lIns="38100" tIns="19050" rIns="38100" bIns="19050" anchor="ctr">
                      <a:noAutofit/>
                    </a:bodyPr>
                    <a:lstStyle/>
                    <a:p>
                      <a:pPr>
                        <a:defRPr sz="1200" b="0"/>
                      </a:pPr>
                      <a:fld id="{66BCA206-2F51-4AF8-BEC7-00FD40BA14F3}" type="CATEGORYNAME">
                        <a:rPr lang="en-US" sz="1400"/>
                        <a:pPr>
                          <a:defRPr sz="1200" b="0"/>
                        </a:pPr>
                        <a:t>[CATEGORY NAME]</a:t>
                      </a:fld>
                      <a:r>
                        <a:rPr lang="en-US" sz="1400" baseline="0" dirty="0"/>
                        <a:t>, </a:t>
                      </a:r>
                      <a:fld id="{D96B8C0E-84FE-42EF-8E0B-42C79E7BCD2F}" type="VALUE">
                        <a:rPr lang="en-US" sz="1400" baseline="0"/>
                        <a:pPr>
                          <a:defRPr sz="1200" b="0"/>
                        </a:pPr>
                        <a:t>[VALUE]</a:t>
                      </a:fld>
                      <a:r>
                        <a:rPr lang="en-US" sz="1400" baseline="0" dirty="0"/>
                        <a:t>, </a:t>
                      </a:r>
                      <a:fld id="{E994F66C-B4B2-4D28-871F-EB9621FB620F}" type="PERCENTAGE">
                        <a:rPr lang="en-US" sz="1400" baseline="0"/>
                        <a:pPr>
                          <a:defRPr sz="1200" b="0"/>
                        </a:pPr>
                        <a:t>[PERCENTAGE]</a:t>
                      </a:fld>
                      <a:endParaRPr lang="en-US" sz="1400" baseline="0" dirty="0"/>
                    </a:p>
                  </c:rich>
                </c15:tx>
                <c15:dlblFieldTable/>
                <c15:showDataLabelsRange val="0"/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Oplog!$H$34:$H$41</c:f>
              <c:numCache>
                <c:formatCode>0.00</c:formatCode>
                <c:ptCount val="8"/>
                <c:pt idx="0">
                  <c:v>0</c:v>
                </c:pt>
                <c:pt idx="1">
                  <c:v>5.57</c:v>
                </c:pt>
                <c:pt idx="2">
                  <c:v>7.62</c:v>
                </c:pt>
                <c:pt idx="3">
                  <c:v>10.35</c:v>
                </c:pt>
                <c:pt idx="4">
                  <c:v>0</c:v>
                </c:pt>
                <c:pt idx="5">
                  <c:v>0</c:v>
                </c:pt>
                <c:pt idx="6">
                  <c:v>98.74</c:v>
                </c:pt>
                <c:pt idx="7">
                  <c:v>45.72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D-45F7-8FFD-610356697C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A-4D6C-9EC2-B3BE6F5F9F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1-4DA6-99B8-373E0136445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AF-4869-A5E7-051B41A8C8E5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(RHIC_HOURS_DOE!$M$30:$N$30,RHIC_HOURS_DOE!$B$38:$N$38)</c:f>
              <c:strCache>
                <c:ptCount val="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</c:strCache>
            </c:strRef>
          </c:cat>
          <c:val>
            <c:numRef>
              <c:f>(RHIC_HOURS_DOE!$M$24:$N$24,RHIC_HOURS_DOE!$B$32:$N$32)</c:f>
              <c:numCache>
                <c:formatCode>0.00%</c:formatCode>
                <c:ptCount val="9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0-4E62-9348-B703E85AE8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20-4E62-9348-B703E85AE898}"/>
                </c:ext>
              </c:extLst>
            </c:dLbl>
            <c:dLbl>
              <c:idx val="2"/>
              <c:layout>
                <c:manualLayout>
                  <c:x val="3.186039893735039E-3"/>
                  <c:y val="-0.183333333333333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A-4D6C-9EC2-B3BE6F5F9F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31-4DA6-99B8-373E0136445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AF-4869-A5E7-051B41A8C8E5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</c:strRef>
          </c:cat>
          <c:val>
            <c:numRef>
              <c:f>(RHIC_HOURS_DOE!$M$28:$N$28,RHIC_HOURS_DOE!$B$36:$N$36)</c:f>
              <c:numCache>
                <c:formatCode>General</c:formatCode>
                <c:ptCount val="9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20-4E62-9348-B703E85AE89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6.3720797874702334E-2"/>
                  <c:y val="-9.0740740740740747E-2"/>
                </c:manualLayout>
              </c:layout>
              <c:spPr>
                <a:gradFill rotWithShape="1">
                  <a:gsLst>
                    <a:gs pos="0">
                      <a:srgbClr val="B2D33B">
                        <a:shade val="51000"/>
                        <a:satMod val="130000"/>
                      </a:srgbClr>
                    </a:gs>
                    <a:gs pos="80000">
                      <a:srgbClr val="B2D33B">
                        <a:shade val="93000"/>
                        <a:satMod val="130000"/>
                      </a:srgbClr>
                    </a:gs>
                    <a:gs pos="100000">
                      <a:srgbClr val="B2D33B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820-4E62-9348-B703E85AE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</c:strRef>
          </c:cat>
          <c:val>
            <c:numRef>
              <c:f>(RHIC_HOURS_DOE!$M$29:$N$29,RHIC_HOURS_DOE!$B$37:$N$37)</c:f>
              <c:numCache>
                <c:formatCode>0.00%</c:formatCode>
                <c:ptCount val="9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users, 2 shifts/5 days this week and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NSRL ions from Tandem </a:t>
            </a:r>
            <a:r>
              <a:rPr lang="en-US" sz="2000" dirty="0"/>
              <a:t>(pending resumption of AGS Au);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/>
              <a:t>Linac protons as required.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GCR pending EBIS </a:t>
            </a:r>
            <a:r>
              <a:rPr lang="en-US" sz="2000" dirty="0"/>
              <a:t>restoration of ion beams.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BLIP production resumes 23 May.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setup </a:t>
            </a:r>
            <a:r>
              <a:rPr lang="en-US" sz="2000" dirty="0">
                <a:solidFill>
                  <a:schemeClr val="accent4"/>
                </a:solidFill>
              </a:rPr>
              <a:t>pending cooldown, testing repair</a:t>
            </a: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AtR beam </a:t>
            </a:r>
            <a:r>
              <a:rPr lang="en-US" sz="2000" dirty="0">
                <a:solidFill>
                  <a:schemeClr val="accent5"/>
                </a:solidFill>
              </a:rPr>
              <a:t>pending extraction PS failures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Dedicated Au beam setup anticipated 27 May</a:t>
            </a:r>
            <a:endParaRPr lang="en-US" sz="20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Polarized proton setup, other studies continue 2 shifts/5 days</a:t>
            </a:r>
            <a:br>
              <a:rPr lang="en-US" sz="2000" dirty="0"/>
            </a:b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MCR will not be occupied continuously.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OC on duty overnight or weekend. No Operators overnight before Friday.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Contact CAS in off hours (x2024) for urgent issues when MCR is not staffed.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Alarm response instructions: Groups prompted for updates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414000"/>
              </p:ext>
            </p:extLst>
          </p:nvPr>
        </p:nvGraphicFramePr>
        <p:xfrm>
          <a:off x="233581" y="0"/>
          <a:ext cx="119584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876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93233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445112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208647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435861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en-US" sz="2800" dirty="0"/>
              <a:t>5/13-20/2025: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2.2 </a:t>
            </a:r>
            <a:r>
              <a:rPr lang="en-US" sz="2400" dirty="0" err="1"/>
              <a:t>hr</a:t>
            </a:r>
            <a:r>
              <a:rPr lang="en-US" sz="2400" dirty="0"/>
              <a:t> Machine Setup on Monday. </a:t>
            </a:r>
          </a:p>
          <a:p>
            <a:endParaRPr lang="en-US" sz="2400" dirty="0"/>
          </a:p>
          <a:p>
            <a:r>
              <a:rPr lang="en-US" sz="2400" dirty="0"/>
              <a:t>No failures.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0895F-1223-6993-07A6-07EF7526B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320" y="746898"/>
            <a:ext cx="8420136" cy="5851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5/13-20/2025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92.0%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715461"/>
            <a:ext cx="28204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running continues; various users along with beam setup/development for upcoming schedule.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Tandem Si, Fe, Ag, Au; Linac protons; </a:t>
            </a:r>
          </a:p>
          <a:p>
            <a:pPr algn="ctr"/>
            <a:r>
              <a:rPr lang="en-US" sz="2000" b="1" i="1" dirty="0">
                <a:solidFill>
                  <a:srgbClr val="00B050"/>
                </a:solidFill>
              </a:rPr>
              <a:t>EBIS He, O </a:t>
            </a:r>
            <a:r>
              <a:rPr lang="en-US" sz="2000" dirty="0"/>
              <a:t>in Booster and delivered to NSRL.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25-A schedule since 3 February. Schedule posted, </a:t>
            </a:r>
            <a:r>
              <a:rPr lang="en-US" dirty="0">
                <a:solidFill>
                  <a:schemeClr val="accent4"/>
                </a:solidFill>
              </a:rPr>
              <a:t>updates to 28 June </a:t>
            </a:r>
            <a:r>
              <a:rPr lang="en-US" dirty="0"/>
              <a:t>for beams &amp; users. </a:t>
            </a:r>
            <a:r>
              <a:rPr lang="en-US" dirty="0">
                <a:solidFill>
                  <a:schemeClr val="accent4"/>
                </a:solidFill>
              </a:rPr>
              <a:t>25-C schedule yet to be published for July-September</a:t>
            </a:r>
            <a:r>
              <a:rPr lang="en-US" dirty="0"/>
              <a:t>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122672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1532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RHIC Blue main dipole system failure,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extraction bump failures,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G10 kicker failure, ongoing, requiring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EBIS LION2 source target issue, opened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to examine/replace 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Access for AGS RF station K repairs, flow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switch replaced</a:t>
            </a: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Tandem tuning, accesses for MP6. Restoration from planned outage pending.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Linac OPPIS work on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pump.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Booster, AGS RF trips/resets/tuning</a:t>
            </a:r>
          </a:p>
          <a:p>
            <a:r>
              <a:rPr lang="en-US" sz="2200" dirty="0">
                <a:solidFill>
                  <a:schemeClr val="tx1"/>
                </a:solidFill>
                <a:cs typeface="Arial"/>
              </a:rPr>
              <a:t>Over 25 hours injector pp setup, other studies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		(when injector systems are available)</a:t>
            </a:r>
            <a:endParaRPr lang="en-US" sz="24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40B16-EA81-612D-A7B5-ECCF7E44A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383" y="3698794"/>
            <a:ext cx="5084707" cy="3159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7D7C3-7869-0F60-7753-5073B5EF7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527" y="0"/>
            <a:ext cx="5810564" cy="39892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0" ma:contentTypeDescription="Create a new document." ma:contentTypeScope="" ma:versionID="8d1ee666743ad2fe2837351e8474c093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9a646608bd3711b1b257228c20b54ff8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FE944B-5D9E-4C18-B452-956D6885C1D7}">
  <ds:schemaRefs>
    <ds:schemaRef ds:uri="29997dcc-7a6f-413b-bcd8-f246219486f6"/>
    <ds:schemaRef ds:uri="3bfd71d5-c7ac-4dca-b865-a609d1eb4074"/>
    <ds:schemaRef ds:uri="c23b2e69-5f3a-4a31-a525-b2a839289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4224</TotalTime>
  <Words>869</Words>
  <Application>Microsoft Office PowerPoint</Application>
  <PresentationFormat>Widescreen</PresentationFormat>
  <Paragraphs>123</Paragraphs>
  <Slides>15</Slides>
  <Notes>5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5/13-20/2025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24</cp:revision>
  <dcterms:created xsi:type="dcterms:W3CDTF">2011-03-02T18:37:40Z</dcterms:created>
  <dcterms:modified xsi:type="dcterms:W3CDTF">2025-05-20T14:51:35Z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