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0"/>
  </p:notesMasterIdLst>
  <p:sldIdLst>
    <p:sldId id="356" r:id="rId5"/>
    <p:sldId id="360" r:id="rId6"/>
    <p:sldId id="362" r:id="rId7"/>
    <p:sldId id="357" r:id="rId8"/>
    <p:sldId id="361" r:id="rId9"/>
    <p:sldId id="363" r:id="rId10"/>
    <p:sldId id="318" r:id="rId11"/>
    <p:sldId id="345" r:id="rId12"/>
    <p:sldId id="339" r:id="rId13"/>
    <p:sldId id="306" r:id="rId14"/>
    <p:sldId id="355" r:id="rId15"/>
    <p:sldId id="358" r:id="rId16"/>
    <p:sldId id="359" r:id="rId17"/>
    <p:sldId id="354" r:id="rId18"/>
    <p:sldId id="304" r:id="rId19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497156-5882-4483-924F-B1ED966B8424}" v="27" dt="2025-05-27T14:54:00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C8497156-5882-4483-924F-B1ED966B8424}"/>
    <pc:docChg chg="custSel modSld">
      <pc:chgData name="Marr, Gregory" userId="3561ba5d-ecd2-4074-b30a-c8c766e651bb" providerId="ADAL" clId="{C8497156-5882-4483-924F-B1ED966B8424}" dt="2025-05-27T14:54:50.715" v="774" actId="20577"/>
      <pc:docMkLst>
        <pc:docMk/>
      </pc:docMkLst>
      <pc:sldChg chg="modSp mod">
        <pc:chgData name="Marr, Gregory" userId="3561ba5d-ecd2-4074-b30a-c8c766e651bb" providerId="ADAL" clId="{C8497156-5882-4483-924F-B1ED966B8424}" dt="2025-05-27T14:53:15.734" v="756" actId="20577"/>
        <pc:sldMkLst>
          <pc:docMk/>
          <pc:sldMk cId="3919863926" sldId="306"/>
        </pc:sldMkLst>
        <pc:spChg chg="mod">
          <ac:chgData name="Marr, Gregory" userId="3561ba5d-ecd2-4074-b30a-c8c766e651bb" providerId="ADAL" clId="{C8497156-5882-4483-924F-B1ED966B8424}" dt="2025-05-27T14:53:15.734" v="756" actId="20577"/>
          <ac:spMkLst>
            <pc:docMk/>
            <pc:sldMk cId="3919863926" sldId="306"/>
            <ac:spMk id="3" creationId="{CE05BAB3-93A9-4362-AA58-BF024EA3D008}"/>
          </ac:spMkLst>
        </pc:spChg>
      </pc:sldChg>
      <pc:sldChg chg="addSp delSp modSp mod">
        <pc:chgData name="Marr, Gregory" userId="3561ba5d-ecd2-4074-b30a-c8c766e651bb" providerId="ADAL" clId="{C8497156-5882-4483-924F-B1ED966B8424}" dt="2025-05-27T14:00:12.505" v="99" actId="1076"/>
        <pc:sldMkLst>
          <pc:docMk/>
          <pc:sldMk cId="1351841527" sldId="318"/>
        </pc:sldMkLst>
        <pc:spChg chg="mod">
          <ac:chgData name="Marr, Gregory" userId="3561ba5d-ecd2-4074-b30a-c8c766e651bb" providerId="ADAL" clId="{C8497156-5882-4483-924F-B1ED966B8424}" dt="2025-05-27T13:49:43.808" v="91" actId="207"/>
          <ac:spMkLst>
            <pc:docMk/>
            <pc:sldMk cId="1351841527" sldId="318"/>
            <ac:spMk id="4" creationId="{40F1692A-327B-4A38-A46D-758905412178}"/>
          </ac:spMkLst>
        </pc:spChg>
        <pc:picChg chg="del">
          <ac:chgData name="Marr, Gregory" userId="3561ba5d-ecd2-4074-b30a-c8c766e651bb" providerId="ADAL" clId="{C8497156-5882-4483-924F-B1ED966B8424}" dt="2025-05-27T14:00:08.001" v="98" actId="478"/>
          <ac:picMkLst>
            <pc:docMk/>
            <pc:sldMk cId="1351841527" sldId="318"/>
            <ac:picMk id="6" creationId="{5480895F-1223-6993-07A6-07EF7526B36D}"/>
          </ac:picMkLst>
        </pc:picChg>
        <pc:picChg chg="add mod">
          <ac:chgData name="Marr, Gregory" userId="3561ba5d-ecd2-4074-b30a-c8c766e651bb" providerId="ADAL" clId="{C8497156-5882-4483-924F-B1ED966B8424}" dt="2025-05-27T14:00:12.505" v="99" actId="1076"/>
          <ac:picMkLst>
            <pc:docMk/>
            <pc:sldMk cId="1351841527" sldId="318"/>
            <ac:picMk id="7" creationId="{86C1C7AE-A2D0-20BB-DF79-28FC86F96FED}"/>
          </ac:picMkLst>
        </pc:picChg>
      </pc:sldChg>
      <pc:sldChg chg="addSp delSp modSp mod">
        <pc:chgData name="Marr, Gregory" userId="3561ba5d-ecd2-4074-b30a-c8c766e651bb" providerId="ADAL" clId="{C8497156-5882-4483-924F-B1ED966B8424}" dt="2025-05-27T14:45:33.456" v="644" actId="20577"/>
        <pc:sldMkLst>
          <pc:docMk/>
          <pc:sldMk cId="1336046822" sldId="339"/>
        </pc:sldMkLst>
        <pc:spChg chg="mod">
          <ac:chgData name="Marr, Gregory" userId="3561ba5d-ecd2-4074-b30a-c8c766e651bb" providerId="ADAL" clId="{C8497156-5882-4483-924F-B1ED966B8424}" dt="2025-05-27T14:45:33.456" v="644" actId="20577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Marr, Gregory" userId="3561ba5d-ecd2-4074-b30a-c8c766e651bb" providerId="ADAL" clId="{C8497156-5882-4483-924F-B1ED966B8424}" dt="2025-05-27T14:06:57.284" v="126" actId="1076"/>
          <ac:picMkLst>
            <pc:docMk/>
            <pc:sldMk cId="1336046822" sldId="339"/>
            <ac:picMk id="4" creationId="{36DDDD6A-FA58-814F-B5B8-3A949998E4F5}"/>
          </ac:picMkLst>
        </pc:picChg>
        <pc:picChg chg="del">
          <ac:chgData name="Marr, Gregory" userId="3561ba5d-ecd2-4074-b30a-c8c766e651bb" providerId="ADAL" clId="{C8497156-5882-4483-924F-B1ED966B8424}" dt="2025-05-27T14:06:53.889" v="125" actId="478"/>
          <ac:picMkLst>
            <pc:docMk/>
            <pc:sldMk cId="1336046822" sldId="339"/>
            <ac:picMk id="5" creationId="{4F57D7C3-7869-0F60-7753-5073B5EF7B0F}"/>
          </ac:picMkLst>
        </pc:picChg>
        <pc:picChg chg="add mod ord">
          <ac:chgData name="Marr, Gregory" userId="3561ba5d-ecd2-4074-b30a-c8c766e651bb" providerId="ADAL" clId="{C8497156-5882-4483-924F-B1ED966B8424}" dt="2025-05-27T14:12:07.721" v="178" actId="171"/>
          <ac:picMkLst>
            <pc:docMk/>
            <pc:sldMk cId="1336046822" sldId="339"/>
            <ac:picMk id="7" creationId="{2C34DFC0-4A0A-B6BF-1E4A-65888BFD5F7E}"/>
          </ac:picMkLst>
        </pc:picChg>
        <pc:picChg chg="del">
          <ac:chgData name="Marr, Gregory" userId="3561ba5d-ecd2-4074-b30a-c8c766e651bb" providerId="ADAL" clId="{C8497156-5882-4483-924F-B1ED966B8424}" dt="2025-05-27T14:11:53.675" v="130" actId="478"/>
          <ac:picMkLst>
            <pc:docMk/>
            <pc:sldMk cId="1336046822" sldId="339"/>
            <ac:picMk id="8" creationId="{1C740B16-EA81-612D-A7B5-ECCF7E44AF9E}"/>
          </ac:picMkLst>
        </pc:picChg>
      </pc:sldChg>
      <pc:sldChg chg="modSp mod">
        <pc:chgData name="Marr, Gregory" userId="3561ba5d-ecd2-4074-b30a-c8c766e651bb" providerId="ADAL" clId="{C8497156-5882-4483-924F-B1ED966B8424}" dt="2025-05-27T14:54:50.715" v="774" actId="20577"/>
        <pc:sldMkLst>
          <pc:docMk/>
          <pc:sldMk cId="1973591361" sldId="345"/>
        </pc:sldMkLst>
        <pc:spChg chg="mod">
          <ac:chgData name="Marr, Gregory" userId="3561ba5d-ecd2-4074-b30a-c8c766e651bb" providerId="ADAL" clId="{C8497156-5882-4483-924F-B1ED966B8424}" dt="2025-05-27T14:54:50.715" v="774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C8497156-5882-4483-924F-B1ED966B8424}" dt="2025-05-27T13:42:51.824" v="7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C8497156-5882-4483-924F-B1ED966B8424}" dt="2025-05-27T13:43:15.236" v="16" actId="20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C8497156-5882-4483-924F-B1ED966B8424}" dt="2025-05-27T14:54:00.715" v="758" actId="14100"/>
          <ac:graphicFrameMkLst>
            <pc:docMk/>
            <pc:sldMk cId="1973591361" sldId="345"/>
            <ac:graphicFrameMk id="2" creationId="{F5AF3CAF-DE7B-D09B-15A3-2E64D24CEC48}"/>
          </ac:graphicFrameMkLst>
        </pc:graphicFrameChg>
      </pc:sldChg>
      <pc:sldChg chg="mod modShow">
        <pc:chgData name="Marr, Gregory" userId="3561ba5d-ecd2-4074-b30a-c8c766e651bb" providerId="ADAL" clId="{C8497156-5882-4483-924F-B1ED966B8424}" dt="2025-05-27T14:45:44.177" v="645" actId="729"/>
        <pc:sldMkLst>
          <pc:docMk/>
          <pc:sldMk cId="275039638" sldId="355"/>
        </pc:sldMkLst>
      </pc:sldChg>
      <pc:sldChg chg="mod modShow">
        <pc:chgData name="Marr, Gregory" userId="3561ba5d-ecd2-4074-b30a-c8c766e651bb" providerId="ADAL" clId="{C8497156-5882-4483-924F-B1ED966B8424}" dt="2025-05-27T14:45:46.093" v="646" actId="729"/>
        <pc:sldMkLst>
          <pc:docMk/>
          <pc:sldMk cId="3696967910" sldId="358"/>
        </pc:sldMkLst>
      </pc:sldChg>
      <pc:sldChg chg="mod">
        <pc:chgData name="Marr, Gregory" userId="3561ba5d-ecd2-4074-b30a-c8c766e651bb" providerId="ADAL" clId="{C8497156-5882-4483-924F-B1ED966B8424}" dt="2025-05-27T14:46:09.041" v="647" actId="27918"/>
        <pc:sldMkLst>
          <pc:docMk/>
          <pc:sldMk cId="3153405175" sldId="359"/>
        </pc:sldMkLst>
      </pc:sldChg>
      <pc:sldChg chg="mod">
        <pc:chgData name="Marr, Gregory" userId="3561ba5d-ecd2-4074-b30a-c8c766e651bb" providerId="ADAL" clId="{C8497156-5882-4483-924F-B1ED966B8424}" dt="2025-05-27T13:56:16.809" v="93" actId="27918"/>
        <pc:sldMkLst>
          <pc:docMk/>
          <pc:sldMk cId="1164877456" sldId="36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40-4BAD-A91E-5317AA8F25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EC8-4188-A04E-01CEB9C5D5E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EC8-4188-A04E-01CEB9C5D5E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EC8-4188-A04E-01CEB9C5D5E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EC8-4188-A04E-01CEB9C5D5E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3EC8-4188-A04E-01CEB9C5D5E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3EC8-4188-A04E-01CEB9C5D5E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EC8-4188-A04E-01CEB9C5D5E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3EC8-4188-A04E-01CEB9C5D5E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C8-4188-A04E-01CEB9C5D5ED}"/>
                </c:ext>
              </c:extLst>
            </c:dLbl>
            <c:dLbl>
              <c:idx val="1"/>
              <c:layout>
                <c:manualLayout>
                  <c:x val="-0.24139182551271196"/>
                  <c:y val="-2.201849884291265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3069224" y="1324678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1175"/>
                        <a:gd name="adj2" fmla="val 186851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C8-4188-A04E-01CEB9C5D5ED}"/>
                </c:ext>
              </c:extLst>
            </c:dLbl>
            <c:dLbl>
              <c:idx val="2"/>
              <c:layout>
                <c:manualLayout>
                  <c:x val="-2.3584264150749656E-2"/>
                  <c:y val="-3.465794969944838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292503" y="1900987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8297"/>
                        <a:gd name="adj2" fmla="val 183109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EC8-4188-A04E-01CEB9C5D5ED}"/>
                </c:ext>
              </c:extLst>
            </c:dLbl>
            <c:dLbl>
              <c:idx val="3"/>
              <c:layout>
                <c:manualLayout>
                  <c:x val="-1.6647278923194276E-2"/>
                  <c:y val="-0.1572756414921332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606393" y="3038986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9340"/>
                        <a:gd name="adj2" fmla="val 153038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C8-4188-A04E-01CEB9C5D5ED}"/>
                </c:ext>
              </c:extLst>
            </c:dLbl>
            <c:dLbl>
              <c:idx val="4"/>
              <c:layout>
                <c:manualLayout>
                  <c:x val="-8.3238579355587122E-2"/>
                  <c:y val="2.3105360443621227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977675" y="4669891"/>
                  <a:ext cx="2414733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678"/>
                        <a:gd name="adj2" fmla="val -311302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EC8-4188-A04E-01CEB9C5D5E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EC8-4188-A04E-01CEB9C5D5ED}"/>
                </c:ext>
              </c:extLst>
            </c:dLbl>
            <c:dLbl>
              <c:idx val="6"/>
              <c:layout>
                <c:manualLayout>
                  <c:x val="7.630208569444516E-2"/>
                  <c:y val="7.162661737523105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98500" y="4411702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1473"/>
                        <a:gd name="adj2" fmla="val -213149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C8-4188-A04E-01CEB9C5D5E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2717872885076468"/>
                      <c:h val="5.06212976843698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3EC8-4188-A04E-01CEB9C5D5ED}"/>
                </c:ext>
              </c:extLst>
            </c:dLbl>
            <c:numFmt formatCode="General" sourceLinked="0"/>
            <c:spPr>
              <a:xfrm>
                <a:off x="6215147" y="2843680"/>
                <a:ext cx="2268627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77053"/>
                      <a:gd name="adj2" fmla="val -217316"/>
                    </a:avLst>
                  </a:prstGeom>
                </c15:spPr>
                <c15:tx>
                  <c:rich>
                    <a:bodyPr wrap="square" lIns="38100" tIns="19050" rIns="38100" bIns="19050" anchor="ctr">
                      <a:noAutofit/>
                    </a:bodyPr>
                    <a:lstStyle/>
                    <a:p>
                      <a:pPr>
                        <a:defRPr sz="1200" b="0"/>
                      </a:pPr>
                      <a:fld id="{66BCA206-2F51-4AF8-BEC7-00FD40BA14F3}" type="CATEGORYNAME">
                        <a:rPr lang="en-US" sz="1400"/>
                        <a:pPr>
                          <a:defRPr sz="1200" b="0"/>
                        </a:pPr>
                        <a:t>[CATEGORY NAME]</a:t>
                      </a:fld>
                      <a:r>
                        <a:rPr lang="en-US" sz="1400" baseline="0" dirty="0"/>
                        <a:t>, </a:t>
                      </a:r>
                      <a:fld id="{D96B8C0E-84FE-42EF-8E0B-42C79E7BCD2F}" type="VALUE">
                        <a:rPr lang="en-US" sz="1400" baseline="0"/>
                        <a:pPr>
                          <a:defRPr sz="1200" b="0"/>
                        </a:pPr>
                        <a:t>[VALUE]</a:t>
                      </a:fld>
                      <a:r>
                        <a:rPr lang="en-US" sz="1400" baseline="0" dirty="0"/>
                        <a:t>, </a:t>
                      </a:r>
                      <a:fld id="{E994F66C-B4B2-4D28-871F-EB9621FB620F}" type="PERCENTAGE">
                        <a:rPr lang="en-US" sz="1400" baseline="0"/>
                        <a:pPr>
                          <a:defRPr sz="1200" b="0"/>
                        </a:pPr>
                        <a:t>[PERCENTAGE]</a:t>
                      </a:fld>
                      <a:endParaRPr lang="en-US" sz="1400" baseline="0" dirty="0"/>
                    </a:p>
                  </c:rich>
                </c15:tx>
                <c15:dlblFieldTable/>
                <c15:showDataLabelsRange val="0"/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Oplog!$I$34:$I$41</c:f>
              <c:numCache>
                <c:formatCode>0.00</c:formatCode>
                <c:ptCount val="8"/>
                <c:pt idx="0">
                  <c:v>0</c:v>
                </c:pt>
                <c:pt idx="1">
                  <c:v>14.27</c:v>
                </c:pt>
                <c:pt idx="2">
                  <c:v>25.42</c:v>
                </c:pt>
                <c:pt idx="3">
                  <c:v>21.98</c:v>
                </c:pt>
                <c:pt idx="4">
                  <c:v>1.6</c:v>
                </c:pt>
                <c:pt idx="5">
                  <c:v>0</c:v>
                </c:pt>
                <c:pt idx="6">
                  <c:v>104.73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C8-4188-A04E-01CEB9C5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8D-45F7-8FFD-610356697CA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20-4E62-9348-B703E85AE8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8D-45F7-8FFD-610356697C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80-4C8F-B7C0-7ADBC0536E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6A-4D6C-9EC2-B3BE6F5F9FA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31-4DA6-99B8-373E0136445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AF-4869-A5E7-051B41A8C8E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A8-44DC-A41B-F360FD040E1C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(RHIC_HOURS_DOE!$M$30:$N$30,RHIC_HOURS_DOE!$B$38:$N$38)</c15:sqref>
                  </c15:fullRef>
                </c:ext>
              </c:extLst>
              <c:f>(RHIC_HOURS_DOE!$M$30:$N$30,RHIC_HOURS_DOE!$B$38:$I$38)</c:f>
              <c:strCache>
                <c:ptCount val="10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(RHIC_HOURS_DOE!$M$24:$N$24,RHIC_HOURS_DOE!$B$32:$N$32)</c15:sqref>
                  </c15:fullRef>
                </c:ext>
              </c:extLst>
              <c:f>(RHIC_HOURS_DOE!$M$24:$N$24,RHIC_HOURS_DOE!$B$32:$I$32)</c:f>
              <c:numCache>
                <c:formatCode>0.00%</c:formatCode>
                <c:ptCount val="10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20-4E62-9348-B703E85AE8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20-4E62-9348-B703E85AE898}"/>
                </c:ext>
              </c:extLst>
            </c:dLbl>
            <c:dLbl>
              <c:idx val="2"/>
              <c:layout>
                <c:manualLayout>
                  <c:x val="3.186039893735039E-3"/>
                  <c:y val="-0.183333333333333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20-4E62-9348-B703E85AE8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8D-45F7-8FFD-610356697C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80-4C8F-B7C0-7ADBC0536E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6A-4D6C-9EC2-B3BE6F5F9FA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31-4DA6-99B8-373E0136445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AF-4869-A5E7-051B41A8C8E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A8-44DC-A41B-F360FD040E1C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(RHIC_HOURS_DOE!$M$30:$N$30,RHIC_HOURS_DOE!$B$38:$C$38)</c15:sqref>
                  </c15:fullRef>
                </c:ext>
              </c:extLst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(RHIC_HOURS_DOE!$M$28:$N$28,RHIC_HOURS_DOE!$B$36:$N$36)</c15:sqref>
                  </c15:fullRef>
                </c:ext>
              </c:extLst>
              <c:f>(RHIC_HOURS_DOE!$M$28:$N$28,RHIC_HOURS_DOE!$B$36:$I$36)</c:f>
              <c:numCache>
                <c:formatCode>General</c:formatCode>
                <c:ptCount val="10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20-4E62-9348-B703E85AE898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6.3720797874702334E-2"/>
                  <c:y val="-9.0740740740740747E-2"/>
                </c:manualLayout>
              </c:layout>
              <c:spPr>
                <a:gradFill rotWithShape="1">
                  <a:gsLst>
                    <a:gs pos="0">
                      <a:srgbClr val="B2D33B">
                        <a:shade val="51000"/>
                        <a:satMod val="130000"/>
                      </a:srgbClr>
                    </a:gs>
                    <a:gs pos="80000">
                      <a:srgbClr val="B2D33B">
                        <a:shade val="93000"/>
                        <a:satMod val="130000"/>
                      </a:srgbClr>
                    </a:gs>
                    <a:gs pos="100000">
                      <a:srgbClr val="B2D33B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C820-4E62-9348-B703E85AE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(RHIC_HOURS_DOE!$M$30:$N$30,RHIC_HOURS_DOE!$B$38:$C$38)</c15:sqref>
                  </c15:fullRef>
                </c:ext>
              </c:extLst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(RHIC_HOURS_DOE!$M$29:$N$29,RHIC_HOURS_DOE!$B$37:$N$37)</c15:sqref>
                  </c15:fullRef>
                </c:ext>
              </c:extLst>
              <c:f>(RHIC_HOURS_DOE!$M$29:$N$29,RHIC_HOURS_DOE!$B$37:$I$37)</c:f>
              <c:numCache>
                <c:formatCode>0.00%</c:formatCode>
                <c:ptCount val="10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ops.bnl.gov/Operations/personnel/call_in_lists/" TargetMode="External"/><Relationship Id="rId2" Type="http://schemas.openxmlformats.org/officeDocument/2006/relationships/hyperlink" Target="http://directory.pbn.bnl.gov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Operator/OC shifts continue for NSRL users, 2 shifts/5 days this week and next.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4"/>
                </a:solidFill>
              </a:rPr>
              <a:t>No ions from Tandem; </a:t>
            </a:r>
            <a:r>
              <a:rPr lang="en-US" sz="2000" dirty="0"/>
              <a:t>Linac protons as required; Ion beams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from EBIS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BLIP production continues through 3 June, with additional run to follow.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beam setup </a:t>
            </a:r>
            <a:r>
              <a:rPr lang="en-US" sz="2000" dirty="0">
                <a:solidFill>
                  <a:schemeClr val="accent4"/>
                </a:solidFill>
              </a:rPr>
              <a:t>pending cooldown, testing repair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AtR beam </a:t>
            </a:r>
            <a:r>
              <a:rPr lang="en-US" sz="2000" dirty="0">
                <a:solidFill>
                  <a:schemeClr val="accent5"/>
                </a:solidFill>
              </a:rPr>
              <a:t>pending extraction PS failures</a:t>
            </a:r>
            <a:r>
              <a:rPr lang="en-US" sz="20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Dedicated Tandem Au beam setup anticipated 30 May</a:t>
            </a:r>
            <a:endParaRPr lang="en-US" sz="2000" i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 Polarized proton setup, other studies continue 2 shifts/5 days</a:t>
            </a:r>
            <a:br>
              <a:rPr lang="en-US" sz="2000" dirty="0"/>
            </a:br>
            <a:endParaRPr lang="en-US" sz="20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 MCR will not be occupied continuously.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OC on duty overnight until RHIC start. </a:t>
            </a:r>
            <a:r>
              <a:rPr lang="en-US" sz="2000" dirty="0">
                <a:solidFill>
                  <a:srgbClr val="000000"/>
                </a:solidFill>
              </a:rPr>
              <a:t>Contact CAS in off hours (x2024) for urgent issues when MCR is not staffed.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Changes? Time to update is </a:t>
            </a:r>
            <a:r>
              <a:rPr lang="en-US" sz="2200" i="1" dirty="0">
                <a:solidFill>
                  <a:srgbClr val="000000"/>
                </a:solidFill>
              </a:rPr>
              <a:t>now. </a:t>
            </a:r>
            <a:r>
              <a:rPr lang="en-US" sz="2200" dirty="0">
                <a:solidFill>
                  <a:srgbClr val="000000"/>
                </a:solidFill>
              </a:rPr>
              <a:t>Expect calls at all hours.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hlinkClick r:id="rId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4"/>
                </a:solidFill>
              </a:rPr>
              <a:t>Alarm response instructions: Groups prompted for updates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http://directory.pbn.bnl.gov/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AND EDIT YOUR OWN CONTACT INFO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https://www.cadops.bnl.gov/Operations/personnel/call_in_lists/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YOUR CALLIN LIST: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expect contact off-hours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3D119E-886F-44D0-AD37-D8E5EE4D90F3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78862"/>
              </p:ext>
            </p:extLst>
          </p:nvPr>
        </p:nvGraphicFramePr>
        <p:xfrm>
          <a:off x="233581" y="0"/>
          <a:ext cx="1195841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01876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86527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445112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208647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3435861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en-US" sz="2800" dirty="0"/>
              <a:t>5/20-27/2025:</a:t>
            </a:r>
            <a:br>
              <a:rPr lang="en-US" sz="2800" dirty="0"/>
            </a:br>
            <a:endParaRPr lang="en-US" sz="2800" dirty="0"/>
          </a:p>
          <a:p>
            <a:r>
              <a:rPr lang="en-US" sz="2400" dirty="0"/>
              <a:t>200 MeV production began Friday.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89.78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4.68 </a:t>
            </a:r>
            <a:r>
              <a:rPr lang="en-US" sz="2400" dirty="0" err="1"/>
              <a:t>hr</a:t>
            </a:r>
            <a:r>
              <a:rPr lang="en-US" sz="2400" dirty="0"/>
              <a:t> failures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95.1%</a:t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C1C7AE-A2D0-20BB-DF79-28FC86F96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728" y="712127"/>
            <a:ext cx="8711272" cy="59127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5/20-27/2025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accent5"/>
                </a:solidFill>
                <a:latin typeface="Calibri"/>
                <a:cs typeface="Calibri"/>
              </a:rPr>
              <a:t>77.4%</a:t>
            </a:r>
            <a:endParaRPr lang="en-US" sz="24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715461"/>
            <a:ext cx="282042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 running continues. No users; beam setup &amp; development for upcoming schedule.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No Tandem ions; Linac protons.</a:t>
            </a:r>
          </a:p>
          <a:p>
            <a:pPr algn="ctr"/>
            <a:r>
              <a:rPr lang="en-US" sz="2000" b="1" i="1" dirty="0">
                <a:solidFill>
                  <a:srgbClr val="00B050"/>
                </a:solidFill>
              </a:rPr>
              <a:t>EBIS </a:t>
            </a:r>
            <a:r>
              <a:rPr lang="en-US" sz="2000" dirty="0"/>
              <a:t>He, O, </a:t>
            </a:r>
            <a:r>
              <a:rPr lang="en-US" sz="2000" b="1" i="1" dirty="0">
                <a:solidFill>
                  <a:srgbClr val="00B050"/>
                </a:solidFill>
              </a:rPr>
              <a:t>Si, Ti, Fe, Nb, Au </a:t>
            </a:r>
            <a:r>
              <a:rPr lang="en-US" sz="2000" dirty="0"/>
              <a:t>in Booster and delivered to NSRL. Ta, </a:t>
            </a:r>
            <a:r>
              <a:rPr lang="en-US" sz="2000"/>
              <a:t>Bi pending.</a:t>
            </a: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sz="1600" dirty="0"/>
              <a:t>Running 25-A schedule since 3 February. Schedule posted, </a:t>
            </a:r>
            <a:r>
              <a:rPr lang="en-US" sz="1600" dirty="0">
                <a:solidFill>
                  <a:schemeClr val="accent4"/>
                </a:solidFill>
              </a:rPr>
              <a:t>updates to 28 June </a:t>
            </a:r>
            <a:r>
              <a:rPr lang="en-US" sz="1600" dirty="0"/>
              <a:t>for beams &amp; users. </a:t>
            </a:r>
            <a:r>
              <a:rPr lang="en-US" sz="1600" dirty="0">
                <a:solidFill>
                  <a:schemeClr val="accent4"/>
                </a:solidFill>
              </a:rPr>
              <a:t>25-C schedule yet to be published for July-September</a:t>
            </a:r>
            <a:r>
              <a:rPr lang="en-US" sz="1600" dirty="0"/>
              <a:t>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AF3CAF-DE7B-D09B-15A3-2E64D24C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455011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6848211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RHIC Blue main dipole system failure,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awaiting cooldown &amp;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extraction bump failures,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G10 kicker failure, repairs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EBIS HV pulser PS failure, various repairs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EBIS HV cage issue, disconnected cable removed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EBIS timing failures, </a:t>
            </a:r>
            <a:r>
              <a:rPr lang="en-US" sz="2400" dirty="0" err="1">
                <a:solidFill>
                  <a:schemeClr val="tx1"/>
                </a:solidFill>
                <a:cs typeface="Arial"/>
              </a:rPr>
              <a:t>supercycle</a:t>
            </a:r>
            <a:r>
              <a:rPr lang="en-US" sz="2400" dirty="0">
                <a:solidFill>
                  <a:schemeClr val="tx1"/>
                </a:solidFill>
                <a:cs typeface="Arial"/>
              </a:rPr>
              <a:t> software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bug fixed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Booster MMPS trips (7x), various repairs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Linac hi-intensity source extractor failure, switch to Source 2 in progress.</a:t>
            </a:r>
          </a:p>
          <a:p>
            <a:r>
              <a:rPr lang="en-US" sz="24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Linac RF tuning to improve losses, other trips/resets.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Booster, AGS, EBIS PS &amp; RF trips/resets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200" dirty="0">
                <a:solidFill>
                  <a:schemeClr val="tx1"/>
                </a:solidFill>
                <a:cs typeface="Arial"/>
              </a:rPr>
              <a:t>Over 21 hours injector pp setup, other studies </a:t>
            </a:r>
            <a:br>
              <a:rPr lang="en-US" sz="22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		(when injector systems are available)</a:t>
            </a:r>
            <a:endParaRPr lang="en-US" sz="2400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34DFC0-4A0A-B6BF-1E4A-65888BFD5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337" y="3698794"/>
            <a:ext cx="5084708" cy="31592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DDDD6A-FA58-814F-B5B8-3A949998E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575" y="-5994"/>
            <a:ext cx="5775313" cy="39892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0" ma:contentTypeDescription="Create a new document." ma:contentTypeScope="" ma:versionID="8d1ee666743ad2fe2837351e8474c093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9a646608bd3711b1b257228c20b54ff8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FE944B-5D9E-4C18-B452-956D6885C1D7}">
  <ds:schemaRefs>
    <ds:schemaRef ds:uri="29997dcc-7a6f-413b-bcd8-f246219486f6"/>
    <ds:schemaRef ds:uri="3bfd71d5-c7ac-4dca-b865-a609d1eb4074"/>
    <ds:schemaRef ds:uri="c23b2e69-5f3a-4a31-a525-b2a8392895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4306</TotalTime>
  <Words>895</Words>
  <Application>Microsoft Office PowerPoint</Application>
  <PresentationFormat>Widescreen</PresentationFormat>
  <Paragraphs>125</Paragraphs>
  <Slides>15</Slides>
  <Notes>5</Notes>
  <HiddenSlides>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5/20-27/2025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25</cp:revision>
  <dcterms:created xsi:type="dcterms:W3CDTF">2011-03-02T18:37:40Z</dcterms:created>
  <dcterms:modified xsi:type="dcterms:W3CDTF">2025-05-27T14:54:53Z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