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4178324351"/>
          <c:y val="0.16223110782386754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62-2843-98C2-FE51FEC5183F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62-2843-98C2-FE51FEC5183F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62-2843-98C2-FE51FEC5183F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62-2843-98C2-FE51FEC5183F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  <c:pt idx="120" formatCode="General">
                  <c:v>144849.81931028698</c:v>
                </c:pt>
                <c:pt idx="121" formatCode="General">
                  <c:v>148326.43431028698</c:v>
                </c:pt>
                <c:pt idx="122" formatCode="General">
                  <c:v>151911.79831028698</c:v>
                </c:pt>
                <c:pt idx="123" formatCode="General">
                  <c:v>155493.08831028698</c:v>
                </c:pt>
                <c:pt idx="124" formatCode="General">
                  <c:v>158986.614310287</c:v>
                </c:pt>
                <c:pt idx="125" formatCode="General">
                  <c:v>162376.815310287</c:v>
                </c:pt>
                <c:pt idx="126" formatCode="General">
                  <c:v>166003.57131028699</c:v>
                </c:pt>
                <c:pt idx="127" formatCode="General">
                  <c:v>167342.24931028701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62-2843-98C2-FE51FEC5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</cdr:x>
      <cdr:y>0.56687</cdr:y>
    </cdr:from>
    <cdr:to>
      <cdr:x>0.6556</cdr:x>
      <cdr:y>0.59262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04BFAA1E-E945-EE7C-64A5-AB81DFAE20C5}"/>
            </a:ext>
          </a:extLst>
        </cdr:cNvPr>
        <cdr:cNvSpPr/>
      </cdr:nvSpPr>
      <cdr:spPr>
        <a:xfrm xmlns:a="http://schemas.openxmlformats.org/drawingml/2006/main" rot="20584348" flipV="1">
          <a:off x="5151709" y="3787635"/>
          <a:ext cx="630621" cy="172080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03,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r>
              <a:rPr lang="en-US" b="1" dirty="0"/>
              <a:t>MP7</a:t>
            </a:r>
            <a:r>
              <a:rPr lang="en-US" dirty="0"/>
              <a:t> is currently providing ions for RHIC setup., All 8 pulses are stable and good intensity </a:t>
            </a:r>
            <a:endParaRPr lang="en-US" b="1" dirty="0"/>
          </a:p>
          <a:p>
            <a:pPr lvl="0"/>
            <a:r>
              <a:rPr lang="en-US" b="1" dirty="0"/>
              <a:t>MP 7</a:t>
            </a:r>
            <a:r>
              <a:rPr lang="en-US" dirty="0"/>
              <a:t> Object foils  will need to be changed in an upcoming maintenance day</a:t>
            </a:r>
          </a:p>
          <a:p>
            <a:pPr lvl="0"/>
            <a:r>
              <a:rPr lang="en-US" b="1" dirty="0"/>
              <a:t>MP6</a:t>
            </a:r>
            <a:r>
              <a:rPr lang="en-US" dirty="0"/>
              <a:t>: Charging system has been repaired; Now both machines are operational.</a:t>
            </a:r>
          </a:p>
          <a:p>
            <a:pPr lvl="0"/>
            <a:r>
              <a:rPr lang="en-US" b="1" dirty="0"/>
              <a:t>Last Friday</a:t>
            </a:r>
            <a:r>
              <a:rPr lang="en-US" dirty="0"/>
              <a:t>: Physics user utilized MP6.</a:t>
            </a:r>
          </a:p>
          <a:p>
            <a:r>
              <a:rPr lang="en-US" b="1" dirty="0"/>
              <a:t>This week (Mon–Wed)</a:t>
            </a:r>
            <a:r>
              <a:rPr lang="en-US" dirty="0"/>
              <a:t>: External user scheduled on MP6:</a:t>
            </a:r>
            <a:r>
              <a:rPr lang="en-US" b="1" dirty="0"/>
              <a:t>Friday</a:t>
            </a:r>
            <a:r>
              <a:rPr lang="en-US" dirty="0"/>
              <a:t>: Masahiro scheduled for beam time</a:t>
            </a:r>
            <a:r>
              <a:rPr lang="en-US" sz="7200" dirty="0"/>
              <a:t>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All heavy ion beams ran successfully last week.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All required beams for </a:t>
            </a:r>
            <a:r>
              <a:rPr lang="en-US" sz="1800" b="1" dirty="0"/>
              <a:t>GCR</a:t>
            </a:r>
            <a:r>
              <a:rPr lang="en-US" sz="1800" dirty="0"/>
              <a:t> are ready, though </a:t>
            </a:r>
            <a:r>
              <a:rPr lang="en-US" sz="1800" b="1" dirty="0"/>
              <a:t>He intensity</a:t>
            </a:r>
            <a:r>
              <a:rPr lang="en-US" sz="1800" dirty="0"/>
              <a:t> still needs improvement. Working on it now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Tb and Ag beams</a:t>
            </a:r>
            <a:r>
              <a:rPr lang="en-US" sz="1800" dirty="0"/>
              <a:t> are  developed and delivered to NSRL.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Collector Power Supply</a:t>
            </a:r>
            <a:r>
              <a:rPr lang="en-US" sz="1800" dirty="0"/>
              <a:t> has been tripping —Investigation continue.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This Morning Water  system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54834" y="3886200"/>
            <a:ext cx="1807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H, He</a:t>
            </a:r>
            <a:r>
              <a:rPr lang="en-US" baseline="30000" dirty="0"/>
              <a:t>+2</a:t>
            </a:r>
            <a:r>
              <a:rPr lang="en-US" dirty="0"/>
              <a:t>, O</a:t>
            </a:r>
            <a:r>
              <a:rPr lang="en-US" baseline="30000" dirty="0"/>
              <a:t>+7</a:t>
            </a:r>
            <a:r>
              <a:rPr lang="en-US" dirty="0"/>
              <a:t>, Si</a:t>
            </a:r>
            <a:r>
              <a:rPr lang="en-US" baseline="30000" dirty="0"/>
              <a:t>+11</a:t>
            </a:r>
            <a:r>
              <a:rPr lang="en-US" dirty="0"/>
              <a:t>, Ti</a:t>
            </a:r>
            <a:r>
              <a:rPr lang="en-US" baseline="30000" dirty="0"/>
              <a:t>+17</a:t>
            </a:r>
            <a:r>
              <a:rPr lang="en-US" dirty="0"/>
              <a:t>,</a:t>
            </a:r>
          </a:p>
          <a:p>
            <a:r>
              <a:rPr lang="en-US" dirty="0"/>
              <a:t>Fe</a:t>
            </a:r>
            <a:r>
              <a:rPr lang="en-US" baseline="30000" dirty="0"/>
              <a:t>+15,20</a:t>
            </a:r>
            <a:r>
              <a:rPr lang="en-US" dirty="0"/>
              <a:t>, Nb</a:t>
            </a:r>
            <a:r>
              <a:rPr lang="en-US" baseline="30000" dirty="0"/>
              <a:t>+23</a:t>
            </a:r>
            <a:r>
              <a:rPr lang="en-US" dirty="0"/>
              <a:t>, 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</a:t>
            </a:r>
          </a:p>
          <a:p>
            <a:r>
              <a:rPr lang="en-US" dirty="0"/>
              <a:t>Ta</a:t>
            </a:r>
            <a:r>
              <a:rPr lang="en-US" baseline="30000" dirty="0"/>
              <a:t>+38</a:t>
            </a:r>
            <a:r>
              <a:rPr lang="en-US" dirty="0"/>
              <a:t>, Au</a:t>
            </a:r>
            <a:r>
              <a:rPr lang="en-US" baseline="30000" dirty="0"/>
              <a:t>+47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C7A76-E31B-7C39-CA65-4125BDF9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85" y="3352800"/>
            <a:ext cx="502394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 fontScale="70000" lnSpcReduction="20000"/>
          </a:bodyPr>
          <a:lstStyle/>
          <a:p>
            <a:r>
              <a:rPr lang="en-US" sz="2100" b="1" dirty="0"/>
              <a:t>5/27</a:t>
            </a:r>
          </a:p>
          <a:p>
            <a:pPr lvl="1"/>
            <a:r>
              <a:rPr lang="en-US" sz="2100" dirty="0"/>
              <a:t>Source switchover took </a:t>
            </a:r>
            <a:r>
              <a:rPr lang="en-US" sz="2100" b="1" dirty="0"/>
              <a:t>4.5 hours</a:t>
            </a:r>
            <a:r>
              <a:rPr lang="en-US" sz="2100" dirty="0"/>
              <a:t>; Source 1 was sparking at the extractor.</a:t>
            </a:r>
          </a:p>
          <a:p>
            <a:pPr lvl="1"/>
            <a:r>
              <a:rPr lang="en-US" sz="2100" dirty="0"/>
              <a:t>Mod 7 current transformer was replaced (</a:t>
            </a:r>
            <a:r>
              <a:rPr lang="en-US" sz="2100" b="1" dirty="0"/>
              <a:t>2 hours</a:t>
            </a:r>
            <a:r>
              <a:rPr lang="en-US" sz="2100" dirty="0"/>
              <a:t>).</a:t>
            </a:r>
          </a:p>
          <a:p>
            <a:pPr lvl="0"/>
            <a:r>
              <a:rPr lang="en-US" sz="2100" b="1" dirty="0"/>
              <a:t>5/31</a:t>
            </a:r>
            <a:r>
              <a:rPr lang="en-US" sz="2100" dirty="0"/>
              <a:t>: Source 2 experienced </a:t>
            </a:r>
            <a:r>
              <a:rPr lang="en-US" sz="2100" b="1" dirty="0"/>
              <a:t>arc discharge instability</a:t>
            </a:r>
            <a:r>
              <a:rPr lang="en-US" sz="2100" dirty="0"/>
              <a:t>.</a:t>
            </a:r>
          </a:p>
          <a:p>
            <a:pPr lvl="0"/>
            <a:r>
              <a:rPr lang="en-US" sz="2100" b="1" dirty="0"/>
              <a:t>6/1</a:t>
            </a:r>
            <a:r>
              <a:rPr lang="en-US" sz="2100" dirty="0"/>
              <a:t>:</a:t>
            </a:r>
          </a:p>
          <a:p>
            <a:pPr lvl="1"/>
            <a:r>
              <a:rPr lang="en-US" sz="2100" dirty="0"/>
              <a:t>Mod 7 was </a:t>
            </a:r>
            <a:r>
              <a:rPr lang="en-US" sz="2100" b="1" dirty="0"/>
              <a:t>crowbarring excessively</a:t>
            </a:r>
            <a:r>
              <a:rPr lang="en-US" sz="2100" dirty="0"/>
              <a:t>. Found no clear cause. Bucket-A was the issue, so it was disconnected, running on Bucket-B for now.</a:t>
            </a:r>
          </a:p>
          <a:p>
            <a:pPr lvl="1"/>
            <a:r>
              <a:rPr lang="en-US" sz="2100" dirty="0"/>
              <a:t>Mod 4 had </a:t>
            </a:r>
            <a:r>
              <a:rPr lang="en-US" sz="2100" b="1" dirty="0"/>
              <a:t>high voltage banging</a:t>
            </a:r>
            <a:r>
              <a:rPr lang="en-US" sz="2100" dirty="0"/>
              <a:t> due to a faulty diode stack and resistor, both replaced; system stable now (</a:t>
            </a:r>
            <a:r>
              <a:rPr lang="en-US" sz="2100" b="1" dirty="0"/>
              <a:t>1.5 hours</a:t>
            </a:r>
            <a:r>
              <a:rPr lang="en-US" sz="2100" dirty="0"/>
              <a:t>).</a:t>
            </a:r>
          </a:p>
          <a:p>
            <a:pPr lvl="0"/>
            <a:r>
              <a:rPr lang="en-US" sz="2100" b="1" dirty="0"/>
              <a:t>6/3</a:t>
            </a:r>
            <a:r>
              <a:rPr lang="en-US" sz="2100" dirty="0"/>
              <a:t> :BLIP run. Ended  on today 5/23, 200 MeV, 150 </a:t>
            </a:r>
            <a:r>
              <a:rPr lang="en-US" sz="2100" dirty="0" err="1"/>
              <a:t>uA</a:t>
            </a:r>
            <a:r>
              <a:rPr lang="en-US" sz="2100" dirty="0"/>
              <a:t> </a:t>
            </a:r>
          </a:p>
          <a:p>
            <a:pPr lvl="0"/>
            <a:endParaRPr lang="en-US" sz="2100" dirty="0"/>
          </a:p>
          <a:p>
            <a:pPr lvl="0"/>
            <a:r>
              <a:rPr lang="en-US" sz="2100" dirty="0"/>
              <a:t>Total LINAC downtime: 8.5 hours.</a:t>
            </a:r>
          </a:p>
          <a:p>
            <a:pPr lvl="0"/>
            <a:r>
              <a:rPr lang="en-US" sz="2100" dirty="0"/>
              <a:t>OPPIS need to refill Rb on Sunday </a:t>
            </a:r>
          </a:p>
          <a:p>
            <a:pPr lvl="0"/>
            <a:r>
              <a:rPr lang="en-US" sz="2100" dirty="0"/>
              <a:t>OPPIS is successfully delivering beam to the 200 MeV line, Polarimeter Booster, and NSRL.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Next BLIP runs 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La Target: 6/4 to 6/6, 117 MeV, 62 </a:t>
            </a:r>
            <a:r>
              <a:rPr lang="en-US" sz="2000" dirty="0" err="1">
                <a:solidFill>
                  <a:srgbClr val="FF0000"/>
                </a:solidFill>
              </a:rPr>
              <a:t>uA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CANCELED</a:t>
            </a:r>
          </a:p>
          <a:p>
            <a:pPr>
              <a:buNone/>
            </a:pPr>
            <a:r>
              <a:rPr lang="en-US" sz="2000" dirty="0">
                <a:solidFill>
                  <a:srgbClr val="7030A0"/>
                </a:solidFill>
              </a:rPr>
              <a:t>Ti Foil: 6/9/ to 6/10 : 66 MeV, 0.1 </a:t>
            </a:r>
            <a:r>
              <a:rPr lang="en-US" sz="2000" dirty="0" err="1">
                <a:solidFill>
                  <a:srgbClr val="7030A0"/>
                </a:solidFill>
              </a:rPr>
              <a:t>uA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dirty="0"/>
              <a:t>Th Target: 6/16 to 6/27  , 200 MeV, 150 </a:t>
            </a:r>
            <a:r>
              <a:rPr lang="en-US" sz="2000" dirty="0" err="1"/>
              <a:t>uA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98180"/>
              </p:ext>
            </p:extLst>
          </p:nvPr>
        </p:nvGraphicFramePr>
        <p:xfrm>
          <a:off x="229546" y="0"/>
          <a:ext cx="8819861" cy="668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205602</TotalTime>
  <Words>425</Words>
  <Application>Microsoft Macintosh PowerPoint</Application>
  <PresentationFormat>On-screen Show (4:3)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574</cp:revision>
  <dcterms:created xsi:type="dcterms:W3CDTF">2021-06-08T16:06:04Z</dcterms:created>
  <dcterms:modified xsi:type="dcterms:W3CDTF">2025-06-03T16:21:47Z</dcterms:modified>
  <cp:category/>
</cp:coreProperties>
</file>