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9"/>
  </p:notesMasterIdLst>
  <p:sldIdLst>
    <p:sldId id="256" r:id="rId2"/>
    <p:sldId id="258" r:id="rId3"/>
    <p:sldId id="259" r:id="rId4"/>
    <p:sldId id="262" r:id="rId5"/>
    <p:sldId id="261" r:id="rId6"/>
    <p:sldId id="263" r:id="rId7"/>
    <p:sldId id="264"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9" autoAdjust="0"/>
    <p:restoredTop sz="94694"/>
  </p:normalViewPr>
  <p:slideViewPr>
    <p:cSldViewPr snapToGrid="0" snapToObjects="1">
      <p:cViewPr varScale="1">
        <p:scale>
          <a:sx n="159" d="100"/>
          <a:sy n="159" d="100"/>
        </p:scale>
        <p:origin x="1752" y="13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84" d="100"/>
          <a:sy n="84" d="100"/>
        </p:scale>
        <p:origin x="1542" y="-481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E36F475-F7F5-6C41-B37C-656C49194CAF}" type="datetimeFigureOut">
              <a:rPr lang="en-US" smtClean="0"/>
              <a:t>6/10/2025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5839EF-EF2D-A244-8B03-02564FD38722}" type="slidenum">
              <a:rPr lang="en-US" smtClean="0"/>
              <a:t>1</a:t>
            </a:fld>
            <a:endParaRPr lang="en-US"/>
          </a:p>
        </p:txBody>
      </p:sp>
    </p:spTree>
    <p:extLst>
      <p:ext uri="{BB962C8B-B14F-4D97-AF65-F5344CB8AC3E}">
        <p14:creationId xmlns:p14="http://schemas.microsoft.com/office/powerpoint/2010/main" val="2986111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C11DD1EC-00E2-0247-ADB6-287150A1627B}"/>
              </a:ext>
            </a:extLst>
          </p:cNvPr>
          <p:cNvPicPr>
            <a:picLocks noChangeAspect="1"/>
          </p:cNvPicPr>
          <p:nvPr userDrawn="1"/>
        </p:nvPicPr>
        <p:blipFill>
          <a:blip r:embed="rId3"/>
          <a:stretch>
            <a:fillRect/>
          </a:stretch>
        </p:blipFill>
        <p:spPr>
          <a:xfrm>
            <a:off x="5436664" y="5761050"/>
            <a:ext cx="3238500" cy="419100"/>
          </a:xfrm>
          <a:prstGeom prst="rect">
            <a:avLst/>
          </a:prstGeom>
        </p:spPr>
      </p:pic>
    </p:spTree>
    <p:extLst>
      <p:ext uri="{BB962C8B-B14F-4D97-AF65-F5344CB8AC3E}">
        <p14:creationId xmlns:p14="http://schemas.microsoft.com/office/powerpoint/2010/main" val="485114529"/>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21968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extapps.dec.ny.gov/cfmx/extapps/aqi/aqi_forecast.cfm"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p:txBody>
          <a:bodyPr>
            <a:normAutofit fontScale="90000"/>
          </a:bodyPr>
          <a:lstStyle/>
          <a:p>
            <a:r>
              <a:rPr lang="en-US" dirty="0"/>
              <a:t>TAKE FIVE for Safety-</a:t>
            </a:r>
            <a:br>
              <a:rPr lang="en-US" dirty="0"/>
            </a:br>
            <a:r>
              <a:rPr lang="en-US" dirty="0"/>
              <a:t>Air Quality Health Advisories</a:t>
            </a:r>
            <a:br>
              <a:rPr lang="en-US" dirty="0"/>
            </a:br>
            <a:endParaRPr lang="en-US" sz="2700" dirty="0"/>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dirty="0"/>
              <a:t>June 10, 2025</a:t>
            </a:r>
          </a:p>
          <a:p>
            <a:endParaRPr lang="en-US" dirty="0"/>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p:txBody>
          <a:bodyPr/>
          <a:lstStyle/>
          <a:p>
            <a:r>
              <a:rPr lang="en-US" dirty="0"/>
              <a:t>Frank Craner</a:t>
            </a:r>
          </a:p>
          <a:p>
            <a:endParaRPr lang="en-US" dirty="0"/>
          </a:p>
        </p:txBody>
      </p:sp>
    </p:spTree>
    <p:extLst>
      <p:ext uri="{BB962C8B-B14F-4D97-AF65-F5344CB8AC3E}">
        <p14:creationId xmlns:p14="http://schemas.microsoft.com/office/powerpoint/2010/main" val="224675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A8457-2760-78CA-A892-29199D5D6802}"/>
              </a:ext>
            </a:extLst>
          </p:cNvPr>
          <p:cNvSpPr>
            <a:spLocks noGrp="1"/>
          </p:cNvSpPr>
          <p:nvPr>
            <p:ph type="title"/>
          </p:nvPr>
        </p:nvSpPr>
        <p:spPr/>
        <p:txBody>
          <a:bodyPr>
            <a:normAutofit fontScale="90000"/>
          </a:bodyPr>
          <a:lstStyle/>
          <a:p>
            <a:r>
              <a:rPr lang="en-US" b="0" dirty="0"/>
              <a:t>Air Quality Advisories: Protect Your Health</a:t>
            </a:r>
            <a:br>
              <a:rPr lang="en-US" b="0" dirty="0"/>
            </a:br>
            <a:endParaRPr lang="en-US" dirty="0"/>
          </a:p>
        </p:txBody>
      </p:sp>
      <p:sp>
        <p:nvSpPr>
          <p:cNvPr id="3" name="Content Placeholder 2">
            <a:extLst>
              <a:ext uri="{FF2B5EF4-FFF2-40B4-BE49-F238E27FC236}">
                <a16:creationId xmlns:a16="http://schemas.microsoft.com/office/drawing/2014/main" id="{FBA32D12-F247-38EF-A513-827413721DA8}"/>
              </a:ext>
            </a:extLst>
          </p:cNvPr>
          <p:cNvSpPr>
            <a:spLocks noGrp="1"/>
          </p:cNvSpPr>
          <p:nvPr>
            <p:ph idx="1"/>
          </p:nvPr>
        </p:nvSpPr>
        <p:spPr/>
        <p:txBody>
          <a:bodyPr/>
          <a:lstStyle/>
          <a:p>
            <a:pPr marL="342900" indent="-342900">
              <a:buFont typeface="Arial" panose="020B0604020202020204" pitchFamily="34" charset="0"/>
              <a:buChar char="•"/>
            </a:pPr>
            <a:r>
              <a:rPr lang="en-US" dirty="0"/>
              <a:t>Each day, the State measures pollutant concentrations to determine an air quality index (AQI) value. </a:t>
            </a:r>
          </a:p>
          <a:p>
            <a:pPr marL="342900" indent="-342900">
              <a:buFont typeface="Arial" panose="020B0604020202020204" pitchFamily="34" charset="0"/>
              <a:buChar char="•"/>
            </a:pPr>
            <a:r>
              <a:rPr lang="en-US" dirty="0"/>
              <a:t>The highest AQI value for the individual pollutants is the AQI value for that day. </a:t>
            </a:r>
          </a:p>
          <a:p>
            <a:pPr marL="342900" indent="-342900">
              <a:buFont typeface="Arial" panose="020B0604020202020204" pitchFamily="34" charset="0"/>
              <a:buChar char="•"/>
            </a:pPr>
            <a:r>
              <a:rPr lang="en-US" dirty="0"/>
              <a:t>The AQI is divided into six levels each, for ozone and particulates that correspond to different levels of health concern. </a:t>
            </a:r>
          </a:p>
          <a:p>
            <a:pPr marL="342900" indent="-342900">
              <a:buFont typeface="Arial" panose="020B0604020202020204" pitchFamily="34" charset="0"/>
              <a:buChar char="•"/>
            </a:pPr>
            <a:r>
              <a:rPr lang="en-US" dirty="0"/>
              <a:t>New York State announces an Air Quality Health Advisory when the AQI value for ozone or fine particulates is forecast to be 100 or more.</a:t>
            </a:r>
          </a:p>
        </p:txBody>
      </p:sp>
      <p:sp>
        <p:nvSpPr>
          <p:cNvPr id="4" name="Slide Number Placeholder 3">
            <a:extLst>
              <a:ext uri="{FF2B5EF4-FFF2-40B4-BE49-F238E27FC236}">
                <a16:creationId xmlns:a16="http://schemas.microsoft.com/office/drawing/2014/main" id="{6B1D3A68-66B4-274E-BEC4-74C501069BF6}"/>
              </a:ext>
            </a:extLst>
          </p:cNvPr>
          <p:cNvSpPr>
            <a:spLocks noGrp="1"/>
          </p:cNvSpPr>
          <p:nvPr>
            <p:ph type="sldNum" sz="quarter" idx="4"/>
          </p:nvPr>
        </p:nvSpPr>
        <p:spPr/>
        <p:txBody>
          <a:bodyPr/>
          <a:lstStyle/>
          <a:p>
            <a:fld id="{933A556B-7C63-244D-9B7C-B0EA8042B330}" type="slidenum">
              <a:rPr lang="en-US" smtClean="0"/>
              <a:pPr/>
              <a:t>2</a:t>
            </a:fld>
            <a:endParaRPr lang="en-US" sz="750" dirty="0"/>
          </a:p>
        </p:txBody>
      </p:sp>
    </p:spTree>
    <p:extLst>
      <p:ext uri="{BB962C8B-B14F-4D97-AF65-F5344CB8AC3E}">
        <p14:creationId xmlns:p14="http://schemas.microsoft.com/office/powerpoint/2010/main" val="2547147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7128B-974A-F851-2313-0FADE22AB2EB}"/>
              </a:ext>
            </a:extLst>
          </p:cNvPr>
          <p:cNvSpPr>
            <a:spLocks noGrp="1"/>
          </p:cNvSpPr>
          <p:nvPr>
            <p:ph type="title"/>
          </p:nvPr>
        </p:nvSpPr>
        <p:spPr/>
        <p:txBody>
          <a:bodyPr/>
          <a:lstStyle/>
          <a:p>
            <a:r>
              <a:rPr lang="en-US" dirty="0"/>
              <a:t>Atmospheric Ozone</a:t>
            </a:r>
          </a:p>
        </p:txBody>
      </p:sp>
      <p:sp>
        <p:nvSpPr>
          <p:cNvPr id="3" name="Content Placeholder 2">
            <a:extLst>
              <a:ext uri="{FF2B5EF4-FFF2-40B4-BE49-F238E27FC236}">
                <a16:creationId xmlns:a16="http://schemas.microsoft.com/office/drawing/2014/main" id="{A18CB46C-9F66-4633-4B82-3065A1A1D240}"/>
              </a:ext>
            </a:extLst>
          </p:cNvPr>
          <p:cNvSpPr>
            <a:spLocks noGrp="1"/>
          </p:cNvSpPr>
          <p:nvPr>
            <p:ph idx="1"/>
          </p:nvPr>
        </p:nvSpPr>
        <p:spPr/>
        <p:txBody>
          <a:bodyPr>
            <a:normAutofit fontScale="92500"/>
          </a:bodyPr>
          <a:lstStyle/>
          <a:p>
            <a:pPr marL="342900" indent="-342900">
              <a:buFont typeface="Arial" panose="020B0604020202020204" pitchFamily="34" charset="0"/>
              <a:buChar char="•"/>
            </a:pPr>
            <a:r>
              <a:rPr lang="en-US" dirty="0"/>
              <a:t>The highest ozone levels typically occur during summer months. </a:t>
            </a:r>
          </a:p>
          <a:p>
            <a:pPr marL="342900" indent="-342900">
              <a:buFont typeface="Arial" panose="020B0604020202020204" pitchFamily="34" charset="0"/>
              <a:buChar char="•"/>
            </a:pPr>
            <a:r>
              <a:rPr lang="en-US" dirty="0"/>
              <a:t>All people, and especially children, those who work or exercise outdoors, and those with respiratory diseases, should limit strenuous outdoor activity during the afternoon and early evening hours when ozone levels are highest. </a:t>
            </a:r>
          </a:p>
          <a:p>
            <a:pPr marL="342900" indent="-342900">
              <a:buFont typeface="Arial" panose="020B0604020202020204" pitchFamily="34" charset="0"/>
              <a:buChar char="•"/>
            </a:pPr>
            <a:r>
              <a:rPr lang="en-US" dirty="0"/>
              <a:t>If you have asthma or other respiratory problems, stay in a cool area where the air is filtered or air-conditioned, if possible. </a:t>
            </a:r>
          </a:p>
          <a:p>
            <a:pPr marL="342900" indent="-342900">
              <a:buFont typeface="Arial" panose="020B0604020202020204" pitchFamily="34" charset="0"/>
              <a:buChar char="•"/>
            </a:pPr>
            <a:r>
              <a:rPr lang="en-US" dirty="0"/>
              <a:t>Schedule outdoor exercise and children's outdoor activities for the morning hours. </a:t>
            </a:r>
          </a:p>
          <a:p>
            <a:pPr marL="342900" indent="-342900">
              <a:buFont typeface="Arial" panose="020B0604020202020204" pitchFamily="34" charset="0"/>
              <a:buChar char="•"/>
            </a:pPr>
            <a:r>
              <a:rPr lang="en-US" dirty="0"/>
              <a:t>Individuals who experience respiratory symptoms may wish to consult their doctors.</a:t>
            </a:r>
          </a:p>
        </p:txBody>
      </p:sp>
      <p:sp>
        <p:nvSpPr>
          <p:cNvPr id="4" name="Slide Number Placeholder 3">
            <a:extLst>
              <a:ext uri="{FF2B5EF4-FFF2-40B4-BE49-F238E27FC236}">
                <a16:creationId xmlns:a16="http://schemas.microsoft.com/office/drawing/2014/main" id="{8C7DBE7E-3C00-F6B5-6169-4C14CA99F613}"/>
              </a:ext>
            </a:extLst>
          </p:cNvPr>
          <p:cNvSpPr>
            <a:spLocks noGrp="1"/>
          </p:cNvSpPr>
          <p:nvPr>
            <p:ph type="sldNum" sz="quarter" idx="4"/>
          </p:nvPr>
        </p:nvSpPr>
        <p:spPr/>
        <p:txBody>
          <a:bodyPr/>
          <a:lstStyle/>
          <a:p>
            <a:fld id="{933A556B-7C63-244D-9B7C-B0EA8042B330}" type="slidenum">
              <a:rPr lang="en-US" smtClean="0"/>
              <a:pPr/>
              <a:t>3</a:t>
            </a:fld>
            <a:endParaRPr lang="en-US" sz="750" dirty="0"/>
          </a:p>
        </p:txBody>
      </p:sp>
    </p:spTree>
    <p:extLst>
      <p:ext uri="{BB962C8B-B14F-4D97-AF65-F5344CB8AC3E}">
        <p14:creationId xmlns:p14="http://schemas.microsoft.com/office/powerpoint/2010/main" val="84479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8852F-1FF0-B17A-BF93-6B996DB7FEC2}"/>
              </a:ext>
            </a:extLst>
          </p:cNvPr>
          <p:cNvSpPr>
            <a:spLocks noGrp="1"/>
          </p:cNvSpPr>
          <p:nvPr>
            <p:ph type="title"/>
          </p:nvPr>
        </p:nvSpPr>
        <p:spPr/>
        <p:txBody>
          <a:bodyPr/>
          <a:lstStyle/>
          <a:p>
            <a:r>
              <a:rPr lang="en-US" dirty="0"/>
              <a:t>Production of Ozone in the </a:t>
            </a:r>
            <a:r>
              <a:rPr lang="en-US" dirty="0" err="1"/>
              <a:t>Enviroment</a:t>
            </a:r>
            <a:endParaRPr lang="en-US" dirty="0"/>
          </a:p>
        </p:txBody>
      </p:sp>
      <p:sp>
        <p:nvSpPr>
          <p:cNvPr id="4" name="Slide Number Placeholder 3">
            <a:extLst>
              <a:ext uri="{FF2B5EF4-FFF2-40B4-BE49-F238E27FC236}">
                <a16:creationId xmlns:a16="http://schemas.microsoft.com/office/drawing/2014/main" id="{603D23DC-3C94-4EAD-637B-1E1FE52130AF}"/>
              </a:ext>
            </a:extLst>
          </p:cNvPr>
          <p:cNvSpPr>
            <a:spLocks noGrp="1"/>
          </p:cNvSpPr>
          <p:nvPr>
            <p:ph type="sldNum" sz="quarter" idx="4"/>
          </p:nvPr>
        </p:nvSpPr>
        <p:spPr/>
        <p:txBody>
          <a:bodyPr/>
          <a:lstStyle/>
          <a:p>
            <a:fld id="{933A556B-7C63-244D-9B7C-B0EA8042B330}" type="slidenum">
              <a:rPr lang="en-US" smtClean="0"/>
              <a:pPr/>
              <a:t>4</a:t>
            </a:fld>
            <a:endParaRPr lang="en-US" sz="750" dirty="0"/>
          </a:p>
        </p:txBody>
      </p:sp>
      <p:pic>
        <p:nvPicPr>
          <p:cNvPr id="9" name="Content Placeholder 8" descr="Diagram&#10;&#10;AI-generated content may be incorrect.">
            <a:extLst>
              <a:ext uri="{FF2B5EF4-FFF2-40B4-BE49-F238E27FC236}">
                <a16:creationId xmlns:a16="http://schemas.microsoft.com/office/drawing/2014/main" id="{D86DBD3A-8605-30A7-7348-A0A98B9657E4}"/>
              </a:ext>
            </a:extLst>
          </p:cNvPr>
          <p:cNvPicPr>
            <a:picLocks noGrp="1" noChangeAspect="1"/>
          </p:cNvPicPr>
          <p:nvPr>
            <p:ph idx="1"/>
          </p:nvPr>
        </p:nvPicPr>
        <p:blipFill>
          <a:blip r:embed="rId2"/>
          <a:stretch>
            <a:fillRect/>
          </a:stretch>
        </p:blipFill>
        <p:spPr>
          <a:xfrm>
            <a:off x="762000" y="2495550"/>
            <a:ext cx="7620000" cy="2867025"/>
          </a:xfrm>
        </p:spPr>
      </p:pic>
    </p:spTree>
    <p:extLst>
      <p:ext uri="{BB962C8B-B14F-4D97-AF65-F5344CB8AC3E}">
        <p14:creationId xmlns:p14="http://schemas.microsoft.com/office/powerpoint/2010/main" val="3187007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51D11-487A-4606-1565-6FD349318167}"/>
              </a:ext>
            </a:extLst>
          </p:cNvPr>
          <p:cNvSpPr>
            <a:spLocks noGrp="1"/>
          </p:cNvSpPr>
          <p:nvPr>
            <p:ph type="title"/>
          </p:nvPr>
        </p:nvSpPr>
        <p:spPr/>
        <p:txBody>
          <a:bodyPr/>
          <a:lstStyle/>
          <a:p>
            <a:r>
              <a:rPr lang="en-US" dirty="0"/>
              <a:t>Particulate</a:t>
            </a:r>
          </a:p>
        </p:txBody>
      </p:sp>
      <p:sp>
        <p:nvSpPr>
          <p:cNvPr id="3" name="Content Placeholder 2">
            <a:extLst>
              <a:ext uri="{FF2B5EF4-FFF2-40B4-BE49-F238E27FC236}">
                <a16:creationId xmlns:a16="http://schemas.microsoft.com/office/drawing/2014/main" id="{1EBEE6DE-EDC9-8668-0A3F-9B34B5E9B71A}"/>
              </a:ext>
            </a:extLst>
          </p:cNvPr>
          <p:cNvSpPr>
            <a:spLocks noGrp="1"/>
          </p:cNvSpPr>
          <p:nvPr>
            <p:ph idx="1"/>
          </p:nvPr>
        </p:nvSpPr>
        <p:spPr/>
        <p:txBody>
          <a:bodyPr>
            <a:normAutofit fontScale="92500" lnSpcReduction="20000"/>
          </a:bodyPr>
          <a:lstStyle/>
          <a:p>
            <a:pPr marL="342900" indent="-342900">
              <a:buFont typeface="Arial" panose="020B0604020202020204" pitchFamily="34" charset="0"/>
              <a:buChar char="•"/>
            </a:pPr>
            <a:r>
              <a:rPr lang="en-US" dirty="0"/>
              <a:t>Particulate matter is a mixture of solid particles and liquids in the air. </a:t>
            </a:r>
          </a:p>
          <a:p>
            <a:pPr marL="342900" indent="-342900">
              <a:buFont typeface="Arial" panose="020B0604020202020204" pitchFamily="34" charset="0"/>
              <a:buChar char="•"/>
            </a:pPr>
            <a:r>
              <a:rPr lang="en-US" dirty="0"/>
              <a:t>Particles like dust, dirt, soot, or smoke can be seen with the naked eye, but other particles can only be seen using a microscope. </a:t>
            </a:r>
          </a:p>
          <a:p>
            <a:pPr marL="342900" indent="-342900">
              <a:buFont typeface="Arial" panose="020B0604020202020204" pitchFamily="34" charset="0"/>
              <a:buChar char="•"/>
            </a:pPr>
            <a:r>
              <a:rPr lang="en-US" dirty="0"/>
              <a:t>Particulate matter comes in many sizes and shapes and can include hundreds of different chemical substances. </a:t>
            </a:r>
          </a:p>
          <a:p>
            <a:pPr marL="342900" indent="-342900">
              <a:buFont typeface="Arial" panose="020B0604020202020204" pitchFamily="34" charset="0"/>
              <a:buChar char="•"/>
            </a:pPr>
            <a:r>
              <a:rPr lang="en-US" dirty="0"/>
              <a:t>Some particulates are emitted directly from sources like construction sites, unpaved roads, fields, smokestacks, or fires. </a:t>
            </a:r>
          </a:p>
          <a:p>
            <a:pPr marL="342900" indent="-342900">
              <a:buFont typeface="Arial" panose="020B0604020202020204" pitchFamily="34" charset="0"/>
              <a:buChar char="•"/>
            </a:pPr>
            <a:r>
              <a:rPr lang="en-US" dirty="0"/>
              <a:t>Emissions from power plants, industries, and automobiles also contribute to particulate formation. </a:t>
            </a:r>
          </a:p>
          <a:p>
            <a:pPr marL="342900" indent="-342900">
              <a:buFont typeface="Arial" panose="020B0604020202020204" pitchFamily="34" charset="0"/>
              <a:buChar char="•"/>
            </a:pPr>
            <a:r>
              <a:rPr lang="en-US" dirty="0"/>
              <a:t>The AQI is used to forecast particulate matter that can be inhaled, potentially causing serious health problems like difficulty breathing, heart and lung damage, and heart attacks. </a:t>
            </a:r>
          </a:p>
        </p:txBody>
      </p:sp>
      <p:sp>
        <p:nvSpPr>
          <p:cNvPr id="4" name="Slide Number Placeholder 3">
            <a:extLst>
              <a:ext uri="{FF2B5EF4-FFF2-40B4-BE49-F238E27FC236}">
                <a16:creationId xmlns:a16="http://schemas.microsoft.com/office/drawing/2014/main" id="{65801141-ECB7-460E-2261-519E1223E976}"/>
              </a:ext>
            </a:extLst>
          </p:cNvPr>
          <p:cNvSpPr>
            <a:spLocks noGrp="1"/>
          </p:cNvSpPr>
          <p:nvPr>
            <p:ph type="sldNum" sz="quarter" idx="4"/>
          </p:nvPr>
        </p:nvSpPr>
        <p:spPr/>
        <p:txBody>
          <a:bodyPr/>
          <a:lstStyle/>
          <a:p>
            <a:fld id="{933A556B-7C63-244D-9B7C-B0EA8042B330}" type="slidenum">
              <a:rPr lang="en-US" smtClean="0"/>
              <a:pPr/>
              <a:t>5</a:t>
            </a:fld>
            <a:endParaRPr lang="en-US" sz="750" dirty="0"/>
          </a:p>
        </p:txBody>
      </p:sp>
    </p:spTree>
    <p:extLst>
      <p:ext uri="{BB962C8B-B14F-4D97-AF65-F5344CB8AC3E}">
        <p14:creationId xmlns:p14="http://schemas.microsoft.com/office/powerpoint/2010/main" val="773608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4A7E0-1126-84BD-D4BC-9AFB89235AA9}"/>
              </a:ext>
            </a:extLst>
          </p:cNvPr>
          <p:cNvSpPr>
            <a:spLocks noGrp="1"/>
          </p:cNvSpPr>
          <p:nvPr>
            <p:ph type="title"/>
          </p:nvPr>
        </p:nvSpPr>
        <p:spPr/>
        <p:txBody>
          <a:bodyPr/>
          <a:lstStyle/>
          <a:p>
            <a:r>
              <a:rPr lang="en-US" dirty="0"/>
              <a:t>Particulate Sizes</a:t>
            </a:r>
          </a:p>
        </p:txBody>
      </p:sp>
      <p:pic>
        <p:nvPicPr>
          <p:cNvPr id="6" name="Content Placeholder 5" descr="Diagram&#10;&#10;AI-generated content may be incorrect.">
            <a:extLst>
              <a:ext uri="{FF2B5EF4-FFF2-40B4-BE49-F238E27FC236}">
                <a16:creationId xmlns:a16="http://schemas.microsoft.com/office/drawing/2014/main" id="{C2742D86-ADE3-54D2-5276-A28C74240097}"/>
              </a:ext>
            </a:extLst>
          </p:cNvPr>
          <p:cNvPicPr>
            <a:picLocks noGrp="1" noChangeAspect="1"/>
          </p:cNvPicPr>
          <p:nvPr>
            <p:ph idx="1"/>
          </p:nvPr>
        </p:nvPicPr>
        <p:blipFill>
          <a:blip r:embed="rId2"/>
          <a:stretch>
            <a:fillRect/>
          </a:stretch>
        </p:blipFill>
        <p:spPr>
          <a:xfrm>
            <a:off x="2306917" y="1868954"/>
            <a:ext cx="4671359" cy="3726470"/>
          </a:xfrm>
        </p:spPr>
      </p:pic>
      <p:sp>
        <p:nvSpPr>
          <p:cNvPr id="4" name="Slide Number Placeholder 3">
            <a:extLst>
              <a:ext uri="{FF2B5EF4-FFF2-40B4-BE49-F238E27FC236}">
                <a16:creationId xmlns:a16="http://schemas.microsoft.com/office/drawing/2014/main" id="{0D07F002-B6CC-E295-A25E-67BCB9745119}"/>
              </a:ext>
            </a:extLst>
          </p:cNvPr>
          <p:cNvSpPr>
            <a:spLocks noGrp="1"/>
          </p:cNvSpPr>
          <p:nvPr>
            <p:ph type="sldNum" sz="quarter" idx="4"/>
          </p:nvPr>
        </p:nvSpPr>
        <p:spPr/>
        <p:txBody>
          <a:bodyPr/>
          <a:lstStyle/>
          <a:p>
            <a:fld id="{933A556B-7C63-244D-9B7C-B0EA8042B330}" type="slidenum">
              <a:rPr lang="en-US" smtClean="0"/>
              <a:pPr/>
              <a:t>6</a:t>
            </a:fld>
            <a:endParaRPr lang="en-US" sz="750" dirty="0"/>
          </a:p>
        </p:txBody>
      </p:sp>
    </p:spTree>
    <p:extLst>
      <p:ext uri="{BB962C8B-B14F-4D97-AF65-F5344CB8AC3E}">
        <p14:creationId xmlns:p14="http://schemas.microsoft.com/office/powerpoint/2010/main" val="2440428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36D9-B064-F67C-F44F-195C161F23ED}"/>
              </a:ext>
            </a:extLst>
          </p:cNvPr>
          <p:cNvSpPr>
            <a:spLocks noGrp="1"/>
          </p:cNvSpPr>
          <p:nvPr>
            <p:ph type="title"/>
          </p:nvPr>
        </p:nvSpPr>
        <p:spPr/>
        <p:txBody>
          <a:bodyPr/>
          <a:lstStyle/>
          <a:p>
            <a:r>
              <a:rPr lang="en-US" dirty="0"/>
              <a:t>Air Quality Index</a:t>
            </a:r>
          </a:p>
        </p:txBody>
      </p:sp>
      <p:sp>
        <p:nvSpPr>
          <p:cNvPr id="3" name="Content Placeholder 2">
            <a:extLst>
              <a:ext uri="{FF2B5EF4-FFF2-40B4-BE49-F238E27FC236}">
                <a16:creationId xmlns:a16="http://schemas.microsoft.com/office/drawing/2014/main" id="{AD4DD4E9-AA90-7B19-3ED6-48F3C2FB7D7E}"/>
              </a:ext>
            </a:extLst>
          </p:cNvPr>
          <p:cNvSpPr>
            <a:spLocks noGrp="1"/>
          </p:cNvSpPr>
          <p:nvPr>
            <p:ph idx="1"/>
          </p:nvPr>
        </p:nvSpPr>
        <p:spPr/>
        <p:txBody>
          <a:bodyPr>
            <a:normAutofit lnSpcReduction="10000"/>
          </a:bodyPr>
          <a:lstStyle/>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r>
              <a:rPr lang="en-US" sz="1800" dirty="0"/>
              <a:t>For Daily Updates: </a:t>
            </a:r>
            <a:r>
              <a:rPr lang="en-US" sz="1500" dirty="0">
                <a:hlinkClick r:id="rId2"/>
              </a:rPr>
              <a:t>Today's Air Quality Index (AQI) Forecast for New York State</a:t>
            </a:r>
            <a:endParaRPr lang="en-US" sz="1500" dirty="0"/>
          </a:p>
        </p:txBody>
      </p:sp>
      <p:sp>
        <p:nvSpPr>
          <p:cNvPr id="4" name="Slide Number Placeholder 3">
            <a:extLst>
              <a:ext uri="{FF2B5EF4-FFF2-40B4-BE49-F238E27FC236}">
                <a16:creationId xmlns:a16="http://schemas.microsoft.com/office/drawing/2014/main" id="{1F52BD34-86C6-9EF7-FEBC-0E2F4885A415}"/>
              </a:ext>
            </a:extLst>
          </p:cNvPr>
          <p:cNvSpPr>
            <a:spLocks noGrp="1"/>
          </p:cNvSpPr>
          <p:nvPr>
            <p:ph type="sldNum" sz="quarter" idx="4"/>
          </p:nvPr>
        </p:nvSpPr>
        <p:spPr/>
        <p:txBody>
          <a:bodyPr/>
          <a:lstStyle/>
          <a:p>
            <a:fld id="{933A556B-7C63-244D-9B7C-B0EA8042B330}" type="slidenum">
              <a:rPr lang="en-US" smtClean="0"/>
              <a:pPr/>
              <a:t>7</a:t>
            </a:fld>
            <a:endParaRPr lang="en-US" sz="750" dirty="0"/>
          </a:p>
        </p:txBody>
      </p:sp>
      <p:graphicFrame>
        <p:nvGraphicFramePr>
          <p:cNvPr id="5" name="Table 4">
            <a:extLst>
              <a:ext uri="{FF2B5EF4-FFF2-40B4-BE49-F238E27FC236}">
                <a16:creationId xmlns:a16="http://schemas.microsoft.com/office/drawing/2014/main" id="{77C7F562-F1D2-D6F1-1967-8BEEB32874CF}"/>
              </a:ext>
            </a:extLst>
          </p:cNvPr>
          <p:cNvGraphicFramePr>
            <a:graphicFrameLocks noGrp="1"/>
          </p:cNvGraphicFramePr>
          <p:nvPr>
            <p:extLst>
              <p:ext uri="{D42A27DB-BD31-4B8C-83A1-F6EECF244321}">
                <p14:modId xmlns:p14="http://schemas.microsoft.com/office/powerpoint/2010/main" val="1229776151"/>
              </p:ext>
            </p:extLst>
          </p:nvPr>
        </p:nvGraphicFramePr>
        <p:xfrm>
          <a:off x="1461995" y="1392200"/>
          <a:ext cx="4953000" cy="3591560"/>
        </p:xfrm>
        <a:graphic>
          <a:graphicData uri="http://schemas.openxmlformats.org/drawingml/2006/table">
            <a:tbl>
              <a:tblPr/>
              <a:tblGrid>
                <a:gridCol w="825500">
                  <a:extLst>
                    <a:ext uri="{9D8B030D-6E8A-4147-A177-3AD203B41FA5}">
                      <a16:colId xmlns:a16="http://schemas.microsoft.com/office/drawing/2014/main" val="3864846746"/>
                    </a:ext>
                  </a:extLst>
                </a:gridCol>
                <a:gridCol w="1199515">
                  <a:extLst>
                    <a:ext uri="{9D8B030D-6E8A-4147-A177-3AD203B41FA5}">
                      <a16:colId xmlns:a16="http://schemas.microsoft.com/office/drawing/2014/main" val="2732496133"/>
                    </a:ext>
                  </a:extLst>
                </a:gridCol>
                <a:gridCol w="2927985">
                  <a:extLst>
                    <a:ext uri="{9D8B030D-6E8A-4147-A177-3AD203B41FA5}">
                      <a16:colId xmlns:a16="http://schemas.microsoft.com/office/drawing/2014/main" val="1892026436"/>
                    </a:ext>
                  </a:extLst>
                </a:gridCol>
              </a:tblGrid>
              <a:tr h="473075">
                <a:tc>
                  <a:txBody>
                    <a:bodyPr/>
                    <a:lstStyle/>
                    <a:p>
                      <a:pPr fontAlgn="base">
                        <a:spcAft>
                          <a:spcPts val="750"/>
                        </a:spcAft>
                        <a:buNone/>
                      </a:pPr>
                      <a:r>
                        <a:rPr lang="en-US">
                          <a:effectLst/>
                          <a:latin typeface="Arial" panose="020B0604020202020204" pitchFamily="34" charset="0"/>
                        </a:rPr>
                        <a:t>AQI Range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5F5"/>
                    </a:solidFill>
                  </a:tcPr>
                </a:tc>
                <a:tc>
                  <a:txBody>
                    <a:bodyPr/>
                    <a:lstStyle/>
                    <a:p>
                      <a:pPr fontAlgn="base">
                        <a:spcAft>
                          <a:spcPts val="750"/>
                        </a:spcAft>
                        <a:buNone/>
                      </a:pPr>
                      <a:r>
                        <a:rPr lang="en-US" sz="1200" dirty="0">
                          <a:effectLst/>
                          <a:latin typeface="Arial" panose="020B0604020202020204" pitchFamily="34" charset="0"/>
                        </a:rPr>
                        <a:t> </a:t>
                      </a:r>
                      <a:endParaRPr lang="en-US" sz="1000" dirty="0">
                        <a:effectLst/>
                        <a:latin typeface="Arial" panose="020B0604020202020204" pitchFamily="34" charset="0"/>
                      </a:endParaRPr>
                    </a:p>
                    <a:p>
                      <a:pPr fontAlgn="base">
                        <a:spcAft>
                          <a:spcPts val="750"/>
                        </a:spcAft>
                        <a:buNone/>
                      </a:pPr>
                      <a:r>
                        <a:rPr lang="en-US" sz="1400" dirty="0">
                          <a:effectLst/>
                          <a:latin typeface="Arial" panose="020B0604020202020204" pitchFamily="34" charset="0"/>
                        </a:rPr>
                        <a:t>Category</a:t>
                      </a:r>
                      <a:endParaRPr lang="en-US" sz="1000" dirty="0">
                        <a:effectLst/>
                        <a:latin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5F5"/>
                    </a:solidFill>
                  </a:tcPr>
                </a:tc>
                <a:tc>
                  <a:txBody>
                    <a:bodyPr/>
                    <a:lstStyle/>
                    <a:p>
                      <a:pPr fontAlgn="base">
                        <a:spcAft>
                          <a:spcPts val="750"/>
                        </a:spcAft>
                        <a:buNone/>
                      </a:pPr>
                      <a:r>
                        <a:rPr lang="en-US" sz="1200">
                          <a:effectLst/>
                          <a:latin typeface="Arial" panose="020B0604020202020204" pitchFamily="34" charset="0"/>
                        </a:rPr>
                        <a:t> </a:t>
                      </a:r>
                      <a:endParaRPr lang="en-US" sz="1000">
                        <a:effectLst/>
                        <a:latin typeface="Arial" panose="020B0604020202020204" pitchFamily="34" charset="0"/>
                      </a:endParaRPr>
                    </a:p>
                    <a:p>
                      <a:pPr fontAlgn="base">
                        <a:spcAft>
                          <a:spcPts val="750"/>
                        </a:spcAft>
                        <a:buNone/>
                      </a:pPr>
                      <a:r>
                        <a:rPr lang="en-US" sz="1400">
                          <a:effectLst/>
                          <a:latin typeface="Arial" panose="020B0604020202020204" pitchFamily="34" charset="0"/>
                        </a:rPr>
                        <a:t>Health Effects</a:t>
                      </a:r>
                      <a:endParaRPr lang="en-US" sz="1000">
                        <a:effectLst/>
                        <a:latin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5F5"/>
                    </a:solidFill>
                  </a:tcPr>
                </a:tc>
                <a:extLst>
                  <a:ext uri="{0D108BD9-81ED-4DB2-BD59-A6C34878D82A}">
                    <a16:rowId xmlns:a16="http://schemas.microsoft.com/office/drawing/2014/main" val="765504381"/>
                  </a:ext>
                </a:extLst>
              </a:tr>
              <a:tr h="229235">
                <a:tc>
                  <a:txBody>
                    <a:bodyPr/>
                    <a:lstStyle/>
                    <a:p>
                      <a:pPr fontAlgn="base">
                        <a:spcAft>
                          <a:spcPts val="750"/>
                        </a:spcAft>
                        <a:buNone/>
                      </a:pPr>
                      <a:r>
                        <a:rPr lang="en-US" sz="1200">
                          <a:solidFill>
                            <a:srgbClr val="000000"/>
                          </a:solidFill>
                          <a:effectLst/>
                          <a:latin typeface="Arial" panose="020B0604020202020204" pitchFamily="34" charset="0"/>
                        </a:rPr>
                        <a:t>0-50</a:t>
                      </a:r>
                      <a:endParaRPr lang="en-US" sz="1000">
                        <a:effectLst/>
                        <a:latin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fontAlgn="base">
                        <a:spcAft>
                          <a:spcPts val="750"/>
                        </a:spcAft>
                        <a:buNone/>
                      </a:pPr>
                      <a:r>
                        <a:rPr lang="en-US" sz="1200">
                          <a:solidFill>
                            <a:srgbClr val="000000"/>
                          </a:solidFill>
                          <a:effectLst/>
                          <a:latin typeface="Arial" panose="020B0604020202020204" pitchFamily="34" charset="0"/>
                        </a:rPr>
                        <a:t>Good</a:t>
                      </a:r>
                      <a:endParaRPr lang="en-US" sz="1000">
                        <a:effectLst/>
                        <a:latin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fontAlgn="base">
                        <a:spcAft>
                          <a:spcPts val="750"/>
                        </a:spcAft>
                        <a:buNone/>
                      </a:pPr>
                      <a:r>
                        <a:rPr lang="en-US" sz="1200">
                          <a:solidFill>
                            <a:srgbClr val="000000"/>
                          </a:solidFill>
                          <a:effectLst/>
                          <a:latin typeface="Arial" panose="020B0604020202020204" pitchFamily="34" charset="0"/>
                        </a:rPr>
                        <a:t>Satisfactory, little or no risk.</a:t>
                      </a:r>
                      <a:endParaRPr lang="en-US" sz="1000">
                        <a:effectLst/>
                        <a:latin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644463424"/>
                  </a:ext>
                </a:extLst>
              </a:tr>
              <a:tr h="487045">
                <a:tc>
                  <a:txBody>
                    <a:bodyPr/>
                    <a:lstStyle/>
                    <a:p>
                      <a:pPr fontAlgn="base">
                        <a:spcAft>
                          <a:spcPts val="750"/>
                        </a:spcAft>
                        <a:buNone/>
                      </a:pPr>
                      <a:r>
                        <a:rPr lang="en-US" sz="1200">
                          <a:solidFill>
                            <a:srgbClr val="000000"/>
                          </a:solidFill>
                          <a:effectLst/>
                          <a:latin typeface="Arial" panose="020B0604020202020204" pitchFamily="34" charset="0"/>
                        </a:rPr>
                        <a:t>51-100</a:t>
                      </a:r>
                      <a:endParaRPr lang="en-US" sz="1000">
                        <a:effectLst/>
                        <a:latin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fontAlgn="base">
                        <a:spcAft>
                          <a:spcPts val="750"/>
                        </a:spcAft>
                        <a:buNone/>
                      </a:pPr>
                      <a:r>
                        <a:rPr lang="en-US" sz="1200">
                          <a:solidFill>
                            <a:srgbClr val="000000"/>
                          </a:solidFill>
                          <a:effectLst/>
                          <a:latin typeface="Arial" panose="020B0604020202020204" pitchFamily="34" charset="0"/>
                        </a:rPr>
                        <a:t>Moderate</a:t>
                      </a:r>
                      <a:endParaRPr lang="en-US" sz="1000">
                        <a:effectLst/>
                        <a:latin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fontAlgn="base">
                        <a:spcAft>
                          <a:spcPts val="750"/>
                        </a:spcAft>
                        <a:buNone/>
                      </a:pPr>
                      <a:r>
                        <a:rPr lang="en-US" sz="1200">
                          <a:solidFill>
                            <a:srgbClr val="000000"/>
                          </a:solidFill>
                          <a:effectLst/>
                          <a:latin typeface="Arial" panose="020B0604020202020204" pitchFamily="34" charset="0"/>
                        </a:rPr>
                        <a:t>Acceptable, but moderate health concern for very small number of people who are unusually sensitive to air pollution for some pollutants.</a:t>
                      </a:r>
                      <a:endParaRPr lang="en-US" sz="1000">
                        <a:effectLst/>
                        <a:latin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842939989"/>
                  </a:ext>
                </a:extLst>
              </a:tr>
              <a:tr h="473075">
                <a:tc>
                  <a:txBody>
                    <a:bodyPr/>
                    <a:lstStyle/>
                    <a:p>
                      <a:pPr fontAlgn="base">
                        <a:spcAft>
                          <a:spcPts val="750"/>
                        </a:spcAft>
                        <a:buNone/>
                      </a:pPr>
                      <a:r>
                        <a:rPr lang="en-US" sz="1200">
                          <a:solidFill>
                            <a:srgbClr val="000000"/>
                          </a:solidFill>
                          <a:effectLst/>
                          <a:latin typeface="Arial" panose="020B0604020202020204" pitchFamily="34" charset="0"/>
                        </a:rPr>
                        <a:t>101-150</a:t>
                      </a:r>
                      <a:endParaRPr lang="en-US" sz="1000">
                        <a:effectLst/>
                        <a:latin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fontAlgn="base">
                        <a:spcAft>
                          <a:spcPts val="750"/>
                        </a:spcAft>
                        <a:buNone/>
                      </a:pPr>
                      <a:r>
                        <a:rPr lang="en-US" sz="1200">
                          <a:solidFill>
                            <a:srgbClr val="000000"/>
                          </a:solidFill>
                          <a:effectLst/>
                          <a:latin typeface="Arial" panose="020B0604020202020204" pitchFamily="34" charset="0"/>
                        </a:rPr>
                        <a:t>Unhealthy for Sensitive Groups</a:t>
                      </a:r>
                      <a:endParaRPr lang="en-US" sz="1000">
                        <a:effectLst/>
                        <a:latin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fontAlgn="base">
                        <a:spcAft>
                          <a:spcPts val="750"/>
                        </a:spcAft>
                        <a:buNone/>
                      </a:pPr>
                      <a:r>
                        <a:rPr lang="en-US" sz="1200">
                          <a:solidFill>
                            <a:srgbClr val="000000"/>
                          </a:solidFill>
                          <a:effectLst/>
                          <a:latin typeface="Arial" panose="020B0604020202020204" pitchFamily="34" charset="0"/>
                        </a:rPr>
                        <a:t>General public not likely to be affected. Members of sensitive groups may experience health effects.</a:t>
                      </a:r>
                      <a:endParaRPr lang="en-US" sz="1000">
                        <a:effectLst/>
                        <a:latin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extLst>
                  <a:ext uri="{0D108BD9-81ED-4DB2-BD59-A6C34878D82A}">
                    <a16:rowId xmlns:a16="http://schemas.microsoft.com/office/drawing/2014/main" val="77147443"/>
                  </a:ext>
                </a:extLst>
              </a:tr>
              <a:tr h="487045">
                <a:tc>
                  <a:txBody>
                    <a:bodyPr/>
                    <a:lstStyle/>
                    <a:p>
                      <a:pPr fontAlgn="base">
                        <a:spcAft>
                          <a:spcPts val="750"/>
                        </a:spcAft>
                        <a:buNone/>
                      </a:pPr>
                      <a:r>
                        <a:rPr lang="en-US" sz="1200">
                          <a:solidFill>
                            <a:srgbClr val="000000"/>
                          </a:solidFill>
                          <a:effectLst/>
                          <a:latin typeface="Arial" panose="020B0604020202020204" pitchFamily="34" charset="0"/>
                        </a:rPr>
                        <a:t>151-200</a:t>
                      </a:r>
                      <a:endParaRPr lang="en-US" sz="1000">
                        <a:effectLst/>
                        <a:latin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fontAlgn="base">
                        <a:spcAft>
                          <a:spcPts val="750"/>
                        </a:spcAft>
                        <a:buNone/>
                      </a:pPr>
                      <a:r>
                        <a:rPr lang="en-US" sz="1200">
                          <a:solidFill>
                            <a:srgbClr val="000000"/>
                          </a:solidFill>
                          <a:effectLst/>
                          <a:latin typeface="Arial" panose="020B0604020202020204" pitchFamily="34" charset="0"/>
                        </a:rPr>
                        <a:t>Unhealthy</a:t>
                      </a:r>
                      <a:endParaRPr lang="en-US" sz="1000">
                        <a:effectLst/>
                        <a:latin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fontAlgn="base">
                        <a:spcAft>
                          <a:spcPts val="750"/>
                        </a:spcAft>
                        <a:buNone/>
                      </a:pPr>
                      <a:r>
                        <a:rPr lang="en-US" sz="1200">
                          <a:solidFill>
                            <a:srgbClr val="000000"/>
                          </a:solidFill>
                          <a:effectLst/>
                          <a:latin typeface="Arial" panose="020B0604020202020204" pitchFamily="34" charset="0"/>
                        </a:rPr>
                        <a:t>Everyone may begin experience health effects and sensitive groups more serious health effects.</a:t>
                      </a:r>
                      <a:endParaRPr lang="en-US" sz="1000">
                        <a:effectLst/>
                        <a:latin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676889231"/>
                  </a:ext>
                </a:extLst>
              </a:tr>
              <a:tr h="487045">
                <a:tc>
                  <a:txBody>
                    <a:bodyPr/>
                    <a:lstStyle/>
                    <a:p>
                      <a:pPr fontAlgn="base">
                        <a:spcAft>
                          <a:spcPts val="750"/>
                        </a:spcAft>
                        <a:buNone/>
                      </a:pPr>
                      <a:r>
                        <a:rPr lang="en-US" sz="1200">
                          <a:solidFill>
                            <a:srgbClr val="000000"/>
                          </a:solidFill>
                          <a:effectLst/>
                          <a:latin typeface="Arial" panose="020B0604020202020204" pitchFamily="34" charset="0"/>
                        </a:rPr>
                        <a:t>201-300</a:t>
                      </a:r>
                      <a:endParaRPr lang="en-US" sz="1000">
                        <a:effectLst/>
                        <a:latin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47B6"/>
                    </a:solidFill>
                  </a:tcPr>
                </a:tc>
                <a:tc>
                  <a:txBody>
                    <a:bodyPr/>
                    <a:lstStyle/>
                    <a:p>
                      <a:pPr fontAlgn="base">
                        <a:spcAft>
                          <a:spcPts val="750"/>
                        </a:spcAft>
                        <a:buNone/>
                      </a:pPr>
                      <a:r>
                        <a:rPr lang="en-US" sz="1200">
                          <a:solidFill>
                            <a:srgbClr val="000000"/>
                          </a:solidFill>
                          <a:effectLst/>
                          <a:latin typeface="Arial" panose="020B0604020202020204" pitchFamily="34" charset="0"/>
                        </a:rPr>
                        <a:t>Very Unhealthy</a:t>
                      </a:r>
                      <a:endParaRPr lang="en-US" sz="1000">
                        <a:effectLst/>
                        <a:latin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47B6"/>
                    </a:solidFill>
                  </a:tcPr>
                </a:tc>
                <a:tc>
                  <a:txBody>
                    <a:bodyPr/>
                    <a:lstStyle/>
                    <a:p>
                      <a:pPr fontAlgn="base">
                        <a:spcAft>
                          <a:spcPts val="750"/>
                        </a:spcAft>
                        <a:buNone/>
                      </a:pPr>
                      <a:r>
                        <a:rPr lang="en-US" sz="1200">
                          <a:solidFill>
                            <a:srgbClr val="000000"/>
                          </a:solidFill>
                          <a:effectLst/>
                          <a:latin typeface="Arial" panose="020B0604020202020204" pitchFamily="34" charset="0"/>
                        </a:rPr>
                        <a:t>Health alert: everyone may experience more serious health effects.</a:t>
                      </a:r>
                      <a:endParaRPr lang="en-US" sz="1000">
                        <a:effectLst/>
                        <a:latin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47B6"/>
                    </a:solidFill>
                  </a:tcPr>
                </a:tc>
                <a:extLst>
                  <a:ext uri="{0D108BD9-81ED-4DB2-BD59-A6C34878D82A}">
                    <a16:rowId xmlns:a16="http://schemas.microsoft.com/office/drawing/2014/main" val="3676256066"/>
                  </a:ext>
                </a:extLst>
              </a:tr>
              <a:tr h="487045">
                <a:tc>
                  <a:txBody>
                    <a:bodyPr/>
                    <a:lstStyle/>
                    <a:p>
                      <a:pPr fontAlgn="base">
                        <a:spcAft>
                          <a:spcPts val="750"/>
                        </a:spcAft>
                        <a:buNone/>
                      </a:pPr>
                      <a:r>
                        <a:rPr lang="en-US" sz="1200">
                          <a:solidFill>
                            <a:srgbClr val="000000"/>
                          </a:solidFill>
                          <a:effectLst/>
                          <a:latin typeface="Arial" panose="020B0604020202020204" pitchFamily="34" charset="0"/>
                        </a:rPr>
                        <a:t>301-500</a:t>
                      </a:r>
                      <a:endParaRPr lang="en-US" sz="1000">
                        <a:effectLst/>
                        <a:latin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fontAlgn="base">
                        <a:spcAft>
                          <a:spcPts val="750"/>
                        </a:spcAft>
                        <a:buNone/>
                      </a:pPr>
                      <a:r>
                        <a:rPr lang="en-US" sz="1200">
                          <a:solidFill>
                            <a:srgbClr val="000000"/>
                          </a:solidFill>
                          <a:effectLst/>
                          <a:latin typeface="Arial" panose="020B0604020202020204" pitchFamily="34" charset="0"/>
                        </a:rPr>
                        <a:t>Hazardous</a:t>
                      </a:r>
                      <a:endParaRPr lang="en-US" sz="1000">
                        <a:effectLst/>
                        <a:latin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fontAlgn="base">
                        <a:spcAft>
                          <a:spcPts val="750"/>
                        </a:spcAft>
                        <a:buNone/>
                      </a:pPr>
                      <a:r>
                        <a:rPr lang="en-US" sz="1200" dirty="0">
                          <a:solidFill>
                            <a:srgbClr val="000000"/>
                          </a:solidFill>
                          <a:effectLst/>
                          <a:latin typeface="Arial" panose="020B0604020202020204" pitchFamily="34" charset="0"/>
                        </a:rPr>
                        <a:t>Health warnings of emergency conditions. The entire population is more likely to be affected.</a:t>
                      </a:r>
                      <a:endParaRPr lang="en-US" sz="1000" dirty="0">
                        <a:effectLst/>
                        <a:latin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2643041233"/>
                  </a:ext>
                </a:extLst>
              </a:tr>
            </a:tbl>
          </a:graphicData>
        </a:graphic>
      </p:graphicFrame>
    </p:spTree>
    <p:extLst>
      <p:ext uri="{BB962C8B-B14F-4D97-AF65-F5344CB8AC3E}">
        <p14:creationId xmlns:p14="http://schemas.microsoft.com/office/powerpoint/2010/main" val="4067665840"/>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Standard_Compressed_060121" id="{81931DB4-BE11-AC4C-8733-C612231D0574}" vid="{9DFA2559-1B1D-A844-9731-917E9F0BD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BNL_PPT_Template_2021_Standard_Compressed (1)</Template>
  <TotalTime>24908</TotalTime>
  <Words>479</Words>
  <Application>Microsoft Office PowerPoint</Application>
  <PresentationFormat>On-screen Show (4:3)</PresentationFormat>
  <Paragraphs>64</Paragraphs>
  <Slides>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BNL</vt:lpstr>
      <vt:lpstr>TAKE FIVE for Safety- Air Quality Health Advisories </vt:lpstr>
      <vt:lpstr>Air Quality Advisories: Protect Your Health </vt:lpstr>
      <vt:lpstr>Atmospheric Ozone</vt:lpstr>
      <vt:lpstr>Production of Ozone in the Enviroment</vt:lpstr>
      <vt:lpstr>Particulate</vt:lpstr>
      <vt:lpstr>Particulate Sizes</vt:lpstr>
      <vt:lpstr>Air Quality Index</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Craner, Francis</dc:creator>
  <cp:keywords/>
  <dc:description/>
  <cp:lastModifiedBy>Linkletter, Christopher (HP)</cp:lastModifiedBy>
  <cp:revision>61</cp:revision>
  <cp:lastPrinted>2024-07-23T16:37:26Z</cp:lastPrinted>
  <dcterms:created xsi:type="dcterms:W3CDTF">2021-06-07T15:08:31Z</dcterms:created>
  <dcterms:modified xsi:type="dcterms:W3CDTF">2025-06-10T13:59:24Z</dcterms:modified>
  <cp:category/>
</cp:coreProperties>
</file>