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6"/>
  </p:notesMasterIdLst>
  <p:handoutMasterIdLst>
    <p:handoutMasterId r:id="rId7"/>
  </p:handoutMasterIdLst>
  <p:sldIdLst>
    <p:sldId id="256" r:id="rId2"/>
    <p:sldId id="297" r:id="rId3"/>
    <p:sldId id="298" r:id="rId4"/>
    <p:sldId id="296" r:id="rId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1pPr>
    <a:lvl2pPr marL="4572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2pPr>
    <a:lvl3pPr marL="9144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3pPr>
    <a:lvl4pPr marL="13716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4pPr>
    <a:lvl5pPr marL="18288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5pPr>
    <a:lvl6pPr marL="22860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6pPr>
    <a:lvl7pPr marL="27432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7pPr>
    <a:lvl8pPr marL="32004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8pPr>
    <a:lvl9pPr marL="36576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34124"/>
    <a:srgbClr val="8D3A21"/>
    <a:srgbClr val="C4523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27" autoAdjust="0"/>
    <p:restoredTop sz="99828" autoAdjust="0"/>
  </p:normalViewPr>
  <p:slideViewPr>
    <p:cSldViewPr>
      <p:cViewPr varScale="1">
        <p:scale>
          <a:sx n="127" d="100"/>
          <a:sy n="127" d="100"/>
        </p:scale>
        <p:origin x="54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D6B682-A5B7-B248-9F0D-1F6D8854EA3F}" type="datetimeFigureOut">
              <a:rPr lang="en-US" smtClean="0"/>
              <a:pPr/>
              <a:t>6/10/25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531D88-98DC-5C44-BD63-144D9895FEF0}" type="slidenum">
              <a:rPr lang="en-US" smtClean="0"/>
              <a:pPr/>
              <a:t>‹#›</a:t>
            </a:fld>
            <a:endParaRPr lang="en-US"/>
          </a:p>
        </p:txBody>
      </p:sp>
    </p:spTree>
    <p:extLst>
      <p:ext uri="{BB962C8B-B14F-4D97-AF65-F5344CB8AC3E}">
        <p14:creationId xmlns:p14="http://schemas.microsoft.com/office/powerpoint/2010/main" val="41636545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E7EACF7F-8BFE-47CE-ABA5-E463E26FB9FE}" type="slidenum">
              <a:rPr lang="en-US"/>
              <a:pPr/>
              <a:t>‹#›</a:t>
            </a:fld>
            <a:endParaRPr lang="en-US"/>
          </a:p>
        </p:txBody>
      </p:sp>
    </p:spTree>
    <p:extLst>
      <p:ext uri="{BB962C8B-B14F-4D97-AF65-F5344CB8AC3E}">
        <p14:creationId xmlns:p14="http://schemas.microsoft.com/office/powerpoint/2010/main" val="2135496822"/>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66" charset="0"/>
        <a:ea typeface="ＭＳ Ｐゴシック" pitchFamily="66" charset="-128"/>
        <a:cs typeface="ＭＳ Ｐゴシック" pitchFamily="66" charset="-128"/>
      </a:defRPr>
    </a:lvl1pPr>
    <a:lvl2pPr marL="4572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2pPr>
    <a:lvl3pPr marL="9144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3pPr>
    <a:lvl4pPr marL="13716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4pPr>
    <a:lvl5pPr marL="18288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083C5E-6665-40E4-986F-27FB435A689D}" type="slidenum">
              <a:rPr lang="en-US"/>
              <a:pPr/>
              <a:t>1</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10 June 2025</a:t>
            </a:r>
          </a:p>
        </p:txBody>
      </p:sp>
      <p:sp>
        <p:nvSpPr>
          <p:cNvPr id="6" name="Slide Number Placeholder 5"/>
          <p:cNvSpPr>
            <a:spLocks noGrp="1"/>
          </p:cNvSpPr>
          <p:nvPr>
            <p:ph type="sldNum" sz="quarter" idx="12"/>
          </p:nvPr>
        </p:nvSpPr>
        <p:spPr/>
        <p:txBody>
          <a:bodyPr/>
          <a:lstStyle>
            <a:lvl1pPr>
              <a:defRPr smtClean="0"/>
            </a:lvl1pPr>
          </a:lstStyle>
          <a:p>
            <a:fld id="{0930C292-B77C-4A67-9228-7A758F4C0C9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10 June 2025</a:t>
            </a:r>
          </a:p>
        </p:txBody>
      </p:sp>
      <p:sp>
        <p:nvSpPr>
          <p:cNvPr id="6" name="Slide Number Placeholder 5"/>
          <p:cNvSpPr>
            <a:spLocks noGrp="1"/>
          </p:cNvSpPr>
          <p:nvPr>
            <p:ph type="sldNum" sz="quarter" idx="12"/>
          </p:nvPr>
        </p:nvSpPr>
        <p:spPr/>
        <p:txBody>
          <a:bodyPr/>
          <a:lstStyle>
            <a:lvl1pPr>
              <a:defRPr smtClean="0"/>
            </a:lvl1pPr>
          </a:lstStyle>
          <a:p>
            <a:fld id="{10C659C8-E60F-41EF-9976-278F4A2709B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10 June 2025</a:t>
            </a:r>
          </a:p>
        </p:txBody>
      </p:sp>
      <p:sp>
        <p:nvSpPr>
          <p:cNvPr id="6" name="Slide Number Placeholder 5"/>
          <p:cNvSpPr>
            <a:spLocks noGrp="1"/>
          </p:cNvSpPr>
          <p:nvPr>
            <p:ph type="sldNum" sz="quarter" idx="12"/>
          </p:nvPr>
        </p:nvSpPr>
        <p:spPr/>
        <p:txBody>
          <a:bodyPr/>
          <a:lstStyle>
            <a:lvl1pPr>
              <a:defRPr smtClean="0"/>
            </a:lvl1pPr>
          </a:lstStyle>
          <a:p>
            <a:fld id="{2A7EB4C4-EF69-4138-9C75-D09258C8C68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r>
              <a:rPr lang="en-US"/>
              <a:t>10 June 2025</a:t>
            </a:r>
          </a:p>
        </p:txBody>
      </p:sp>
      <p:sp>
        <p:nvSpPr>
          <p:cNvPr id="8" name="Slide Number Placeholder 7"/>
          <p:cNvSpPr>
            <a:spLocks noGrp="1"/>
          </p:cNvSpPr>
          <p:nvPr>
            <p:ph type="sldNum" sz="quarter" idx="12"/>
          </p:nvPr>
        </p:nvSpPr>
        <p:spPr>
          <a:xfrm>
            <a:off x="6553200" y="6248400"/>
            <a:ext cx="1905000" cy="457200"/>
          </a:xfrm>
        </p:spPr>
        <p:txBody>
          <a:bodyPr/>
          <a:lstStyle>
            <a:lvl1pPr>
              <a:defRPr smtClean="0"/>
            </a:lvl1pPr>
          </a:lstStyle>
          <a:p>
            <a:fld id="{27981802-38F2-4084-ACD4-79671C98A61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10 June 2025</a:t>
            </a:r>
          </a:p>
        </p:txBody>
      </p:sp>
      <p:sp>
        <p:nvSpPr>
          <p:cNvPr id="6" name="Slide Number Placeholder 5"/>
          <p:cNvSpPr>
            <a:spLocks noGrp="1"/>
          </p:cNvSpPr>
          <p:nvPr>
            <p:ph type="sldNum" sz="quarter" idx="12"/>
          </p:nvPr>
        </p:nvSpPr>
        <p:spPr/>
        <p:txBody>
          <a:bodyPr/>
          <a:lstStyle>
            <a:lvl1pPr>
              <a:defRPr smtClean="0"/>
            </a:lvl1pPr>
          </a:lstStyle>
          <a:p>
            <a:fld id="{78CD4AB4-1CE7-4B35-A3A4-BAB220F4945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10 June 2025</a:t>
            </a:r>
          </a:p>
        </p:txBody>
      </p:sp>
      <p:sp>
        <p:nvSpPr>
          <p:cNvPr id="6" name="Slide Number Placeholder 5"/>
          <p:cNvSpPr>
            <a:spLocks noGrp="1"/>
          </p:cNvSpPr>
          <p:nvPr>
            <p:ph type="sldNum" sz="quarter" idx="12"/>
          </p:nvPr>
        </p:nvSpPr>
        <p:spPr/>
        <p:txBody>
          <a:bodyPr/>
          <a:lstStyle>
            <a:lvl1pPr>
              <a:defRPr smtClean="0"/>
            </a:lvl1pPr>
          </a:lstStyle>
          <a:p>
            <a:fld id="{0B33D64F-694B-4260-BB94-C177444BB22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10 June 2025</a:t>
            </a:r>
          </a:p>
        </p:txBody>
      </p:sp>
      <p:sp>
        <p:nvSpPr>
          <p:cNvPr id="7" name="Slide Number Placeholder 6"/>
          <p:cNvSpPr>
            <a:spLocks noGrp="1"/>
          </p:cNvSpPr>
          <p:nvPr>
            <p:ph type="sldNum" sz="quarter" idx="12"/>
          </p:nvPr>
        </p:nvSpPr>
        <p:spPr/>
        <p:txBody>
          <a:bodyPr/>
          <a:lstStyle>
            <a:lvl1pPr>
              <a:defRPr smtClean="0"/>
            </a:lvl1pPr>
          </a:lstStyle>
          <a:p>
            <a:fld id="{CED8647E-2285-4A14-9844-8CCA69F8F5E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10 June 2025</a:t>
            </a:r>
          </a:p>
        </p:txBody>
      </p:sp>
      <p:sp>
        <p:nvSpPr>
          <p:cNvPr id="9" name="Slide Number Placeholder 8"/>
          <p:cNvSpPr>
            <a:spLocks noGrp="1"/>
          </p:cNvSpPr>
          <p:nvPr>
            <p:ph type="sldNum" sz="quarter" idx="12"/>
          </p:nvPr>
        </p:nvSpPr>
        <p:spPr/>
        <p:txBody>
          <a:bodyPr/>
          <a:lstStyle>
            <a:lvl1pPr>
              <a:defRPr smtClean="0"/>
            </a:lvl1pPr>
          </a:lstStyle>
          <a:p>
            <a:fld id="{FDF71F85-2F28-46A3-BCA3-9D13339D5B5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10 June 2025</a:t>
            </a:r>
          </a:p>
        </p:txBody>
      </p:sp>
      <p:sp>
        <p:nvSpPr>
          <p:cNvPr id="5" name="Slide Number Placeholder 4"/>
          <p:cNvSpPr>
            <a:spLocks noGrp="1"/>
          </p:cNvSpPr>
          <p:nvPr>
            <p:ph type="sldNum" sz="quarter" idx="12"/>
          </p:nvPr>
        </p:nvSpPr>
        <p:spPr/>
        <p:txBody>
          <a:bodyPr/>
          <a:lstStyle>
            <a:lvl1pPr>
              <a:defRPr smtClean="0"/>
            </a:lvl1pPr>
          </a:lstStyle>
          <a:p>
            <a:fld id="{B1EA9B33-9FAA-4C31-A004-A21F8121A31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10 June 2025</a:t>
            </a:r>
          </a:p>
        </p:txBody>
      </p:sp>
      <p:sp>
        <p:nvSpPr>
          <p:cNvPr id="4" name="Slide Number Placeholder 3"/>
          <p:cNvSpPr>
            <a:spLocks noGrp="1"/>
          </p:cNvSpPr>
          <p:nvPr>
            <p:ph type="sldNum" sz="quarter" idx="12"/>
          </p:nvPr>
        </p:nvSpPr>
        <p:spPr/>
        <p:txBody>
          <a:bodyPr/>
          <a:lstStyle>
            <a:lvl1pPr>
              <a:defRPr smtClean="0"/>
            </a:lvl1pPr>
          </a:lstStyle>
          <a:p>
            <a:fld id="{D47E4E11-15CB-406C-97C1-660A6D8FFBB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10 June 2025</a:t>
            </a:r>
          </a:p>
        </p:txBody>
      </p:sp>
      <p:sp>
        <p:nvSpPr>
          <p:cNvPr id="7" name="Slide Number Placeholder 6"/>
          <p:cNvSpPr>
            <a:spLocks noGrp="1"/>
          </p:cNvSpPr>
          <p:nvPr>
            <p:ph type="sldNum" sz="quarter" idx="12"/>
          </p:nvPr>
        </p:nvSpPr>
        <p:spPr/>
        <p:txBody>
          <a:bodyPr/>
          <a:lstStyle>
            <a:lvl1pPr>
              <a:defRPr smtClean="0"/>
            </a:lvl1pPr>
          </a:lstStyle>
          <a:p>
            <a:fld id="{31FF0F05-5EBD-412C-88FD-3480C0C1B63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10 June 2025</a:t>
            </a:r>
          </a:p>
        </p:txBody>
      </p:sp>
      <p:sp>
        <p:nvSpPr>
          <p:cNvPr id="7" name="Slide Number Placeholder 6"/>
          <p:cNvSpPr>
            <a:spLocks noGrp="1"/>
          </p:cNvSpPr>
          <p:nvPr>
            <p:ph type="sldNum" sz="quarter" idx="12"/>
          </p:nvPr>
        </p:nvSpPr>
        <p:spPr/>
        <p:txBody>
          <a:bodyPr/>
          <a:lstStyle>
            <a:lvl1pPr>
              <a:defRPr smtClean="0"/>
            </a:lvl1pPr>
          </a:lstStyle>
          <a:p>
            <a:fld id="{3CDF7410-F622-4DF5-A959-95A2C20F42F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r>
              <a:rPr lang="en-US"/>
              <a:t>10 June 2025</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761E32E0-C8F3-4194-8335-A1A6B323F0B5}" type="slidenum">
              <a:rPr lang="en-US"/>
              <a:pPr/>
              <a:t>‹#›</a:t>
            </a:fld>
            <a:endParaRPr lang="en-US"/>
          </a:p>
        </p:txBody>
      </p:sp>
      <p:pic>
        <p:nvPicPr>
          <p:cNvPr id="1031" name="Picture 7" descr="NSRL_headlogo"/>
          <p:cNvPicPr>
            <a:picLocks noChangeAspect="1" noChangeArrowheads="1"/>
          </p:cNvPicPr>
          <p:nvPr userDrawn="1"/>
        </p:nvPicPr>
        <p:blipFill>
          <a:blip r:embed="rId14" cstate="email">
            <a:extLst>
              <a:ext uri="{28A0092B-C50C-407E-A947-70E740481C1C}">
                <a14:useLocalDpi xmlns:a14="http://schemas.microsoft.com/office/drawing/2010/main"/>
              </a:ext>
            </a:extLst>
          </a:blip>
          <a:srcRect/>
          <a:stretch>
            <a:fillRect/>
          </a:stretch>
        </p:blipFill>
        <p:spPr bwMode="auto">
          <a:xfrm>
            <a:off x="0" y="0"/>
            <a:ext cx="3962400" cy="515938"/>
          </a:xfrm>
          <a:prstGeom prst="rect">
            <a:avLst/>
          </a:prstGeom>
          <a:noFill/>
        </p:spPr>
      </p:pic>
      <p:pic>
        <p:nvPicPr>
          <p:cNvPr id="1032" name="Picture 8" descr="NSRL_bnllogo"/>
          <p:cNvPicPr>
            <a:picLocks noChangeAspect="1" noChangeArrowheads="1"/>
          </p:cNvPicPr>
          <p:nvPr userDrawn="1"/>
        </p:nvPicPr>
        <p:blipFill>
          <a:blip r:embed="rId15" cstate="email">
            <a:extLst>
              <a:ext uri="{28A0092B-C50C-407E-A947-70E740481C1C}">
                <a14:useLocalDpi xmlns:a14="http://schemas.microsoft.com/office/drawing/2010/main"/>
              </a:ext>
            </a:extLst>
          </a:blip>
          <a:srcRect/>
          <a:stretch>
            <a:fillRect/>
          </a:stretch>
        </p:blipFill>
        <p:spPr bwMode="auto">
          <a:xfrm>
            <a:off x="7620000" y="0"/>
            <a:ext cx="1524000" cy="523875"/>
          </a:xfrm>
          <a:prstGeom prst="rect">
            <a:avLst/>
          </a:prstGeom>
          <a:noFill/>
        </p:spPr>
      </p:pic>
      <p:sp>
        <p:nvSpPr>
          <p:cNvPr id="1033" name="Rectangle 9"/>
          <p:cNvSpPr>
            <a:spLocks noChangeArrowheads="1"/>
          </p:cNvSpPr>
          <p:nvPr userDrawn="1"/>
        </p:nvSpPr>
        <p:spPr bwMode="auto">
          <a:xfrm>
            <a:off x="3810000" y="0"/>
            <a:ext cx="3886200" cy="533400"/>
          </a:xfrm>
          <a:prstGeom prst="rect">
            <a:avLst/>
          </a:prstGeom>
          <a:solidFill>
            <a:srgbClr val="A34124"/>
          </a:solidFill>
          <a:ln w="38100">
            <a:noFill/>
            <a:miter lim="800000"/>
            <a:headEnd/>
            <a:tailEnd/>
          </a:ln>
        </p:spPr>
        <p:txBody>
          <a:bodyPr wrap="none" anchor="ctr">
            <a:prstTxWarp prst="textNoShape">
              <a:avLst/>
            </a:prstTxWarp>
          </a:bodyPr>
          <a:lstStyle/>
          <a:p>
            <a:endParaRPr lang="en-US" dirty="0">
              <a:solidFill>
                <a:srgbClr val="C45230"/>
              </a:solidFill>
            </a:endParaRPr>
          </a:p>
        </p:txBody>
      </p:sp>
      <p:sp>
        <p:nvSpPr>
          <p:cNvPr id="1034" name="Rectangle 10"/>
          <p:cNvSpPr>
            <a:spLocks noChangeArrowheads="1"/>
          </p:cNvSpPr>
          <p:nvPr userDrawn="1"/>
        </p:nvSpPr>
        <p:spPr bwMode="auto">
          <a:xfrm>
            <a:off x="0" y="533400"/>
            <a:ext cx="9144000" cy="76200"/>
          </a:xfrm>
          <a:prstGeom prst="rect">
            <a:avLst/>
          </a:prstGeom>
          <a:solidFill>
            <a:srgbClr val="C45230"/>
          </a:solidFill>
          <a:ln w="9525">
            <a:noFill/>
            <a:miter lim="800000"/>
            <a:headEnd/>
            <a:tailEnd/>
          </a:ln>
        </p:spPr>
        <p:txBody>
          <a:bodyPr wrap="none" anchor="ctr">
            <a:prstTxWarp prst="textNoShape">
              <a:avLst/>
            </a:prstTxWarp>
          </a:bodyPr>
          <a:lstStyle/>
          <a:p>
            <a:endParaRPr lang="en-US"/>
          </a:p>
        </p:txBody>
      </p:sp>
      <p:sp>
        <p:nvSpPr>
          <p:cNvPr id="1035" name="Line 11"/>
          <p:cNvSpPr>
            <a:spLocks noChangeShapeType="1"/>
          </p:cNvSpPr>
          <p:nvPr userDrawn="1"/>
        </p:nvSpPr>
        <p:spPr bwMode="auto">
          <a:xfrm>
            <a:off x="0" y="533400"/>
            <a:ext cx="9144000" cy="0"/>
          </a:xfrm>
          <a:prstGeom prst="line">
            <a:avLst/>
          </a:prstGeom>
          <a:noFill/>
          <a:ln w="38100">
            <a:solidFill>
              <a:schemeClr val="bg1"/>
            </a:solidFill>
            <a:round/>
            <a:headEnd/>
            <a:tailEnd/>
          </a:ln>
        </p:spPr>
        <p:txBody>
          <a:bodyPr wrap="none" anchor="ctr">
            <a:prstTxWarp prst="textNoShape">
              <a:avLst/>
            </a:prstTxWarp>
          </a:bodyPr>
          <a:lstStyle/>
          <a:p>
            <a:endParaRPr lang="en-US"/>
          </a:p>
        </p:txBody>
      </p:sp>
      <p:sp>
        <p:nvSpPr>
          <p:cNvPr id="1036" name="Rectangle 12"/>
          <p:cNvSpPr>
            <a:spLocks noChangeArrowheads="1"/>
          </p:cNvSpPr>
          <p:nvPr userDrawn="1"/>
        </p:nvSpPr>
        <p:spPr bwMode="auto">
          <a:xfrm>
            <a:off x="0" y="533400"/>
            <a:ext cx="9144000" cy="152400"/>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2pPr>
      <a:lvl3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3pPr>
      <a:lvl4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4pPr>
      <a:lvl5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5pPr>
      <a:lvl6pPr marL="4572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6pPr>
      <a:lvl7pPr marL="9144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7pPr>
      <a:lvl8pPr marL="13716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8pPr>
      <a:lvl9pPr marL="18288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95536" y="692696"/>
            <a:ext cx="8208912" cy="1133872"/>
          </a:xfrm>
        </p:spPr>
        <p:txBody>
          <a:bodyPr/>
          <a:lstStyle/>
          <a:p>
            <a:r>
              <a:rPr lang="en-US" dirty="0">
                <a:solidFill>
                  <a:srgbClr val="C45230"/>
                </a:solidFill>
                <a:effectLst>
                  <a:outerShdw blurRad="50800" dist="38100" dir="2700000">
                    <a:srgbClr val="000000">
                      <a:alpha val="43000"/>
                    </a:srgbClr>
                  </a:outerShdw>
                </a:effectLst>
              </a:rPr>
              <a:t>NSRL Time Meeting Report</a:t>
            </a:r>
            <a:endParaRPr lang="en-US" dirty="0">
              <a:effectLst>
                <a:outerShdw blurRad="38100" dist="38100" dir="2700000" algn="tl">
                  <a:srgbClr val="DDDDDD"/>
                </a:outerShdw>
              </a:effectLst>
            </a:endParaRPr>
          </a:p>
        </p:txBody>
      </p:sp>
      <p:sp>
        <p:nvSpPr>
          <p:cNvPr id="2051" name="Rectangle 3"/>
          <p:cNvSpPr>
            <a:spLocks noGrp="1" noChangeArrowheads="1"/>
          </p:cNvSpPr>
          <p:nvPr>
            <p:ph type="subTitle" idx="1"/>
          </p:nvPr>
        </p:nvSpPr>
        <p:spPr>
          <a:xfrm>
            <a:off x="1403648" y="5445224"/>
            <a:ext cx="6400800" cy="1224136"/>
          </a:xfrm>
        </p:spPr>
        <p:txBody>
          <a:bodyPr/>
          <a:lstStyle/>
          <a:p>
            <a:endParaRPr lang="en-US" sz="1800" dirty="0">
              <a:solidFill>
                <a:schemeClr val="bg2"/>
              </a:solidFill>
              <a:effectLst>
                <a:outerShdw blurRad="38100" dist="38100" dir="2700000" algn="tl">
                  <a:srgbClr val="DDDDDD"/>
                </a:outerShdw>
              </a:effectLst>
            </a:endParaRPr>
          </a:p>
          <a:p>
            <a:r>
              <a:rPr lang="en-US" sz="1800" dirty="0">
                <a:solidFill>
                  <a:schemeClr val="bg2"/>
                </a:solidFill>
                <a:effectLst>
                  <a:outerShdw blurRad="38100" dist="38100" dir="2700000" algn="tl">
                    <a:srgbClr val="DDDDDD"/>
                  </a:outerShdw>
                </a:effectLst>
              </a:rPr>
              <a:t>10 June 2025</a:t>
            </a:r>
          </a:p>
          <a:p>
            <a:r>
              <a:rPr lang="en-US" sz="1800" dirty="0">
                <a:solidFill>
                  <a:schemeClr val="bg2"/>
                </a:solidFill>
                <a:effectLst>
                  <a:outerShdw blurRad="38100" dist="38100" dir="2700000" algn="tl">
                    <a:srgbClr val="DDDDDD"/>
                  </a:outerShdw>
                </a:effectLst>
              </a:rPr>
              <a:t>Michael Sivertz</a:t>
            </a:r>
          </a:p>
        </p:txBody>
      </p:sp>
      <p:pic>
        <p:nvPicPr>
          <p:cNvPr id="4" name="Picture 3">
            <a:extLst>
              <a:ext uri="{FF2B5EF4-FFF2-40B4-BE49-F238E27FC236}">
                <a16:creationId xmlns:a16="http://schemas.microsoft.com/office/drawing/2014/main" id="{6EDFB059-127E-E969-3BA4-D4C817937B9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22597"/>
          <a:stretch/>
        </p:blipFill>
        <p:spPr>
          <a:xfrm>
            <a:off x="717848" y="1005840"/>
            <a:ext cx="7772400" cy="43634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Schedule for this week</a:t>
            </a:r>
          </a:p>
        </p:txBody>
      </p:sp>
      <p:sp>
        <p:nvSpPr>
          <p:cNvPr id="6" name="Footer Placeholder 5">
            <a:extLst>
              <a:ext uri="{FF2B5EF4-FFF2-40B4-BE49-F238E27FC236}">
                <a16:creationId xmlns:a16="http://schemas.microsoft.com/office/drawing/2014/main" id="{AD782F20-DB3B-838F-5112-2FF355E3FA22}"/>
              </a:ext>
            </a:extLst>
          </p:cNvPr>
          <p:cNvSpPr>
            <a:spLocks noGrp="1"/>
          </p:cNvSpPr>
          <p:nvPr>
            <p:ph type="ftr" sz="quarter" idx="11"/>
          </p:nvPr>
        </p:nvSpPr>
        <p:spPr/>
        <p:txBody>
          <a:bodyPr/>
          <a:lstStyle/>
          <a:p>
            <a:r>
              <a:rPr lang="en-US"/>
              <a:t>10 June 2025</a:t>
            </a:r>
            <a:endParaRPr lang="en-US" dirty="0"/>
          </a:p>
        </p:txBody>
      </p:sp>
      <p:pic>
        <p:nvPicPr>
          <p:cNvPr id="7" name="Picture 6" descr="Timeline&#10;&#10;AI-generated content may be incorrect.">
            <a:extLst>
              <a:ext uri="{FF2B5EF4-FFF2-40B4-BE49-F238E27FC236}">
                <a16:creationId xmlns:a16="http://schemas.microsoft.com/office/drawing/2014/main" id="{87C80351-C164-DAA9-8252-6EA77EF6C0A6}"/>
              </a:ext>
            </a:extLst>
          </p:cNvPr>
          <p:cNvPicPr>
            <a:picLocks noChangeAspect="1"/>
          </p:cNvPicPr>
          <p:nvPr/>
        </p:nvPicPr>
        <p:blipFill>
          <a:blip r:embed="rId2"/>
          <a:stretch>
            <a:fillRect/>
          </a:stretch>
        </p:blipFill>
        <p:spPr>
          <a:xfrm>
            <a:off x="685800" y="1640244"/>
            <a:ext cx="7772400" cy="4588871"/>
          </a:xfrm>
          <a:prstGeom prst="rect">
            <a:avLst/>
          </a:prstGeom>
        </p:spPr>
      </p:pic>
    </p:spTree>
    <p:extLst>
      <p:ext uri="{BB962C8B-B14F-4D97-AF65-F5344CB8AC3E}">
        <p14:creationId xmlns:p14="http://schemas.microsoft.com/office/powerpoint/2010/main" val="1389319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7DCA8-1807-8DA0-0CEF-EFE72C78E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0AC7E9-47F2-6720-A2A8-85871FC188C7}"/>
              </a:ext>
            </a:extLst>
          </p:cNvPr>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Schedule for next week</a:t>
            </a:r>
          </a:p>
        </p:txBody>
      </p:sp>
      <p:sp>
        <p:nvSpPr>
          <p:cNvPr id="6" name="Footer Placeholder 5">
            <a:extLst>
              <a:ext uri="{FF2B5EF4-FFF2-40B4-BE49-F238E27FC236}">
                <a16:creationId xmlns:a16="http://schemas.microsoft.com/office/drawing/2014/main" id="{1DD008FF-E045-0769-5C20-8D1F919F91FF}"/>
              </a:ext>
            </a:extLst>
          </p:cNvPr>
          <p:cNvSpPr>
            <a:spLocks noGrp="1"/>
          </p:cNvSpPr>
          <p:nvPr>
            <p:ph type="ftr" sz="quarter" idx="11"/>
          </p:nvPr>
        </p:nvSpPr>
        <p:spPr/>
        <p:txBody>
          <a:bodyPr/>
          <a:lstStyle/>
          <a:p>
            <a:r>
              <a:rPr lang="en-US"/>
              <a:t>10 June 2025</a:t>
            </a:r>
            <a:endParaRPr lang="en-US" dirty="0"/>
          </a:p>
        </p:txBody>
      </p:sp>
      <p:pic>
        <p:nvPicPr>
          <p:cNvPr id="4" name="Picture 3" descr="Timeline&#10;&#10;AI-generated content may be incorrect.">
            <a:extLst>
              <a:ext uri="{FF2B5EF4-FFF2-40B4-BE49-F238E27FC236}">
                <a16:creationId xmlns:a16="http://schemas.microsoft.com/office/drawing/2014/main" id="{EC9CB828-76EA-7B70-60A8-9161ED333560}"/>
              </a:ext>
            </a:extLst>
          </p:cNvPr>
          <p:cNvPicPr>
            <a:picLocks noChangeAspect="1"/>
          </p:cNvPicPr>
          <p:nvPr/>
        </p:nvPicPr>
        <p:blipFill>
          <a:blip r:embed="rId2"/>
          <a:stretch>
            <a:fillRect/>
          </a:stretch>
        </p:blipFill>
        <p:spPr>
          <a:xfrm>
            <a:off x="685800" y="1528407"/>
            <a:ext cx="7772400" cy="4719993"/>
          </a:xfrm>
          <a:prstGeom prst="rect">
            <a:avLst/>
          </a:prstGeom>
        </p:spPr>
      </p:pic>
    </p:spTree>
    <p:extLst>
      <p:ext uri="{BB962C8B-B14F-4D97-AF65-F5344CB8AC3E}">
        <p14:creationId xmlns:p14="http://schemas.microsoft.com/office/powerpoint/2010/main" val="108506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Future Schedule</a:t>
            </a:r>
          </a:p>
        </p:txBody>
      </p:sp>
      <p:sp>
        <p:nvSpPr>
          <p:cNvPr id="3" name="Content Placeholder 2"/>
          <p:cNvSpPr>
            <a:spLocks noGrp="1"/>
          </p:cNvSpPr>
          <p:nvPr>
            <p:ph sz="half" idx="1"/>
          </p:nvPr>
        </p:nvSpPr>
        <p:spPr>
          <a:xfrm>
            <a:off x="685800" y="1844824"/>
            <a:ext cx="8062664" cy="4507159"/>
          </a:xfrm>
        </p:spPr>
        <p:txBody>
          <a:bodyPr/>
          <a:lstStyle/>
          <a:p>
            <a:pPr marL="0" indent="0">
              <a:buNone/>
            </a:pPr>
            <a:r>
              <a:rPr lang="en-US" sz="1800" dirty="0"/>
              <a:t>EBIS still trying to understand tripping of the Collector Power Supply.  The most recent trip took out several high current transistors.  Waiting to replace these transistors delayed the animal program on Monday.  We hope to recoup the Monday work by doubling up the exposures today.  This may push the physics program late into the evening tonight.  Hopefully the changes to the Collector PS trip circuit will lead to smoother running in the future.</a:t>
            </a:r>
          </a:p>
          <a:p>
            <a:pPr marL="0" indent="0">
              <a:buNone/>
            </a:pPr>
            <a:endParaRPr lang="en-US" sz="1800" dirty="0"/>
          </a:p>
          <a:p>
            <a:pPr marL="0" indent="0">
              <a:buNone/>
            </a:pPr>
            <a:r>
              <a:rPr lang="en-US" sz="1800" dirty="0"/>
              <a:t>Added two days of low energy proton beams for Dejan this weekend.  There is still a lot of support work required to get this experiment ready.  We may have to delay this weekend’s work until the following weekend.</a:t>
            </a:r>
          </a:p>
          <a:p>
            <a:pPr marL="0" indent="0">
              <a:buNone/>
            </a:pPr>
            <a:endParaRPr lang="en-US" sz="1800" dirty="0"/>
          </a:p>
          <a:p>
            <a:pPr marL="0" indent="0">
              <a:buNone/>
            </a:pPr>
            <a:r>
              <a:rPr lang="en-US" sz="1800" dirty="0"/>
              <a:t>NSRL is pushing to get final DOE approval to do a test using a uranium puck as a kick-starter for a reactor in space.  It requires high energy protons, so it must be approved before the LINAC shuts off on 27 June.  </a:t>
            </a:r>
          </a:p>
          <a:p>
            <a:pPr marL="0" indent="0">
              <a:buNone/>
            </a:pPr>
            <a:endParaRPr lang="en-US" sz="800" dirty="0"/>
          </a:p>
          <a:p>
            <a:pPr marL="0" indent="0">
              <a:buNone/>
            </a:pPr>
            <a:endParaRPr lang="en-US" sz="1800" dirty="0"/>
          </a:p>
          <a:p>
            <a:pPr marL="0" indent="0">
              <a:buNone/>
            </a:pPr>
            <a:endParaRPr lang="en-US" sz="1800" dirty="0"/>
          </a:p>
          <a:p>
            <a:pPr marL="0" indent="0">
              <a:buNone/>
            </a:pPr>
            <a:endParaRPr lang="en-US" sz="2000" dirty="0"/>
          </a:p>
          <a:p>
            <a:pPr marL="0" indent="0">
              <a:buNone/>
            </a:pPr>
            <a:endParaRPr lang="en-US" sz="1800" dirty="0"/>
          </a:p>
        </p:txBody>
      </p:sp>
      <p:sp>
        <p:nvSpPr>
          <p:cNvPr id="6" name="Footer Placeholder 5"/>
          <p:cNvSpPr>
            <a:spLocks noGrp="1"/>
          </p:cNvSpPr>
          <p:nvPr>
            <p:ph type="ftr" sz="quarter" idx="11"/>
          </p:nvPr>
        </p:nvSpPr>
        <p:spPr/>
        <p:txBody>
          <a:bodyPr/>
          <a:lstStyle/>
          <a:p>
            <a:r>
              <a:rPr lang="en-US"/>
              <a:t>10 June 2025</a:t>
            </a:r>
            <a:endParaRPr lang="en-US" dirty="0"/>
          </a:p>
        </p:txBody>
      </p:sp>
    </p:spTree>
    <p:extLst>
      <p:ext uri="{BB962C8B-B14F-4D97-AF65-F5344CB8AC3E}">
        <p14:creationId xmlns:p14="http://schemas.microsoft.com/office/powerpoint/2010/main" val="2047224839"/>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6" charset="0"/>
            <a:ea typeface="ＭＳ Ｐゴシック" pitchFamily="66" charset="-128"/>
            <a:cs typeface="ＭＳ Ｐゴシック" pitchFamily="6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6" charset="0"/>
            <a:ea typeface="ＭＳ Ｐゴシック" pitchFamily="66" charset="-128"/>
            <a:cs typeface="ＭＳ Ｐゴシック" pitchFamily="6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28201</TotalTime>
  <Words>194</Words>
  <Application>Microsoft Macintosh PowerPoint</Application>
  <PresentationFormat>On-screen Show (4:3)</PresentationFormat>
  <Paragraphs>19</Paragraphs>
  <Slides>4</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Blank Presentation</vt:lpstr>
      <vt:lpstr>NSRL Time Meeting Report</vt:lpstr>
      <vt:lpstr>Schedule for this week</vt:lpstr>
      <vt:lpstr>Schedule for next week</vt:lpstr>
      <vt:lpstr>Future Schedule</vt:lpstr>
    </vt:vector>
  </TitlesOfParts>
  <Company>Mike Sivertz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NSRL Detector Systems</dc:title>
  <dc:creator>Mike Sivertz</dc:creator>
  <cp:lastModifiedBy>Sivertz, Michael</cp:lastModifiedBy>
  <cp:revision>205</cp:revision>
  <cp:lastPrinted>2014-07-18T19:14:13Z</cp:lastPrinted>
  <dcterms:created xsi:type="dcterms:W3CDTF">2010-12-02T21:18:56Z</dcterms:created>
  <dcterms:modified xsi:type="dcterms:W3CDTF">2025-06-10T16:01:23Z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-305293515</vt:i4>
  </property>
  <property fmtid="{D5CDD505-2E9C-101B-9397-08002B2CF9AE}" pid="3" name="_EmailSubject">
    <vt:lpwstr>file</vt:lpwstr>
  </property>
  <property fmtid="{D5CDD505-2E9C-101B-9397-08002B2CF9AE}" pid="4" name="_AuthorEmail">
    <vt:lpwstr>sivertz@bnl.gov</vt:lpwstr>
  </property>
  <property fmtid="{D5CDD505-2E9C-101B-9397-08002B2CF9AE}" pid="5" name="_AuthorEmailDisplayName">
    <vt:lpwstr>Sivertz, Michael</vt:lpwstr>
  </property>
</Properties>
</file>