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8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AGS Status: Time meeting 6/17/25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39" y="577876"/>
            <a:ext cx="7689018" cy="337605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Additional merge added to the Au cycle</a:t>
            </a:r>
          </a:p>
          <a:p>
            <a:pPr marL="914400" lvl="1" indent="-457200"/>
            <a:r>
              <a:rPr lang="en-US" sz="1400" dirty="0"/>
              <a:t>Up to 3x10</a:t>
            </a:r>
            <a:r>
              <a:rPr lang="en-US" sz="1400" baseline="30000" dirty="0"/>
              <a:t>9</a:t>
            </a:r>
            <a:r>
              <a:rPr lang="en-US" sz="1400" dirty="0"/>
              <a:t> / bunch available for a full merge</a:t>
            </a:r>
          </a:p>
          <a:p>
            <a:pPr marL="914400" lvl="1" indent="-457200"/>
            <a:r>
              <a:rPr lang="en-US" sz="1400" dirty="0"/>
              <a:t>Currently mistuning the merge to leave ~20% outside the main bucket (‘baby bunches’).</a:t>
            </a:r>
          </a:p>
          <a:p>
            <a:pPr marL="914400" lvl="1" indent="-457200"/>
            <a:r>
              <a:rPr lang="en-US" sz="1400" dirty="0"/>
              <a:t>Plan to develop a scheme to optimize extraction emittance by adjusting both chopper and merge parameters</a:t>
            </a:r>
          </a:p>
          <a:p>
            <a:pPr marL="914400" lvl="1" indent="-457200"/>
            <a:r>
              <a:rPr lang="en-US" sz="1400" dirty="0"/>
              <a:t>Does require downstream adjustments in RHIC to handle longer bunches and filling time</a:t>
            </a:r>
          </a:p>
          <a:p>
            <a:pPr marL="457200" indent="-457200"/>
            <a:r>
              <a:rPr lang="en-US" sz="1800" dirty="0"/>
              <a:t>This configuration provides more than is needed for per bunch intensity required for RHIC Run 25.</a:t>
            </a:r>
          </a:p>
          <a:p>
            <a:pPr marL="914400" lvl="1" indent="-457200"/>
            <a:endParaRPr lang="en-US" sz="1600" dirty="0"/>
          </a:p>
          <a:p>
            <a:pPr marL="457200" lvl="1" indent="0">
              <a:buNone/>
            </a:pPr>
            <a:r>
              <a:rPr lang="en-US" sz="1800" dirty="0"/>
              <a:t> </a:t>
            </a:r>
          </a:p>
          <a:p>
            <a:endParaRPr lang="en-US" sz="2200" dirty="0"/>
          </a:p>
        </p:txBody>
      </p:sp>
      <p:pic>
        <p:nvPicPr>
          <p:cNvPr id="5" name="Picture 4" descr="Background pattern&#10;&#10;AI-generated content may be incorrect.">
            <a:extLst>
              <a:ext uri="{FF2B5EF4-FFF2-40B4-BE49-F238E27FC236}">
                <a16:creationId xmlns:a16="http://schemas.microsoft.com/office/drawing/2014/main" id="{7AF4A3A8-F931-F157-11C1-EF311E26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757" y="1075591"/>
            <a:ext cx="3936741" cy="2380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17630D-717D-D8D0-28E7-D5C00778FF60}"/>
              </a:ext>
            </a:extLst>
          </p:cNvPr>
          <p:cNvSpPr txBox="1"/>
          <p:nvPr/>
        </p:nvSpPr>
        <p:spPr>
          <a:xfrm>
            <a:off x="7750871" y="883813"/>
            <a:ext cx="22236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Bunch Merges</a:t>
            </a:r>
          </a:p>
        </p:txBody>
      </p:sp>
      <p:pic>
        <p:nvPicPr>
          <p:cNvPr id="11" name="Picture 10" descr="Chart, line chart&#10;&#10;AI-generated content may be incorrect.">
            <a:extLst>
              <a:ext uri="{FF2B5EF4-FFF2-40B4-BE49-F238E27FC236}">
                <a16:creationId xmlns:a16="http://schemas.microsoft.com/office/drawing/2014/main" id="{C936C887-3C8E-F6CD-DE5D-5C607EE2C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194" y="3991333"/>
            <a:ext cx="4239046" cy="278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47348B-A7B9-8D1C-9106-9AD223B2D327}"/>
              </a:ext>
            </a:extLst>
          </p:cNvPr>
          <p:cNvCxnSpPr/>
          <p:nvPr/>
        </p:nvCxnSpPr>
        <p:spPr>
          <a:xfrm>
            <a:off x="360947" y="3645568"/>
            <a:ext cx="11467551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3E2053-ADFB-722F-0BD4-2D239AFEA681}"/>
              </a:ext>
            </a:extLst>
          </p:cNvPr>
          <p:cNvSpPr txBox="1"/>
          <p:nvPr/>
        </p:nvSpPr>
        <p:spPr>
          <a:xfrm>
            <a:off x="360947" y="377395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Polarized Proton studies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0EC0A-C2E7-89FF-0835-9D9680505521}"/>
              </a:ext>
            </a:extLst>
          </p:cNvPr>
          <p:cNvSpPr txBox="1"/>
          <p:nvPr/>
        </p:nvSpPr>
        <p:spPr>
          <a:xfrm>
            <a:off x="360948" y="4143282"/>
            <a:ext cx="72189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Slower pace due to RHIC setup, some work interleaved as available</a:t>
            </a:r>
          </a:p>
          <a:p>
            <a:r>
              <a:rPr lang="en-US" dirty="0"/>
              <a:t>Some interest results showing </a:t>
            </a:r>
            <a:r>
              <a:rPr lang="en-US" dirty="0" err="1"/>
              <a:t>chromm</a:t>
            </a:r>
            <a:r>
              <a:rPr lang="en-US" dirty="0"/>
              <a:t> </a:t>
            </a:r>
            <a:r>
              <a:rPr lang="en-US" dirty="0" err="1"/>
              <a:t>sextupoles</a:t>
            </a:r>
            <a:r>
              <a:rPr lang="en-US" dirty="0"/>
              <a:t> strongly affect the correction</a:t>
            </a:r>
          </a:p>
          <a:p>
            <a:r>
              <a:rPr lang="en-US" dirty="0"/>
              <a:t>Discussing possibility of 1-2 </a:t>
            </a:r>
            <a:r>
              <a:rPr lang="en-US" dirty="0" err="1"/>
              <a:t>wk</a:t>
            </a:r>
            <a:r>
              <a:rPr lang="en-US" dirty="0"/>
              <a:t> extension for polarized proton beam beyond the Jun 27</a:t>
            </a:r>
            <a:r>
              <a:rPr lang="en-US" baseline="30000" dirty="0"/>
              <a:t>th</a:t>
            </a:r>
            <a:r>
              <a:rPr lang="en-US" dirty="0"/>
              <a:t> nominal Linac shutdown date (to be decided by later in the week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22F44-D287-B4DD-ECA8-58048FAC925F}"/>
              </a:ext>
            </a:extLst>
          </p:cNvPr>
          <p:cNvSpPr txBox="1"/>
          <p:nvPr/>
        </p:nvSpPr>
        <p:spPr>
          <a:xfrm>
            <a:off x="7750871" y="3839151"/>
            <a:ext cx="187743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Skew quad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20554</TotalTime>
  <Words>145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AGS Status: Time meeting 6/17/25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51</cp:revision>
  <dcterms:created xsi:type="dcterms:W3CDTF">2025-03-25T17:08:08Z</dcterms:created>
  <dcterms:modified xsi:type="dcterms:W3CDTF">2025-06-17T16:52:19Z</dcterms:modified>
  <cp:category/>
</cp:coreProperties>
</file>