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23"/>
  </p:notesMasterIdLst>
  <p:sldIdLst>
    <p:sldId id="364" r:id="rId5"/>
    <p:sldId id="356" r:id="rId6"/>
    <p:sldId id="360" r:id="rId7"/>
    <p:sldId id="362" r:id="rId8"/>
    <p:sldId id="357" r:id="rId9"/>
    <p:sldId id="361" r:id="rId10"/>
    <p:sldId id="363" r:id="rId11"/>
    <p:sldId id="365" r:id="rId12"/>
    <p:sldId id="318" r:id="rId13"/>
    <p:sldId id="345" r:id="rId14"/>
    <p:sldId id="339" r:id="rId15"/>
    <p:sldId id="306" r:id="rId16"/>
    <p:sldId id="355" r:id="rId17"/>
    <p:sldId id="358" r:id="rId18"/>
    <p:sldId id="303" r:id="rId19"/>
    <p:sldId id="359" r:id="rId20"/>
    <p:sldId id="354" r:id="rId21"/>
    <p:sldId id="304" r:id="rId2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4E3FF-5932-4038-BACC-5A204D3BEE71}" v="61" dt="2025-06-17T17:13:25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6254E3FF-5932-4038-BACC-5A204D3BEE71}"/>
    <pc:docChg chg="undo custSel addSld delSld modSld">
      <pc:chgData name="Marr, Gregory" userId="3561ba5d-ecd2-4074-b30a-c8c766e651bb" providerId="ADAL" clId="{6254E3FF-5932-4038-BACC-5A204D3BEE71}" dt="2025-06-17T17:22:03.629" v="1727" actId="20577"/>
      <pc:docMkLst>
        <pc:docMk/>
      </pc:docMkLst>
      <pc:sldChg chg="addSp delSp modSp add mod">
        <pc:chgData name="Marr, Gregory" userId="3561ba5d-ecd2-4074-b30a-c8c766e651bb" providerId="ADAL" clId="{6254E3FF-5932-4038-BACC-5A204D3BEE71}" dt="2025-06-17T15:56:12.980" v="49" actId="1035"/>
        <pc:sldMkLst>
          <pc:docMk/>
          <pc:sldMk cId="1278840012" sldId="303"/>
        </pc:sldMkLst>
        <pc:spChg chg="mod">
          <ac:chgData name="Marr, Gregory" userId="3561ba5d-ecd2-4074-b30a-c8c766e651bb" providerId="ADAL" clId="{6254E3FF-5932-4038-BACC-5A204D3BEE71}" dt="2025-06-17T15:23:49.394" v="4" actId="20577"/>
          <ac:spMkLst>
            <pc:docMk/>
            <pc:sldMk cId="1278840012" sldId="303"/>
            <ac:spMk id="10" creationId="{B614BDBA-CE25-4EDB-8CDA-472EA7C4ABF1}"/>
          </ac:spMkLst>
        </pc:spChg>
        <pc:spChg chg="mod">
          <ac:chgData name="Marr, Gregory" userId="3561ba5d-ecd2-4074-b30a-c8c766e651bb" providerId="ADAL" clId="{6254E3FF-5932-4038-BACC-5A204D3BEE71}" dt="2025-06-17T15:53:01.194" v="11" actId="1076"/>
          <ac:spMkLst>
            <pc:docMk/>
            <pc:sldMk cId="1278840012" sldId="303"/>
            <ac:spMk id="196" creationId="{4B7AC2E0-2464-4308-AA72-7A77D8EF039F}"/>
          </ac:spMkLst>
        </pc:spChg>
        <pc:picChg chg="add del mod">
          <ac:chgData name="Marr, Gregory" userId="3561ba5d-ecd2-4074-b30a-c8c766e651bb" providerId="ADAL" clId="{6254E3FF-5932-4038-BACC-5A204D3BEE71}" dt="2025-06-17T15:52:29.398" v="7" actId="478"/>
          <ac:picMkLst>
            <pc:docMk/>
            <pc:sldMk cId="1278840012" sldId="303"/>
            <ac:picMk id="3" creationId="{6B385A69-56D2-350D-C6AF-0539222C6EE9}"/>
          </ac:picMkLst>
        </pc:picChg>
        <pc:picChg chg="del">
          <ac:chgData name="Marr, Gregory" userId="3561ba5d-ecd2-4074-b30a-c8c766e651bb" providerId="ADAL" clId="{6254E3FF-5932-4038-BACC-5A204D3BEE71}" dt="2025-06-17T15:54:52.030" v="25" actId="478"/>
          <ac:picMkLst>
            <pc:docMk/>
            <pc:sldMk cId="1278840012" sldId="303"/>
            <ac:picMk id="4" creationId="{04927234-CDF7-4B3F-78D4-93FDE503C076}"/>
          </ac:picMkLst>
        </pc:picChg>
        <pc:picChg chg="add mod">
          <ac:chgData name="Marr, Gregory" userId="3561ba5d-ecd2-4074-b30a-c8c766e651bb" providerId="ADAL" clId="{6254E3FF-5932-4038-BACC-5A204D3BEE71}" dt="2025-06-17T15:56:12.980" v="49" actId="1035"/>
          <ac:picMkLst>
            <pc:docMk/>
            <pc:sldMk cId="1278840012" sldId="303"/>
            <ac:picMk id="6" creationId="{5B310E72-EA95-A445-C676-57B6F0BC49DD}"/>
          </ac:picMkLst>
        </pc:picChg>
        <pc:picChg chg="del">
          <ac:chgData name="Marr, Gregory" userId="3561ba5d-ecd2-4074-b30a-c8c766e651bb" providerId="ADAL" clId="{6254E3FF-5932-4038-BACC-5A204D3BEE71}" dt="2025-06-17T15:54:34.916" v="21" actId="478"/>
          <ac:picMkLst>
            <pc:docMk/>
            <pc:sldMk cId="1278840012" sldId="303"/>
            <ac:picMk id="7" creationId="{8789A9C6-2C71-FC58-90B0-8FDE5ACB1ECB}"/>
          </ac:picMkLst>
        </pc:picChg>
        <pc:picChg chg="add mod">
          <ac:chgData name="Marr, Gregory" userId="3561ba5d-ecd2-4074-b30a-c8c766e651bb" providerId="ADAL" clId="{6254E3FF-5932-4038-BACC-5A204D3BEE71}" dt="2025-06-17T15:56:12.980" v="49" actId="1035"/>
          <ac:picMkLst>
            <pc:docMk/>
            <pc:sldMk cId="1278840012" sldId="303"/>
            <ac:picMk id="9" creationId="{2A19FB3B-DB6E-4F78-38B0-6153D16C4790}"/>
          </ac:picMkLst>
        </pc:picChg>
      </pc:sldChg>
      <pc:sldChg chg="modSp mod">
        <pc:chgData name="Marr, Gregory" userId="3561ba5d-ecd2-4074-b30a-c8c766e651bb" providerId="ADAL" clId="{6254E3FF-5932-4038-BACC-5A204D3BEE71}" dt="2025-06-17T17:16:53.268" v="1722" actId="20577"/>
        <pc:sldMkLst>
          <pc:docMk/>
          <pc:sldMk cId="3919863926" sldId="306"/>
        </pc:sldMkLst>
        <pc:spChg chg="mod">
          <ac:chgData name="Marr, Gregory" userId="3561ba5d-ecd2-4074-b30a-c8c766e651bb" providerId="ADAL" clId="{6254E3FF-5932-4038-BACC-5A204D3BEE71}" dt="2025-06-17T17:16:53.268" v="1722" actId="20577"/>
          <ac:spMkLst>
            <pc:docMk/>
            <pc:sldMk cId="3919863926" sldId="306"/>
            <ac:spMk id="3" creationId="{CE05BAB3-93A9-4362-AA58-BF024EA3D008}"/>
          </ac:spMkLst>
        </pc:spChg>
      </pc:sldChg>
      <pc:sldChg chg="addSp delSp modSp mod">
        <pc:chgData name="Marr, Gregory" userId="3561ba5d-ecd2-4074-b30a-c8c766e651bb" providerId="ADAL" clId="{6254E3FF-5932-4038-BACC-5A204D3BEE71}" dt="2025-06-17T16:09:13.671" v="135" actId="14100"/>
        <pc:sldMkLst>
          <pc:docMk/>
          <pc:sldMk cId="1351841527" sldId="318"/>
        </pc:sldMkLst>
        <pc:spChg chg="mod">
          <ac:chgData name="Marr, Gregory" userId="3561ba5d-ecd2-4074-b30a-c8c766e651bb" providerId="ADAL" clId="{6254E3FF-5932-4038-BACC-5A204D3BEE71}" dt="2025-06-17T16:09:13.671" v="135" actId="14100"/>
          <ac:spMkLst>
            <pc:docMk/>
            <pc:sldMk cId="1351841527" sldId="318"/>
            <ac:spMk id="4" creationId="{40F1692A-327B-4A38-A46D-758905412178}"/>
          </ac:spMkLst>
        </pc:spChg>
        <pc:picChg chg="add mod">
          <ac:chgData name="Marr, Gregory" userId="3561ba5d-ecd2-4074-b30a-c8c766e651bb" providerId="ADAL" clId="{6254E3FF-5932-4038-BACC-5A204D3BEE71}" dt="2025-06-17T16:09:05.537" v="134" actId="1037"/>
          <ac:picMkLst>
            <pc:docMk/>
            <pc:sldMk cId="1351841527" sldId="318"/>
            <ac:picMk id="6" creationId="{12848FD0-B85D-37F6-D646-437EC644C6AB}"/>
          </ac:picMkLst>
        </pc:picChg>
        <pc:picChg chg="del">
          <ac:chgData name="Marr, Gregory" userId="3561ba5d-ecd2-4074-b30a-c8c766e651bb" providerId="ADAL" clId="{6254E3FF-5932-4038-BACC-5A204D3BEE71}" dt="2025-06-17T16:07:16.340" v="89" actId="478"/>
          <ac:picMkLst>
            <pc:docMk/>
            <pc:sldMk cId="1351841527" sldId="318"/>
            <ac:picMk id="7" creationId="{C4483F09-DC7D-ED4C-4D44-195A090BF69C}"/>
          </ac:picMkLst>
        </pc:picChg>
      </pc:sldChg>
      <pc:sldChg chg="addSp delSp modSp mod">
        <pc:chgData name="Marr, Gregory" userId="3561ba5d-ecd2-4074-b30a-c8c766e651bb" providerId="ADAL" clId="{6254E3FF-5932-4038-BACC-5A204D3BEE71}" dt="2025-06-17T17:08:18.793" v="1518" actId="20577"/>
        <pc:sldMkLst>
          <pc:docMk/>
          <pc:sldMk cId="1336046822" sldId="339"/>
        </pc:sldMkLst>
        <pc:spChg chg="mod">
          <ac:chgData name="Marr, Gregory" userId="3561ba5d-ecd2-4074-b30a-c8c766e651bb" providerId="ADAL" clId="{6254E3FF-5932-4038-BACC-5A204D3BEE71}" dt="2025-06-17T17:08:18.793" v="1518" actId="20577"/>
          <ac:spMkLst>
            <pc:docMk/>
            <pc:sldMk cId="1336046822" sldId="339"/>
            <ac:spMk id="10" creationId="{C77E873D-E72B-4BE0-99D3-3CB079EDDDF1}"/>
          </ac:spMkLst>
        </pc:spChg>
        <pc:picChg chg="add mod">
          <ac:chgData name="Marr, Gregory" userId="3561ba5d-ecd2-4074-b30a-c8c766e651bb" providerId="ADAL" clId="{6254E3FF-5932-4038-BACC-5A204D3BEE71}" dt="2025-06-17T16:34:45.976" v="380" actId="1037"/>
          <ac:picMkLst>
            <pc:docMk/>
            <pc:sldMk cId="1336046822" sldId="339"/>
            <ac:picMk id="4" creationId="{2EB9CBC7-E175-C5DB-B3C7-B229DBA5EAFB}"/>
          </ac:picMkLst>
        </pc:picChg>
        <pc:picChg chg="del">
          <ac:chgData name="Marr, Gregory" userId="3561ba5d-ecd2-4074-b30a-c8c766e651bb" providerId="ADAL" clId="{6254E3FF-5932-4038-BACC-5A204D3BEE71}" dt="2025-06-17T16:33:52.737" v="317" actId="478"/>
          <ac:picMkLst>
            <pc:docMk/>
            <pc:sldMk cId="1336046822" sldId="339"/>
            <ac:picMk id="6" creationId="{93C4FB10-7E32-7DCD-10F0-59E5D5623C05}"/>
          </ac:picMkLst>
        </pc:picChg>
        <pc:picChg chg="add mod ord">
          <ac:chgData name="Marr, Gregory" userId="3561ba5d-ecd2-4074-b30a-c8c766e651bb" providerId="ADAL" clId="{6254E3FF-5932-4038-BACC-5A204D3BEE71}" dt="2025-06-17T16:34:59.292" v="436" actId="171"/>
          <ac:picMkLst>
            <pc:docMk/>
            <pc:sldMk cId="1336046822" sldId="339"/>
            <ac:picMk id="7" creationId="{CA4F1064-080A-BAFD-A5F3-6580BE85D9FC}"/>
          </ac:picMkLst>
        </pc:picChg>
        <pc:picChg chg="del">
          <ac:chgData name="Marr, Gregory" userId="3561ba5d-ecd2-4074-b30a-c8c766e651bb" providerId="ADAL" clId="{6254E3FF-5932-4038-BACC-5A204D3BEE71}" dt="2025-06-17T16:34:36.269" v="321" actId="478"/>
          <ac:picMkLst>
            <pc:docMk/>
            <pc:sldMk cId="1336046822" sldId="339"/>
            <ac:picMk id="9" creationId="{BD3E94B6-5269-459B-0CF2-332B7F90DBA0}"/>
          </ac:picMkLst>
        </pc:picChg>
      </pc:sldChg>
      <pc:sldChg chg="modSp mod">
        <pc:chgData name="Marr, Gregory" userId="3561ba5d-ecd2-4074-b30a-c8c766e651bb" providerId="ADAL" clId="{6254E3FF-5932-4038-BACC-5A204D3BEE71}" dt="2025-06-17T17:22:03.629" v="1727" actId="20577"/>
        <pc:sldMkLst>
          <pc:docMk/>
          <pc:sldMk cId="1973591361" sldId="345"/>
        </pc:sldMkLst>
        <pc:spChg chg="mod">
          <ac:chgData name="Marr, Gregory" userId="3561ba5d-ecd2-4074-b30a-c8c766e651bb" providerId="ADAL" clId="{6254E3FF-5932-4038-BACC-5A204D3BEE71}" dt="2025-06-17T17:12:53.954" v="1552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6254E3FF-5932-4038-BACC-5A204D3BEE71}" dt="2025-06-17T17:22:03.629" v="1727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6254E3FF-5932-4038-BACC-5A204D3BEE71}" dt="2025-06-17T16:05:39.074" v="79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6254E3FF-5932-4038-BACC-5A204D3BEE71}" dt="2025-06-17T16:17:18.883" v="260" actId="113"/>
          <ac:graphicFrameMkLst>
            <pc:docMk/>
            <pc:sldMk cId="1973591361" sldId="345"/>
            <ac:graphicFrameMk id="4" creationId="{BEFAF220-6078-17A6-BEB0-09EB7B3FF104}"/>
          </ac:graphicFrameMkLst>
        </pc:graphicFrameChg>
      </pc:sldChg>
      <pc:sldChg chg="modSp mod">
        <pc:chgData name="Marr, Gregory" userId="3561ba5d-ecd2-4074-b30a-c8c766e651bb" providerId="ADAL" clId="{6254E3FF-5932-4038-BACC-5A204D3BEE71}" dt="2025-06-17T15:59:46.644" v="54"/>
        <pc:sldMkLst>
          <pc:docMk/>
          <pc:sldMk cId="3153405175" sldId="359"/>
        </pc:sldMkLst>
        <pc:graphicFrameChg chg="mod">
          <ac:chgData name="Marr, Gregory" userId="3561ba5d-ecd2-4074-b30a-c8c766e651bb" providerId="ADAL" clId="{6254E3FF-5932-4038-BACC-5A204D3BEE71}" dt="2025-06-17T15:59:46.644" v="54"/>
          <ac:graphicFrameMkLst>
            <pc:docMk/>
            <pc:sldMk cId="3153405175" sldId="359"/>
            <ac:graphicFrameMk id="2" creationId="{DB3D119E-886F-44D0-AD37-D8E5EE4D90F3}"/>
          </ac:graphicFrameMkLst>
        </pc:graphicFrameChg>
      </pc:sldChg>
      <pc:sldChg chg="modSp mod">
        <pc:chgData name="Marr, Gregory" userId="3561ba5d-ecd2-4074-b30a-c8c766e651bb" providerId="ADAL" clId="{6254E3FF-5932-4038-BACC-5A204D3BEE71}" dt="2025-06-17T16:01:46.044" v="62" actId="255"/>
        <pc:sldMkLst>
          <pc:docMk/>
          <pc:sldMk cId="1309095127" sldId="364"/>
        </pc:sldMkLst>
        <pc:graphicFrameChg chg="mod">
          <ac:chgData name="Marr, Gregory" userId="3561ba5d-ecd2-4074-b30a-c8c766e651bb" providerId="ADAL" clId="{6254E3FF-5932-4038-BACC-5A204D3BEE71}" dt="2025-06-17T16:01:46.044" v="62" actId="255"/>
          <ac:graphicFrameMkLst>
            <pc:docMk/>
            <pc:sldMk cId="1309095127" sldId="364"/>
            <ac:graphicFrameMk id="2" creationId="{D433C4B4-3448-4A7E-BDD1-2D5F30C297B8}"/>
          </ac:graphicFrameMkLst>
        </pc:graphicFrameChg>
      </pc:sldChg>
      <pc:sldChg chg="modSp mod">
        <pc:chgData name="Marr, Gregory" userId="3561ba5d-ecd2-4074-b30a-c8c766e651bb" providerId="ADAL" clId="{6254E3FF-5932-4038-BACC-5A204D3BEE71}" dt="2025-06-17T17:11:47.907" v="1538" actId="27918"/>
        <pc:sldMkLst>
          <pc:docMk/>
          <pc:sldMk cId="3618564648" sldId="365"/>
        </pc:sldMkLst>
        <pc:graphicFrameChg chg="mod">
          <ac:chgData name="Marr, Gregory" userId="3561ba5d-ecd2-4074-b30a-c8c766e651bb" providerId="ADAL" clId="{6254E3FF-5932-4038-BACC-5A204D3BEE71}" dt="2025-06-17T17:09:07.477" v="1519" actId="1076"/>
          <ac:graphicFrameMkLst>
            <pc:docMk/>
            <pc:sldMk cId="3618564648" sldId="365"/>
            <ac:graphicFrameMk id="2" creationId="{00000000-0008-0000-0000-000046AAD500}"/>
          </ac:graphicFrameMkLst>
        </pc:graphicFrameChg>
      </pc:sldChg>
      <pc:sldChg chg="new del">
        <pc:chgData name="Marr, Gregory" userId="3561ba5d-ecd2-4074-b30a-c8c766e651bb" providerId="ADAL" clId="{6254E3FF-5932-4038-BACC-5A204D3BEE71}" dt="2025-06-17T15:23:34.215" v="2" actId="47"/>
        <pc:sldMkLst>
          <pc:docMk/>
          <pc:sldMk cId="1003609449" sldId="36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mtbf%20histo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brookhavenlab.sharepoint.com/sites/Availability_Data/Shared%20Documents/quarterly/fy25/FY25Q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5/FY25Q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brookhavenlab.sharepoint.com/sites/Availability_Data/Shared%20Documents/quarterly/fy25/FY25Q3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JUNE 2025
</a:t>
            </a:r>
          </a:p>
        </c:rich>
      </c:tx>
      <c:layout>
        <c:manualLayout>
          <c:xMode val="edge"/>
          <c:yMode val="edge"/>
          <c:x val="0.33367119513007626"/>
          <c:y val="1.633010313323605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NORMAL!$BG$703:$BJ$703</c:f>
              <c:strCache>
                <c:ptCount val="4"/>
                <c:pt idx="0">
                  <c:v>FY25-week 36:</c:v>
                </c:pt>
                <c:pt idx="1">
                  <c:v>FY25-week 37:</c:v>
                </c:pt>
                <c:pt idx="2">
                  <c:v>FY25-week 38:</c:v>
                </c:pt>
                <c:pt idx="3">
                  <c:v>FY25-week 39:</c:v>
                </c:pt>
              </c:strCache>
              <c:extLst/>
            </c:strRef>
          </c:cat>
          <c:val>
            <c:numRef>
              <c:f>NORMAL!$BG$704:$BJ$704</c:f>
              <c:numCache>
                <c:formatCode>0</c:formatCode>
                <c:ptCount val="4"/>
                <c:pt idx="0">
                  <c:v>0</c:v>
                </c:pt>
                <c:pt idx="1">
                  <c:v>51.73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F94-44A8-9B08-75A76F217B93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6.4367698393908629E-2"/>
                  <c:y val="6.56181328218218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NORMAL!$BG$705:$BJ$705</c:f>
              <c:numCache>
                <c:formatCode>0</c:formatCode>
                <c:ptCount val="4"/>
                <c:pt idx="0">
                  <c:v>0</c:v>
                </c:pt>
                <c:pt idx="1">
                  <c:v>2.52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F94-44A8-9B08-75A76F217B93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NORMAL!$BG$712:$BJ$712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F94-44A8-9B08-75A76F217B93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6.8731610149427941E-2"/>
                  <c:y val="-3.2809066410911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38-4875-A240-1EF89E05A89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NORMAL!$BG$707:$BJ$707</c:f>
              <c:numCache>
                <c:formatCode>0</c:formatCode>
                <c:ptCount val="4"/>
                <c:pt idx="0">
                  <c:v>19.97</c:v>
                </c:pt>
                <c:pt idx="1">
                  <c:v>2.7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4F94-44A8-9B08-75A76F217B93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NORMAL!$BG$706:$BJ$706</c:f>
              <c:numCache>
                <c:formatCode>0</c:formatCode>
                <c:ptCount val="4"/>
                <c:pt idx="0">
                  <c:v>48.97</c:v>
                </c:pt>
                <c:pt idx="1">
                  <c:v>17.98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4F94-44A8-9B08-75A76F217B93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NORMAL!$BG$708:$BJ$708</c:f>
              <c:numCache>
                <c:formatCode>0</c:formatCode>
                <c:ptCount val="4"/>
                <c:pt idx="0">
                  <c:v>63.27</c:v>
                </c:pt>
                <c:pt idx="1">
                  <c:v>64.900000000000006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4F94-44A8-9B08-75A76F217B93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NORMAL!$BG$711:$BJ$711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4F94-44A8-9B08-75A76F217B93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NORMAL!$BG$710:$BJ$710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4F94-44A8-9B08-75A76F217B93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F94-44A8-9B08-75A76F217B9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24D291-9F27-48C3-9333-848CA84916F3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AFF-4A11-BF35-350FE8FD8DF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38-4875-A240-1EF89E05A89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38-4875-A240-1EF89E05A8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1600" b="1" i="0" baseline="0"/>
                      </a:pPr>
                      <a:fld id="{5F24D291-9F27-48C3-9333-848CA84916F3}" type="VALUE">
                        <a:rPr lang="en-US" sz="1600" b="1" i="0" baseline="0">
                          <a:solidFill>
                            <a:schemeClr val="bg1"/>
                          </a:solidFill>
                        </a:rPr>
                        <a:pPr>
                          <a:defRPr sz="1600" b="1" i="0" baseline="0"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cat>
            <c:strLit>
              <c:ptCount val="4"/>
              <c:pt idx="0">
                <c:v>FY25-week 36:</c:v>
              </c:pt>
              <c:pt idx="1">
                <c:v>FY25-week 37:</c:v>
              </c:pt>
              <c:pt idx="2">
                <c:v>FY25-week 38:</c:v>
              </c:pt>
              <c:pt idx="3">
                <c:v>FY25-week 39: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NORMAL!$BG$709:$BJ$709</c:f>
              <c:numCache>
                <c:formatCode>0</c:formatCode>
                <c:ptCount val="4"/>
                <c:pt idx="0">
                  <c:v>35.789999999999992</c:v>
                </c:pt>
                <c:pt idx="1">
                  <c:v>28.17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C-4F94-44A8-9B08-75A76F217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Run-25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8D-45F7-8FFD-610356697CA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A8-44DC-A41B-F360FD040E1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C1-4085-98D0-7E95B8DF9AEB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(RHIC_HOURS_DOE!$M$30:$N$30,RHIC_HOURS_DOE!$B$38:$N$38)</c:f>
              <c:strCache>
                <c:ptCount val="1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  <c:pt idx="4">
                  <c:v>week 29</c:v>
                </c:pt>
                <c:pt idx="5">
                  <c:v>week 30</c:v>
                </c:pt>
                <c:pt idx="6">
                  <c:v>week 31</c:v>
                </c:pt>
                <c:pt idx="7">
                  <c:v>week 32</c:v>
                </c:pt>
                <c:pt idx="8">
                  <c:v>week 33</c:v>
                </c:pt>
                <c:pt idx="9">
                  <c:v>week 34</c:v>
                </c:pt>
                <c:pt idx="10">
                  <c:v>week 35</c:v>
                </c:pt>
                <c:pt idx="11">
                  <c:v>week 36</c:v>
                </c:pt>
                <c:pt idx="12">
                  <c:v>week 37</c:v>
                </c:pt>
                <c:pt idx="13">
                  <c:v>week 38</c:v>
                </c:pt>
              </c:strCache>
              <c:extLst/>
            </c:strRef>
          </c:cat>
          <c:val>
            <c:numRef>
              <c:f>(RHIC_HOURS_DOE!$M$24:$N$24,RHIC_HOURS_DOE!$B$32:$N$32)</c:f>
              <c:numCache>
                <c:formatCode>0.00%</c:formatCode>
                <c:ptCount val="14"/>
                <c:pt idx="0">
                  <c:v>0</c:v>
                </c:pt>
                <c:pt idx="1">
                  <c:v>7.9436071949440926E-2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0.98844820947246825</c:v>
                </c:pt>
                <c:pt idx="11">
                  <c:v>0.65826410770552857</c:v>
                </c:pt>
                <c:pt idx="12">
                  <c:v>0.72677012609117364</c:v>
                </c:pt>
                <c:pt idx="1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0-4E62-9348-B703E85AE89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820-4E62-9348-B703E85AE89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0-4E62-9348-B703E85AE89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820-4E62-9348-B703E85AE89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8D-45F7-8FFD-610356697CA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0-4C8F-B7C0-7ADBC0536E3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6A-4D6C-9EC2-B3BE6F5F9FA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31-4DA6-99B8-373E0136445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AF-4869-A5E7-051B41A8C8E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A8-44DC-A41B-F360FD040E1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B8-46EE-840B-1FEE2E9CC8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B8-46EE-840B-1FEE2E9CC8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B8-46EE-840B-1FEE2E9CC8CC}"/>
                </c:ext>
              </c:extLst>
            </c:dLbl>
            <c:dLbl>
              <c:idx val="13"/>
              <c:layout>
                <c:manualLayout>
                  <c:x val="-3.1860398937351167E-2"/>
                  <c:y val="-0.10555555555555562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C1-4085-98D0-7E95B8DF9AEB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(RHIC_HOURS_DOE!$M$28:$N$28,RHIC_HOURS_DOE!$B$36:$N$36)</c:f>
              <c:numCache>
                <c:formatCode>General</c:formatCode>
                <c:ptCount val="14"/>
                <c:pt idx="0">
                  <c:v>1</c:v>
                </c:pt>
                <c:pt idx="1">
                  <c:v>7.9436071949440926E-2</c:v>
                </c:pt>
                <c:pt idx="2">
                  <c:v>7.9436071949440926E-2</c:v>
                </c:pt>
                <c:pt idx="3">
                  <c:v>7.9436071949440926E-2</c:v>
                </c:pt>
                <c:pt idx="4">
                  <c:v>7.9436071949440926E-2</c:v>
                </c:pt>
                <c:pt idx="5">
                  <c:v>7.9436071949440926E-2</c:v>
                </c:pt>
                <c:pt idx="6">
                  <c:v>7.9436071949440926E-2</c:v>
                </c:pt>
                <c:pt idx="7">
                  <c:v>7.9436071949440926E-2</c:v>
                </c:pt>
                <c:pt idx="8">
                  <c:v>7.9436071949440926E-2</c:v>
                </c:pt>
                <c:pt idx="9">
                  <c:v>7.9436071949440926E-2</c:v>
                </c:pt>
                <c:pt idx="10">
                  <c:v>0.26269212855146717</c:v>
                </c:pt>
                <c:pt idx="11">
                  <c:v>0.44007707129094409</c:v>
                </c:pt>
                <c:pt idx="12">
                  <c:v>0.52787761770384656</c:v>
                </c:pt>
                <c:pt idx="13">
                  <c:v>0.52787761770384656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C820-4E62-9348-B703E85AE89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-6.3720797874702334E-2"/>
                  <c:y val="-9.0740740740740747E-2"/>
                </c:manualLayout>
              </c:layout>
              <c:spPr>
                <a:gradFill rotWithShape="1">
                  <a:gsLst>
                    <a:gs pos="0">
                      <a:srgbClr val="B2D33B">
                        <a:shade val="51000"/>
                        <a:satMod val="130000"/>
                      </a:srgbClr>
                    </a:gs>
                    <a:gs pos="80000">
                      <a:srgbClr val="B2D33B">
                        <a:shade val="93000"/>
                        <a:satMod val="130000"/>
                      </a:srgbClr>
                    </a:gs>
                    <a:gs pos="100000">
                      <a:srgbClr val="B2D33B">
                        <a:shade val="94000"/>
                        <a:satMod val="135000"/>
                      </a:srgbClr>
                    </a:gs>
                  </a:gsLst>
                  <a:lin ang="16200000" scaled="0"/>
                </a:gra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C820-4E62-9348-B703E85AE8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(RHIC_HOURS_DOE!$M$30:$N$30,RHIC_HOURS_DOE!$B$38:$C$38)</c:f>
              <c:strCache>
                <c:ptCount val="4"/>
                <c:pt idx="0">
                  <c:v>week 25</c:v>
                </c:pt>
                <c:pt idx="1">
                  <c:v>week 26</c:v>
                </c:pt>
                <c:pt idx="2">
                  <c:v>week 27</c:v>
                </c:pt>
                <c:pt idx="3">
                  <c:v>week 28</c:v>
                </c:pt>
              </c:strCache>
              <c:extLst/>
            </c:strRef>
          </c:cat>
          <c:val>
            <c:numRef>
              <c:f>(RHIC_HOURS_DOE!$M$29:$N$29,RHIC_HOURS_DOE!$B$37:$N$37)</c:f>
              <c:numCache>
                <c:formatCode>0.00%</c:formatCode>
                <c:ptCount val="1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C820-4E62-9348-B703E85AE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t" anchorCtr="1"/>
          <a:lstStyle/>
          <a:p>
            <a:pPr algn="ctr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baseline="0" dirty="0">
                <a:effectLst/>
              </a:rPr>
              <a:t>Mean Time Between Failure,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Mean Time To Repair,</a:t>
            </a:r>
            <a:endParaRPr lang="en-US" sz="1600" dirty="0">
              <a:effectLst/>
            </a:endParaRPr>
          </a:p>
          <a:p>
            <a:pPr algn="ctr">
              <a:defRPr sz="1600"/>
            </a:pPr>
            <a:r>
              <a:rPr lang="en-US" sz="1600" b="1" i="0" baseline="0" dirty="0">
                <a:effectLst/>
              </a:rPr>
              <a:t>Average Failure Hours per Day (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start to </a:t>
            </a:r>
            <a:r>
              <a:rPr lang="en-US" sz="1600" b="1" i="0" baseline="0" dirty="0" err="1">
                <a:effectLst/>
              </a:rPr>
              <a:t>cryo</a:t>
            </a:r>
            <a:r>
              <a:rPr lang="en-US" sz="1600" b="1" i="0" baseline="0" dirty="0">
                <a:effectLst/>
              </a:rPr>
              <a:t> end date)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5812433172611465"/>
          <c:y val="3.18169092499801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1"/>
        <a:lstStyle/>
        <a:p>
          <a:pPr algn="ctr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580927384076991E-2"/>
          <c:y val="3.2199256342957117E-2"/>
          <c:w val="0.90286351706036749"/>
          <c:h val="0.854613225430154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'mtbf data'!$A$2</c:f>
              <c:strCache>
                <c:ptCount val="1"/>
                <c:pt idx="0">
                  <c:v>Run7</c:v>
                </c:pt>
              </c:strCache>
            </c:strRef>
          </c:tx>
          <c:spPr>
            <a:solidFill>
              <a:schemeClr val="accent1">
                <a:tint val="3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data'!$B$2:$D$2</c:f>
              <c:numCache>
                <c:formatCode>0.0</c:formatCode>
                <c:ptCount val="3"/>
                <c:pt idx="0">
                  <c:v>5.3</c:v>
                </c:pt>
                <c:pt idx="1">
                  <c:v>2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07-4B56-A0F3-E444B1260338}"/>
            </c:ext>
          </c:extLst>
        </c:ser>
        <c:ser>
          <c:idx val="1"/>
          <c:order val="1"/>
          <c:tx>
            <c:strRef>
              <c:f>'mtbf data'!$A$3</c:f>
              <c:strCache>
                <c:ptCount val="1"/>
                <c:pt idx="0">
                  <c:v>Run8</c:v>
                </c:pt>
              </c:strCache>
            </c:strRef>
          </c:tx>
          <c:spPr>
            <a:solidFill>
              <a:schemeClr val="accent1">
                <a:tint val="4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data'!$B$3:$D$3</c:f>
              <c:numCache>
                <c:formatCode>0.0</c:formatCode>
                <c:ptCount val="3"/>
                <c:pt idx="0">
                  <c:v>6.3</c:v>
                </c:pt>
                <c:pt idx="1">
                  <c:v>1.2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7-4B56-A0F3-E444B1260338}"/>
            </c:ext>
          </c:extLst>
        </c:ser>
        <c:ser>
          <c:idx val="2"/>
          <c:order val="2"/>
          <c:tx>
            <c:strRef>
              <c:f>'mtbf data'!$A$4</c:f>
              <c:strCache>
                <c:ptCount val="1"/>
                <c:pt idx="0">
                  <c:v>Run9</c:v>
                </c:pt>
              </c:strCache>
            </c:strRef>
          </c:tx>
          <c:spPr>
            <a:solidFill>
              <a:schemeClr val="accent1">
                <a:tint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data'!$B$4:$D$4</c:f>
              <c:numCache>
                <c:formatCode>0.0</c:formatCode>
                <c:ptCount val="3"/>
                <c:pt idx="0">
                  <c:v>5.5</c:v>
                </c:pt>
                <c:pt idx="1">
                  <c:v>1.3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07-4B56-A0F3-E444B1260338}"/>
            </c:ext>
          </c:extLst>
        </c:ser>
        <c:ser>
          <c:idx val="3"/>
          <c:order val="3"/>
          <c:tx>
            <c:strRef>
              <c:f>'mtbf data'!$A$5</c:f>
              <c:strCache>
                <c:ptCount val="1"/>
                <c:pt idx="0">
                  <c:v>Run10</c:v>
                </c:pt>
              </c:strCache>
            </c:strRef>
          </c:tx>
          <c:spPr>
            <a:solidFill>
              <a:schemeClr val="accent1">
                <a:tint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data'!$B$5:$D$5</c:f>
              <c:numCache>
                <c:formatCode>0.0</c:formatCode>
                <c:ptCount val="3"/>
                <c:pt idx="0">
                  <c:v>5.5</c:v>
                </c:pt>
                <c:pt idx="1">
                  <c:v>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7-4B56-A0F3-E444B1260338}"/>
            </c:ext>
          </c:extLst>
        </c:ser>
        <c:ser>
          <c:idx val="4"/>
          <c:order val="4"/>
          <c:tx>
            <c:strRef>
              <c:f>'mtbf data'!$A$6</c:f>
              <c:strCache>
                <c:ptCount val="1"/>
                <c:pt idx="0">
                  <c:v>Run11</c:v>
                </c:pt>
              </c:strCache>
            </c:strRef>
          </c:tx>
          <c:spPr>
            <a:solidFill>
              <a:schemeClr val="accent1">
                <a:tint val="6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data'!$B$6:$D$6</c:f>
              <c:numCache>
                <c:formatCode>0.0</c:formatCode>
                <c:ptCount val="3"/>
                <c:pt idx="0">
                  <c:v>5.7</c:v>
                </c:pt>
                <c:pt idx="1">
                  <c:v>1.2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07-4B56-A0F3-E444B1260338}"/>
            </c:ext>
          </c:extLst>
        </c:ser>
        <c:ser>
          <c:idx val="5"/>
          <c:order val="5"/>
          <c:tx>
            <c:strRef>
              <c:f>'mtbf data'!$A$7</c:f>
              <c:strCache>
                <c:ptCount val="1"/>
                <c:pt idx="0">
                  <c:v>Run12</c:v>
                </c:pt>
              </c:strCache>
            </c:strRef>
          </c:tx>
          <c:spPr>
            <a:solidFill>
              <a:schemeClr val="accent1">
                <a:tint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data'!$B$7:$D$7</c:f>
              <c:numCache>
                <c:formatCode>0.0</c:formatCode>
                <c:ptCount val="3"/>
                <c:pt idx="0">
                  <c:v>6.9</c:v>
                </c:pt>
                <c:pt idx="1">
                  <c:v>1.1000000000000001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407-4B56-A0F3-E444B1260338}"/>
            </c:ext>
          </c:extLst>
        </c:ser>
        <c:ser>
          <c:idx val="6"/>
          <c:order val="6"/>
          <c:tx>
            <c:strRef>
              <c:f>'mtbf data'!$A$8</c:f>
              <c:strCache>
                <c:ptCount val="1"/>
                <c:pt idx="0">
                  <c:v>Run13</c:v>
                </c:pt>
              </c:strCache>
            </c:strRef>
          </c:tx>
          <c:spPr>
            <a:solidFill>
              <a:schemeClr val="accent1">
                <a:tint val="8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data'!$B$8:$D$8</c:f>
              <c:numCache>
                <c:formatCode>0.0</c:formatCode>
                <c:ptCount val="3"/>
                <c:pt idx="0">
                  <c:v>6.6</c:v>
                </c:pt>
                <c:pt idx="1">
                  <c:v>1.2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07-4B56-A0F3-E444B1260338}"/>
            </c:ext>
          </c:extLst>
        </c:ser>
        <c:ser>
          <c:idx val="7"/>
          <c:order val="7"/>
          <c:tx>
            <c:strRef>
              <c:f>'mtbf data'!$A$9</c:f>
              <c:strCache>
                <c:ptCount val="1"/>
                <c:pt idx="0">
                  <c:v>Run14</c:v>
                </c:pt>
              </c:strCache>
            </c:strRef>
          </c:tx>
          <c:spPr>
            <a:solidFill>
              <a:schemeClr val="accent1">
                <a:tint val="8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data'!$B$9:$D$9</c:f>
              <c:numCache>
                <c:formatCode>0.0</c:formatCode>
                <c:ptCount val="3"/>
                <c:pt idx="0">
                  <c:v>8.6</c:v>
                </c:pt>
                <c:pt idx="1">
                  <c:v>1.3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407-4B56-A0F3-E444B1260338}"/>
            </c:ext>
          </c:extLst>
        </c:ser>
        <c:ser>
          <c:idx val="8"/>
          <c:order val="8"/>
          <c:tx>
            <c:strRef>
              <c:f>'mtbf data'!$A$10</c:f>
              <c:strCache>
                <c:ptCount val="1"/>
                <c:pt idx="0">
                  <c:v>Run15</c:v>
                </c:pt>
              </c:strCache>
            </c:strRef>
          </c:tx>
          <c:spPr>
            <a:solidFill>
              <a:schemeClr val="accent1">
                <a:tint val="9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data'!$B$10:$D$10</c:f>
              <c:numCache>
                <c:formatCode>0.0</c:formatCode>
                <c:ptCount val="3"/>
                <c:pt idx="0">
                  <c:v>8.1</c:v>
                </c:pt>
                <c:pt idx="1">
                  <c:v>1.1000000000000001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07-4B56-A0F3-E444B1260338}"/>
            </c:ext>
          </c:extLst>
        </c:ser>
        <c:ser>
          <c:idx val="9"/>
          <c:order val="9"/>
          <c:tx>
            <c:strRef>
              <c:f>'mtbf data'!$A$11</c:f>
              <c:strCache>
                <c:ptCount val="1"/>
                <c:pt idx="0">
                  <c:v>Run16</c:v>
                </c:pt>
              </c:strCache>
            </c:strRef>
          </c:tx>
          <c:spPr>
            <a:solidFill>
              <a:schemeClr val="accent1">
                <a:shade val="9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data'!$B$11:$D$11</c:f>
              <c:numCache>
                <c:formatCode>0.0</c:formatCode>
                <c:ptCount val="3"/>
                <c:pt idx="0">
                  <c:v>6.4</c:v>
                </c:pt>
                <c:pt idx="1">
                  <c:v>1.2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07-4B56-A0F3-E444B1260338}"/>
            </c:ext>
          </c:extLst>
        </c:ser>
        <c:ser>
          <c:idx val="10"/>
          <c:order val="10"/>
          <c:tx>
            <c:strRef>
              <c:f>'mtbf data'!$A$12</c:f>
              <c:strCache>
                <c:ptCount val="1"/>
                <c:pt idx="0">
                  <c:v>Run17</c:v>
                </c:pt>
              </c:strCache>
            </c:strRef>
          </c:tx>
          <c:spPr>
            <a:solidFill>
              <a:schemeClr val="accent1">
                <a:shade val="88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data'!$B$12:$D$12</c:f>
              <c:numCache>
                <c:formatCode>0.0</c:formatCode>
                <c:ptCount val="3"/>
                <c:pt idx="0">
                  <c:v>6.8</c:v>
                </c:pt>
                <c:pt idx="1">
                  <c:v>1.2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07-4B56-A0F3-E444B1260338}"/>
            </c:ext>
          </c:extLst>
        </c:ser>
        <c:ser>
          <c:idx val="11"/>
          <c:order val="11"/>
          <c:tx>
            <c:strRef>
              <c:f>'mtbf data'!$A$13</c:f>
              <c:strCache>
                <c:ptCount val="1"/>
                <c:pt idx="0">
                  <c:v>Run18</c:v>
                </c:pt>
              </c:strCache>
            </c:strRef>
          </c:tx>
          <c:spPr>
            <a:solidFill>
              <a:schemeClr val="accent1">
                <a:shade val="81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data'!$B$13:$D$13</c:f>
              <c:numCache>
                <c:formatCode>0.0</c:formatCode>
                <c:ptCount val="3"/>
                <c:pt idx="0">
                  <c:v>9.3000000000000007</c:v>
                </c:pt>
                <c:pt idx="1">
                  <c:v>0.9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407-4B56-A0F3-E444B1260338}"/>
            </c:ext>
          </c:extLst>
        </c:ser>
        <c:ser>
          <c:idx val="12"/>
          <c:order val="12"/>
          <c:tx>
            <c:strRef>
              <c:f>'mtbf data'!$A$14</c:f>
              <c:strCache>
                <c:ptCount val="1"/>
                <c:pt idx="0">
                  <c:v>Run19</c:v>
                </c:pt>
              </c:strCache>
            </c:strRef>
          </c:tx>
          <c:spPr>
            <a:solidFill>
              <a:schemeClr val="accent1">
                <a:shade val="7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data'!$B$14:$D$14</c:f>
              <c:numCache>
                <c:formatCode>0.0</c:formatCode>
                <c:ptCount val="3"/>
                <c:pt idx="0">
                  <c:v>3.9</c:v>
                </c:pt>
                <c:pt idx="1">
                  <c:v>0.5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07-4B56-A0F3-E444B1260338}"/>
            </c:ext>
          </c:extLst>
        </c:ser>
        <c:ser>
          <c:idx val="13"/>
          <c:order val="13"/>
          <c:tx>
            <c:strRef>
              <c:f>'mtbf data'!$A$15</c:f>
              <c:strCache>
                <c:ptCount val="1"/>
                <c:pt idx="0">
                  <c:v>Run20</c:v>
                </c:pt>
              </c:strCache>
            </c:strRef>
          </c:tx>
          <c:spPr>
            <a:solidFill>
              <a:schemeClr val="accent1">
                <a:shade val="66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data'!$B$15:$D$15</c:f>
              <c:numCache>
                <c:formatCode>0.0</c:formatCode>
                <c:ptCount val="3"/>
                <c:pt idx="0">
                  <c:v>10.3</c:v>
                </c:pt>
                <c:pt idx="1">
                  <c:v>1</c:v>
                </c:pt>
                <c:pt idx="2">
                  <c:v>2.1013531440700155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407-4B56-A0F3-E444B1260338}"/>
            </c:ext>
          </c:extLst>
        </c:ser>
        <c:ser>
          <c:idx val="14"/>
          <c:order val="14"/>
          <c:tx>
            <c:strRef>
              <c:f>'mtbf data'!$A$16</c:f>
              <c:strCache>
                <c:ptCount val="1"/>
                <c:pt idx="0">
                  <c:v>Run21</c:v>
                </c:pt>
              </c:strCache>
            </c:strRef>
          </c:tx>
          <c:spPr>
            <a:solidFill>
              <a:schemeClr val="accent1">
                <a:shade val="59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data'!$B$16:$D$16</c:f>
              <c:numCache>
                <c:formatCode>0.0</c:formatCode>
                <c:ptCount val="3"/>
                <c:pt idx="0">
                  <c:v>9.89</c:v>
                </c:pt>
                <c:pt idx="1">
                  <c:v>0.97</c:v>
                </c:pt>
                <c:pt idx="2">
                  <c:v>2.1120475954388316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407-4B56-A0F3-E444B1260338}"/>
            </c:ext>
          </c:extLst>
        </c:ser>
        <c:ser>
          <c:idx val="15"/>
          <c:order val="15"/>
          <c:tx>
            <c:strRef>
              <c:f>'mtbf data'!$A$17</c:f>
              <c:strCache>
                <c:ptCount val="1"/>
                <c:pt idx="0">
                  <c:v>Run22</c:v>
                </c:pt>
              </c:strCache>
            </c:strRef>
          </c:tx>
          <c:spPr>
            <a:solidFill>
              <a:schemeClr val="accent1">
                <a:shade val="52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data'!$B$17:$D$17</c:f>
              <c:numCache>
                <c:formatCode>0.0</c:formatCode>
                <c:ptCount val="3"/>
                <c:pt idx="0">
                  <c:v>8.6</c:v>
                </c:pt>
                <c:pt idx="1">
                  <c:v>1.61</c:v>
                </c:pt>
                <c:pt idx="2">
                  <c:v>3.5902898977765441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407-4B56-A0F3-E444B1260338}"/>
            </c:ext>
          </c:extLst>
        </c:ser>
        <c:ser>
          <c:idx val="16"/>
          <c:order val="16"/>
          <c:tx>
            <c:strRef>
              <c:f>'mtbf data'!$A$18</c:f>
              <c:strCache>
                <c:ptCount val="1"/>
                <c:pt idx="0">
                  <c:v>Run23</c:v>
                </c:pt>
              </c:strCache>
            </c:strRef>
          </c:tx>
          <c:spPr>
            <a:solidFill>
              <a:schemeClr val="accent1">
                <a:shade val="44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data'!$B$18:$D$18</c:f>
              <c:numCache>
                <c:formatCode>0.0</c:formatCode>
                <c:ptCount val="3"/>
                <c:pt idx="0">
                  <c:v>6.05</c:v>
                </c:pt>
                <c:pt idx="1">
                  <c:v>2.19</c:v>
                </c:pt>
                <c:pt idx="2">
                  <c:v>5.7463323416916001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407-4B56-A0F3-E444B1260338}"/>
            </c:ext>
          </c:extLst>
        </c:ser>
        <c:ser>
          <c:idx val="17"/>
          <c:order val="17"/>
          <c:tx>
            <c:strRef>
              <c:f>'mtbf data'!$A$19</c:f>
              <c:strCache>
                <c:ptCount val="1"/>
                <c:pt idx="0">
                  <c:v>Run24</c:v>
                </c:pt>
              </c:strCache>
            </c:strRef>
          </c:tx>
          <c:spPr>
            <a:solidFill>
              <a:schemeClr val="accent1">
                <a:shade val="37000"/>
              </a:schemeClr>
            </a:solidFill>
            <a:ln>
              <a:noFill/>
            </a:ln>
            <a:effectLst/>
          </c:spPr>
          <c:invertIfNegative val="0"/>
          <c:cat>
            <c:strRef>
              <c:f>'mtbf data'!$B$1:$D$1</c:f>
              <c:strCache>
                <c:ptCount val="3"/>
                <c:pt idx="0">
                  <c:v>MTBF</c:v>
                </c:pt>
                <c:pt idx="1">
                  <c:v>MTTR</c:v>
                </c:pt>
                <c:pt idx="2">
                  <c:v>Failure hr/day</c:v>
                </c:pt>
              </c:strCache>
            </c:strRef>
          </c:cat>
          <c:val>
            <c:numRef>
              <c:f>'mtbf data'!$B$19:$D$19</c:f>
              <c:numCache>
                <c:formatCode>0.0</c:formatCode>
                <c:ptCount val="3"/>
                <c:pt idx="0">
                  <c:v>6.38</c:v>
                </c:pt>
                <c:pt idx="1">
                  <c:v>1.58</c:v>
                </c:pt>
                <c:pt idx="2">
                  <c:v>4.5432994923857866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407-4B56-A0F3-E444B1260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488191"/>
        <c:axId val="1078483199"/>
        <c:extLst/>
      </c:barChart>
      <c:catAx>
        <c:axId val="1078488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3199"/>
        <c:crosses val="autoZero"/>
        <c:auto val="1"/>
        <c:lblAlgn val="ctr"/>
        <c:lblOffset val="100"/>
        <c:noMultiLvlLbl val="0"/>
      </c:catAx>
      <c:valAx>
        <c:axId val="1078483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8488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1038312570206157"/>
          <c:y val="0.1762979400302235"/>
          <c:w val="0.45447344013776497"/>
          <c:h val="0.22577205122087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MARCH 2025
</a:t>
            </a:r>
          </a:p>
        </c:rich>
      </c:tx>
      <c:layout>
        <c:manualLayout>
          <c:xMode val="edge"/>
          <c:yMode val="edge"/>
          <c:x val="0.30560899885915532"/>
          <c:y val="1.981252765202736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9435552541872512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NORMAL!$BC$704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NORMAL!$BG$703:$BK$703</c:f>
              <c:strCache>
                <c:ptCount val="5"/>
                <c:pt idx="0">
                  <c:v>FY25-week 22:</c:v>
                </c:pt>
                <c:pt idx="1">
                  <c:v>FY25-week 23:</c:v>
                </c:pt>
                <c:pt idx="2">
                  <c:v>FY25-week 24:</c:v>
                </c:pt>
                <c:pt idx="3">
                  <c:v>FY25-week 25:</c:v>
                </c:pt>
                <c:pt idx="4">
                  <c:v>FY25-week 26:</c:v>
                </c:pt>
              </c:strCache>
            </c:strRef>
          </c:cat>
          <c:val>
            <c:numRef>
              <c:f>NORMAL!$BG$704:$BK$704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A-4CE4-8BC8-1B8122AB7ADF}"/>
            </c:ext>
          </c:extLst>
        </c:ser>
        <c:ser>
          <c:idx val="1"/>
          <c:order val="1"/>
          <c:tx>
            <c:strRef>
              <c:f>NORMAL!$BC$705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NORMAL!$BG$705:$BK$705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4A-4CE4-8BC8-1B8122AB7ADF}"/>
            </c:ext>
          </c:extLst>
        </c:ser>
        <c:ser>
          <c:idx val="2"/>
          <c:order val="2"/>
          <c:tx>
            <c:strRef>
              <c:f>NORMAL!$BC$712</c:f>
              <c:strCache>
                <c:ptCount val="1"/>
                <c:pt idx="0">
                  <c:v>Beam       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NORMAL!$BG$712:$BK$712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A-4CE4-8BC8-1B8122AB7ADF}"/>
            </c:ext>
          </c:extLst>
        </c:ser>
        <c:ser>
          <c:idx val="4"/>
          <c:order val="3"/>
          <c:tx>
            <c:strRef>
              <c:f>NORMAL!$BC$707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NORMAL!$BG$707:$BK$707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A-4CE4-8BC8-1B8122AB7ADF}"/>
            </c:ext>
          </c:extLst>
        </c:ser>
        <c:ser>
          <c:idx val="5"/>
          <c:order val="4"/>
          <c:tx>
            <c:strRef>
              <c:f>NORMAL!$BC$706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NORMAL!$BG$706:$BK$706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4A-4CE4-8BC8-1B8122AB7ADF}"/>
            </c:ext>
          </c:extLst>
        </c:ser>
        <c:ser>
          <c:idx val="6"/>
          <c:order val="5"/>
          <c:tx>
            <c:strRef>
              <c:f>NORMAL!$BC$708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63-45BF-BFC5-980D6685609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NORMAL!$BG$708:$BK$708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4A-4CE4-8BC8-1B8122AB7ADF}"/>
            </c:ext>
          </c:extLst>
        </c:ser>
        <c:ser>
          <c:idx val="7"/>
          <c:order val="6"/>
          <c:tx>
            <c:strRef>
              <c:f>NORMAL!$BC$711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NORMAL!$BG$711:$BK$711</c:f>
              <c:numCache>
                <c:formatCode>0</c:formatCode>
                <c:ptCount val="5"/>
                <c:pt idx="0">
                  <c:v>168</c:v>
                </c:pt>
                <c:pt idx="1">
                  <c:v>167</c:v>
                </c:pt>
                <c:pt idx="2">
                  <c:v>168</c:v>
                </c:pt>
                <c:pt idx="3">
                  <c:v>168</c:v>
                </c:pt>
                <c:pt idx="4">
                  <c:v>41.15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54A-4CE4-8BC8-1B8122AB7ADF}"/>
            </c:ext>
          </c:extLst>
        </c:ser>
        <c:ser>
          <c:idx val="8"/>
          <c:order val="7"/>
          <c:tx>
            <c:strRef>
              <c:f>NORMAL!$BC$710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NORMAL!$BG$710:$BK$710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4A-4CE4-8BC8-1B8122AB7ADF}"/>
            </c:ext>
          </c:extLst>
        </c:ser>
        <c:ser>
          <c:idx val="3"/>
          <c:order val="8"/>
          <c:tx>
            <c:strRef>
              <c:f>NORMAL!$BC$709</c:f>
              <c:strCache>
                <c:ptCount val="1"/>
                <c:pt idx="0">
                  <c:v>Machine   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26-4F46-AD3B-B4DF702C9C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NORMAL!$BG$709:$BK$709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94.68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54A-4CE4-8BC8-1B8122AB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958464"/>
        <c:axId val="72597504"/>
      </c:barChart>
      <c:catAx>
        <c:axId val="689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259750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2597504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58464"/>
        <c:crosses val="autoZero"/>
        <c:crossBetween val="between"/>
        <c:majorUnit val="24"/>
        <c:minorUnit val="12"/>
      </c:valAx>
      <c:spPr>
        <a:noFill/>
        <a:ln w="1270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6040288021993738"/>
          <c:y val="0.17108767239638811"/>
          <c:w val="0.12633537679494808"/>
          <c:h val="0.7347484283297481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2025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93D-48EE-B432-79209AD1E1CA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93D-48EE-B432-79209AD1E1CA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93D-48EE-B432-79209AD1E1CA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93D-48EE-B432-79209AD1E1CA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93D-48EE-B432-79209AD1E1CA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NORMAL!$G$708:$J$708</c:f>
              <c:numCache>
                <c:formatCode>0</c:formatCode>
                <c:ptCount val="4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93D-48EE-B432-79209AD1E1CA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NORMAL!$G$711:$J$711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93D-48EE-B432-79209AD1E1CA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93D-48EE-B432-79209AD1E1CA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NORMAL!$G$703:$J$703</c:f>
              <c:strCache>
                <c:ptCount val="4"/>
                <c:pt idx="0">
                  <c:v>FY25-week 27:</c:v>
                </c:pt>
                <c:pt idx="1">
                  <c:v>FY25-week 28:</c:v>
                </c:pt>
                <c:pt idx="2">
                  <c:v>FY25-week 29:</c:v>
                </c:pt>
                <c:pt idx="3">
                  <c:v>FY25-week 30:</c:v>
                </c:pt>
              </c:strCache>
              <c:extLst/>
            </c:strRef>
          </c:cat>
          <c:val>
            <c:numRef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93D-48EE-B432-79209AD1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
C-AD ACTIVITY       MAY 2025
</a:t>
            </a:r>
          </a:p>
        </c:rich>
      </c:tx>
      <c:layout>
        <c:manualLayout>
          <c:xMode val="edge"/>
          <c:yMode val="edge"/>
          <c:x val="0.302922044070916"/>
          <c:y val="1.28205128205128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5702965868636899E-2"/>
          <c:y val="0.15915129669840161"/>
          <c:w val="0.7824940443451287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NORMAL!$AC$704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NORMAL!$AG$704:$AK$704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E2-4B4C-810C-BAB5B4F9DC5E}"/>
            </c:ext>
          </c:extLst>
        </c:ser>
        <c:ser>
          <c:idx val="1"/>
          <c:order val="1"/>
          <c:tx>
            <c:strRef>
              <c:f>NORMAL!$AC$705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NORMAL!$AG$705:$AK$705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E2-4B4C-810C-BAB5B4F9DC5E}"/>
            </c:ext>
          </c:extLst>
        </c:ser>
        <c:ser>
          <c:idx val="2"/>
          <c:order val="2"/>
          <c:tx>
            <c:strRef>
              <c:f>NORMAL!$AC$712</c:f>
              <c:strCache>
                <c:ptCount val="1"/>
                <c:pt idx="0">
                  <c:v>Beam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NORMAL!$AG$712:$AK$712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E2-4B4C-810C-BAB5B4F9DC5E}"/>
            </c:ext>
          </c:extLst>
        </c:ser>
        <c:ser>
          <c:idx val="4"/>
          <c:order val="3"/>
          <c:tx>
            <c:strRef>
              <c:f>NORMAL!$AC$707</c:f>
              <c:strCache>
                <c:ptCount val="1"/>
                <c:pt idx="0">
                  <c:v>Experimental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NORMAL!$AG$707:$AK$707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E2-4B4C-810C-BAB5B4F9DC5E}"/>
            </c:ext>
          </c:extLst>
        </c:ser>
        <c:ser>
          <c:idx val="5"/>
          <c:order val="4"/>
          <c:tx>
            <c:strRef>
              <c:f>NORMAL!$AC$706</c:f>
              <c:strCache>
                <c:ptCount val="1"/>
                <c:pt idx="0">
                  <c:v>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 i="0" baseline="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75-4906-B9FD-5A909DBB2E6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NORMAL!$AG$706:$AK$706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31.97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E2-4B4C-810C-BAB5B4F9DC5E}"/>
            </c:ext>
          </c:extLst>
        </c:ser>
        <c:ser>
          <c:idx val="6"/>
          <c:order val="5"/>
          <c:tx>
            <c:strRef>
              <c:f>NORMAL!$AC$708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66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NORMAL!$AG$708:$AK$708</c:f>
              <c:numCache>
                <c:formatCode>0</c:formatCode>
                <c:ptCount val="5"/>
                <c:pt idx="0">
                  <c:v>168</c:v>
                </c:pt>
                <c:pt idx="1">
                  <c:v>168</c:v>
                </c:pt>
                <c:pt idx="2">
                  <c:v>168</c:v>
                </c:pt>
                <c:pt idx="3">
                  <c:v>168</c:v>
                </c:pt>
                <c:pt idx="4">
                  <c:v>134.52000000000001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BE2-4B4C-810C-BAB5B4F9DC5E}"/>
            </c:ext>
          </c:extLst>
        </c:ser>
        <c:ser>
          <c:idx val="7"/>
          <c:order val="6"/>
          <c:tx>
            <c:strRef>
              <c:f>NORMAL!$AC$711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NORMAL!$AG$711:$AK$711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E2-4B4C-810C-BAB5B4F9DC5E}"/>
            </c:ext>
          </c:extLst>
        </c:ser>
        <c:ser>
          <c:idx val="8"/>
          <c:order val="7"/>
          <c:tx>
            <c:strRef>
              <c:f>NORMAL!$AC$710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NORMAL!$AG$710:$AK$710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E2-4B4C-810C-BAB5B4F9DC5E}"/>
            </c:ext>
          </c:extLst>
        </c:ser>
        <c:ser>
          <c:idx val="3"/>
          <c:order val="8"/>
          <c:tx>
            <c:strRef>
              <c:f>NORMAL!$AC$709</c:f>
              <c:strCache>
                <c:ptCount val="1"/>
                <c:pt idx="0">
                  <c:v>Machine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NORMAL!$AG$703:$AK$703</c:f>
              <c:strCache>
                <c:ptCount val="5"/>
                <c:pt idx="0">
                  <c:v>FY25-week 31:</c:v>
                </c:pt>
                <c:pt idx="1">
                  <c:v>FY25-week 32:</c:v>
                </c:pt>
                <c:pt idx="2">
                  <c:v>FY25-week 33:</c:v>
                </c:pt>
                <c:pt idx="3">
                  <c:v>FY25-week 34:</c:v>
                </c:pt>
                <c:pt idx="4">
                  <c:v>FY25-week 35:</c:v>
                </c:pt>
              </c:strCache>
            </c:strRef>
          </c:cat>
          <c:val>
            <c:numRef>
              <c:f>NORMAL!$AG$709:$AK$709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E2-4B4C-810C-BAB5B4F9D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104384"/>
        <c:axId val="69105920"/>
      </c:barChart>
      <c:catAx>
        <c:axId val="691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59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69105920"/>
        <c:scaling>
          <c:orientation val="minMax"/>
          <c:max val="168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HOURS</a:t>
                </a:r>
              </a:p>
            </c:rich>
          </c:tx>
          <c:layout>
            <c:manualLayout>
              <c:xMode val="edge"/>
              <c:yMode val="edge"/>
              <c:x val="4.4208664898320637E-3"/>
              <c:y val="0.5053053182675776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9104384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472222802389076"/>
          <c:y val="0.17771897213113774"/>
          <c:w val="0.12378435454188848"/>
          <c:h val="0.7347484283297519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MARCH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8647582953957614"/>
          <c:y val="9.9655180717089259E-2"/>
          <c:w val="0.63987366884322761"/>
          <c:h val="0.74571236356484183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NORMAL!$BF$848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NORMAL!$BB$849:$BJ$849</c:f>
              <c:numCache>
                <c:formatCode>General</c:formatCode>
                <c:ptCount val="9"/>
                <c:pt idx="8" formatCode="0.0%">
                  <c:v>0.3215362177929022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CF-449F-BABD-1BCE1D8BEFE3}"/>
            </c:ext>
          </c:extLst>
        </c:ser>
        <c:ser>
          <c:idx val="5"/>
          <c:order val="2"/>
          <c:tx>
            <c:strRef>
              <c:f>NORMAL!$BF$866</c:f>
              <c:strCache>
                <c:ptCount val="1"/>
                <c:pt idx="0">
                  <c:v>RfBooster</c:v>
                </c:pt>
              </c:strCache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NORMAL!$BB$867:$BJ$867</c:f>
              <c:numCache>
                <c:formatCode>General</c:formatCode>
                <c:ptCount val="9"/>
                <c:pt idx="8" formatCode="0.00%">
                  <c:v>0.21876519202722405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CF-449F-BABD-1BCE1D8BEFE3}"/>
            </c:ext>
          </c:extLst>
        </c:ser>
        <c:ser>
          <c:idx val="1"/>
          <c:order val="4"/>
          <c:tx>
            <c:strRef>
              <c:f>NORMAL!$BD$872</c:f>
              <c:strCache>
                <c:ptCount val="1"/>
                <c:pt idx="0">
                  <c:v>ESHQ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NORMAL!$BB$873:$BJ$873</c:f>
              <c:numCache>
                <c:formatCode>General</c:formatCode>
                <c:ptCount val="9"/>
                <c:pt idx="8" formatCode="0.0%">
                  <c:v>8.9256198347107421E-2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CF-449F-BABD-1BCE1D8BEFE3}"/>
            </c:ext>
          </c:extLst>
        </c:ser>
        <c:ser>
          <c:idx val="3"/>
          <c:order val="6"/>
          <c:tx>
            <c:strRef>
              <c:f>NORMAL!$BD$876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NORMAL!$BB$877:$BJ$877</c:f>
              <c:numCache>
                <c:formatCode>General</c:formatCode>
                <c:ptCount val="9"/>
                <c:pt idx="8" formatCode="0.00%">
                  <c:v>3.4030140982012629E-3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CF-449F-BABD-1BCE1D8BEFE3}"/>
            </c:ext>
          </c:extLst>
        </c:ser>
        <c:ser>
          <c:idx val="7"/>
          <c:order val="8"/>
          <c:tx>
            <c:strRef>
              <c:f>NORMAL!$BF$882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NORMAL!$BB$883:$BJ$883</c:f>
              <c:numCache>
                <c:formatCode>General</c:formatCode>
                <c:ptCount val="9"/>
                <c:pt idx="8" formatCode="0.00%">
                  <c:v>0.28128342245989296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9CCF-449F-BABD-1BCE1D8BEFE3}"/>
            </c:ext>
          </c:extLst>
        </c:ser>
        <c:ser>
          <c:idx val="4"/>
          <c:order val="14"/>
          <c:tx>
            <c:strRef>
              <c:f>NORMAL!$BD$878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solidFill>
                  <a:schemeClr val="bg1"/>
                </a:solidFill>
              </a:ln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6-9CCF-449F-BABD-1BCE1D8BEFE3}"/>
              </c:ext>
            </c:extLst>
          </c:dPt>
          <c:cat>
            <c:strRef>
              <c:f>NORMAL!$BB$843:$BJ$843</c:f>
              <c:strCache>
                <c:ptCount val="9"/>
                <c:pt idx="0">
                  <c:v>02/25/25/2 to 03/04/25/1</c:v>
                </c:pt>
                <c:pt idx="2">
                  <c:v>03/04/25/2 to 03/11/25/1</c:v>
                </c:pt>
                <c:pt idx="4">
                  <c:v>03/11/25/2 to 03/18/25/1</c:v>
                </c:pt>
                <c:pt idx="6">
                  <c:v>03/18/25/2 to 03/25/25/1</c:v>
                </c:pt>
                <c:pt idx="8">
                  <c:v>03/25/25/2 to 04/01/25/1</c:v>
                </c:pt>
              </c:strCache>
            </c:strRef>
          </c:cat>
          <c:val>
            <c:numRef>
              <c:f>NORMAL!$BB$879:$BJ$879</c:f>
              <c:numCache>
                <c:formatCode>General</c:formatCode>
                <c:ptCount val="9"/>
                <c:pt idx="8" formatCode="0.0%">
                  <c:v>6.3198833252309169E-3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9CCF-449F-BABD-1BCE1D8BE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10"/>
                <c:order val="1"/>
                <c:tx>
                  <c:strRef>
                    <c:extLst>
                      <c:ext uri="{02D57815-91ED-43cb-92C2-25804820EDAC}">
                        <c15:formulaRef>
                          <c15:sqref>NORMAL!$BF$850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NORMAL!$BB$851:$BJ$851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9CCF-449F-BABD-1BCE1D8BEFE3}"/>
                  </c:ext>
                </c:extLst>
              </c15:ser>
            </c15:filteredBarSeries>
            <c15:filteredBarSeries>
              <c15:ser>
                <c:idx val="0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C00000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NORMAL!$BB$871:$BH$871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CCF-449F-BABD-1BCE1D8BEFE3}"/>
                  </c:ext>
                </c:extLst>
              </c15:ser>
            </c15:filteredBarSeries>
            <c15:filteredBarSeries>
              <c15:ser>
                <c:idx val="2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NORMAL!$BB$875:$BH$875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9CCF-449F-BABD-1BCE1D8BEFE3}"/>
                  </c:ext>
                </c:extLst>
              </c15:ser>
            </c15:filteredBarSeries>
            <c15:filteredBarSeries>
              <c15:ser>
                <c:idx val="6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rgbClr val="FF00FF"/>
                  </a:solidFill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NORMAL!$BB$869:$BH$869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9CCF-449F-BABD-1BCE1D8BEFE3}"/>
                  </c:ext>
                </c:extLst>
              </c15:ser>
            </c15:filteredBarSeries>
            <c15:filteredBarSeries>
              <c15:ser>
                <c:idx val="8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NORMAL!$BB$885:$BF$885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9CCF-449F-BABD-1BCE1D8BEFE3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NORMAL!$BF$844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NORMAL!$BB$845:$BH$845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9CCF-449F-BABD-1BCE1D8BEFE3}"/>
                  </c:ext>
                </c:extLst>
              </c15:ser>
            </c15:filteredBarSeries>
            <c15:filteredBar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NORMAL!$BB$863:$BD$863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9CCF-449F-BABD-1BCE1D8BEFE3}"/>
                  </c:ext>
                </c:extLst>
              </c15:ser>
            </c15:filteredBarSeries>
            <c15:filteredBar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NORMAL!$BD$864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NORMAL!$BB$865:$BD$865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9CCF-449F-BABD-1BCE1D8BEFE3}"/>
                  </c:ext>
                </c:extLst>
              </c15:ser>
            </c15:filteredBarSeries>
            <c15:filteredBar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9CCF-449F-BABD-1BCE1D8BEFE3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NORMAL!$BB$843:$BJ$843</c15:sqref>
                        </c15:formulaRef>
                      </c:ext>
                    </c:extLst>
                    <c:strCache>
                      <c:ptCount val="9"/>
                      <c:pt idx="0">
                        <c:v>02/25/25/2 to 03/04/25/1</c:v>
                      </c:pt>
                      <c:pt idx="2">
                        <c:v>03/04/25/2 to 03/11/25/1</c:v>
                      </c:pt>
                      <c:pt idx="4">
                        <c:v>03/11/25/2 to 03/18/25/1</c:v>
                      </c:pt>
                      <c:pt idx="6">
                        <c:v>03/18/25/2 to 03/25/25/1</c:v>
                      </c:pt>
                      <c:pt idx="8">
                        <c:v>03/25/25/2 to 04/01/25/1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NORMAL!$BB$847:$BH$847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9CCF-449F-BABD-1BCE1D8BEFE3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324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2025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707239284332496E-2"/>
          <c:y val="9.9003905538311704E-2"/>
          <c:w val="0.86930179544290032"/>
          <c:h val="0.766448940036341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NORMAL!$B$845:$I$845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DAF-4AEE-81AB-03943D39EEFE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NORMAL!$B$847:$I$847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5DAF-4AEE-81AB-03943D39EEFE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NORMAL!$B$849:$I$849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5DAF-4AEE-81AB-03943D39EEFE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NORMAL!$B$851:$I$851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5DAF-4AEE-81AB-03943D39EEFE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NORMAL!$B$853:$I$853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5DAF-4AEE-81AB-03943D39EEFE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NORMAL!$B$855:$I$855</c:f>
              <c:numCache>
                <c:formatCode>General</c:formatCode>
                <c:ptCount val="8"/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5DAF-4AEE-81AB-03943D39EEFE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NORMAL!$B$857:$I$857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5DAF-4AEE-81AB-03943D39EEFE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NORMAL!$B$859:$I$859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5DAF-4AEE-81AB-03943D39EEFE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NORMAL!$B$861:$I$861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5DAF-4AEE-81AB-03943D39EEFE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NORMAL!$B$863:$I$863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5DAF-4AEE-81AB-03943D39EEFE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NORMAL!$B$865:$I$865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DAF-4AEE-81AB-03943D39EEFE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NORMAL!$B$867:$I$867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5DAF-4AEE-81AB-03943D39EEFE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NORMAL!$B$843:$I$843</c:f>
              <c:strCache>
                <c:ptCount val="7"/>
                <c:pt idx="0">
                  <c:v>04/01/25/2 to 04/08/25/1</c:v>
                </c:pt>
                <c:pt idx="2">
                  <c:v>04/08/25/2 to 04/15/25/1</c:v>
                </c:pt>
                <c:pt idx="4">
                  <c:v>04/15/25/2 to 04/22/25/1</c:v>
                </c:pt>
                <c:pt idx="6">
                  <c:v>04/22/25/2 to 04/29/25/1</c:v>
                </c:pt>
              </c:strCache>
              <c:extLst/>
            </c:strRef>
          </c:cat>
          <c:val>
            <c:numRef>
              <c:f>NORMAL!$B$869:$I$869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5DAF-4AEE-81AB-03943D39EEFE}"/>
            </c:ext>
          </c:extLst>
        </c:ser>
        <c:ser>
          <c:idx val="5"/>
          <c:order val="14"/>
          <c:tx>
            <c:strRef>
              <c:f>NORMAL!$B$870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NORMAL!$B$871:$I$871</c:f>
              <c:numCache>
                <c:formatCode>General</c:formatCode>
                <c:ptCount val="8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5DAF-4AEE-81AB-03943D39EEFE}"/>
            </c:ext>
          </c:extLst>
        </c:ser>
        <c:ser>
          <c:idx val="15"/>
          <c:order val="15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invertIfNegative val="0"/>
          <c:cat>
            <c:strLit>
              <c:ptCount val="8"/>
              <c:pt idx="0">
                <c:v>04/01/25/2 to 04/08/25/1</c:v>
              </c:pt>
              <c:pt idx="2">
                <c:v>04/08/25/2 to 04/15/25/1</c:v>
              </c:pt>
              <c:pt idx="4">
                <c:v>04/15/25/2 to 04/22/25/1</c:v>
              </c:pt>
              <c:pt idx="6">
                <c:v>04/22/25/2 to 04/29/25/1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NORMAL!$B$883:$I$883</c:f>
              <c:numCache>
                <c:formatCode>General</c:formatCode>
                <c:ptCount val="8"/>
                <c:pt idx="0" formatCode="0.00%">
                  <c:v>0</c:v>
                </c:pt>
                <c:pt idx="2" formatCode="0.0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5DAF-4AEE-81AB-03943D39E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>
          <c:ext xmlns:c15="http://schemas.microsoft.com/office/drawing/2012/chart" uri="{02D57815-91ED-43cb-92C2-25804820EDAC}">
            <c15:filteredBarSeries>
              <c15:ser>
                <c:idx val="9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NORMAL!$B$882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spPr>
                  <a:solidFill>
                    <a:schemeClr val="bg1"/>
                  </a:solidFill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NORMAL!$B$843:$I$843</c15:sqref>
                        </c15:formulaRef>
                      </c:ext>
                    </c:extLst>
                    <c:strCache>
                      <c:ptCount val="7"/>
                      <c:pt idx="0">
                        <c:v>04/01/25/2 to 04/08/25/1</c:v>
                      </c:pt>
                      <c:pt idx="2">
                        <c:v>04/08/25/2 to 04/15/25/1</c:v>
                      </c:pt>
                      <c:pt idx="4">
                        <c:v>04/15/25/2 to 04/22/25/1</c:v>
                      </c:pt>
                      <c:pt idx="6">
                        <c:v>04/22/25/2 to 04/29/25/1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NORMAL!$B$883:$I$883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 formatCode="0.00%">
                        <c:v>0</c:v>
                      </c:pt>
                      <c:pt idx="2" formatCode="0.0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F-5DAF-4AEE-81AB-03943D39EEFE}"/>
                  </c:ext>
                </c:extLst>
              </c15:ser>
            </c15:filteredBarSeries>
          </c:ext>
        </c:extLst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36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</a:t>
            </a:r>
            <a:r>
              <a:rPr lang="en-US" sz="14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GREATER THAN ONE HOUR</a:t>
            </a:r>
            <a:r>
              <a:rPr lang="en-US" sz="14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) </a:t>
            </a:r>
            <a:r>
              <a:rPr lang="en-US" sz="14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MAY 2025</a:t>
            </a:r>
          </a:p>
        </c:rich>
      </c:tx>
      <c:layout>
        <c:manualLayout>
          <c:xMode val="edge"/>
          <c:yMode val="edge"/>
          <c:x val="0.18845500848896557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70"/>
      <c:depthPercent val="100"/>
      <c:rAngAx val="0"/>
    </c:view3D>
    <c:floor>
      <c:thickness val="0"/>
      <c:spPr>
        <a:gradFill>
          <a:gsLst>
            <a:gs pos="94000">
              <a:srgbClr val="F8F8F8"/>
            </a:gs>
            <a:gs pos="29000">
              <a:srgbClr val="F0F0F0"/>
            </a:gs>
            <a:gs pos="81000">
              <a:srgbClr val="E0E0E0"/>
            </a:gs>
            <a:gs pos="44000">
              <a:srgbClr val="C0C0C0"/>
            </a:gs>
            <a:gs pos="69000">
              <a:srgbClr val="B0B0B0"/>
            </a:gs>
            <a:gs pos="57000">
              <a:srgbClr val="808080"/>
            </a:gs>
            <a:gs pos="11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9048770079736819E-2"/>
          <c:y val="9.2630823289256939E-2"/>
          <c:w val="0.86166302489118285"/>
          <c:h val="0.761454524426796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NORMAL!$AB$844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NORMAL!$AB$845:$AJ$845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7003-43A2-A59A-80AED9D4E6DA}"/>
            </c:ext>
          </c:extLst>
        </c:ser>
        <c:ser>
          <c:idx val="3"/>
          <c:order val="1"/>
          <c:tx>
            <c:strRef>
              <c:f>NORMAL!$AB$846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NORMAL!$AB$847:$AJ$847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7003-43A2-A59A-80AED9D4E6DA}"/>
            </c:ext>
          </c:extLst>
        </c:ser>
        <c:ser>
          <c:idx val="15"/>
          <c:order val="2"/>
          <c:tx>
            <c:strRef>
              <c:f>NORMAL!$AB$848</c:f>
              <c:strCache>
                <c:ptCount val="1"/>
                <c:pt idx="0">
                  <c:v>.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NORMAL!$AB$849:$AJ$849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7003-43A2-A59A-80AED9D4E6DA}"/>
            </c:ext>
          </c:extLst>
        </c:ser>
        <c:ser>
          <c:idx val="6"/>
          <c:order val="3"/>
          <c:tx>
            <c:strRef>
              <c:f>NORMAL!$AB$850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NORMAL!$AB$851:$AJ$851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7003-43A2-A59A-80AED9D4E6DA}"/>
            </c:ext>
          </c:extLst>
        </c:ser>
        <c:ser>
          <c:idx val="1"/>
          <c:order val="4"/>
          <c:tx>
            <c:strRef>
              <c:f>NORMAL!$AB$852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NORMAL!$AB$853:$AH$853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7003-43A2-A59A-80AED9D4E6DA}"/>
            </c:ext>
          </c:extLst>
        </c:ser>
        <c:ser>
          <c:idx val="16"/>
          <c:order val="5"/>
          <c:tx>
            <c:strRef>
              <c:f>NORMAL!$AB$854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NORMAL!$AB$855:$AJ$855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7003-43A2-A59A-80AED9D4E6DA}"/>
            </c:ext>
          </c:extLst>
        </c:ser>
        <c:ser>
          <c:idx val="11"/>
          <c:order val="6"/>
          <c:tx>
            <c:strRef>
              <c:f>NORMAL!$AB$856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NORMAL!$AB$857:$AH$857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7003-43A2-A59A-80AED9D4E6DA}"/>
            </c:ext>
          </c:extLst>
        </c:ser>
        <c:ser>
          <c:idx val="5"/>
          <c:order val="7"/>
          <c:tx>
            <c:strRef>
              <c:f>NORMAL!$AB$858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NORMAL!$AB$859:$AJ$859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7003-43A2-A59A-80AED9D4E6DA}"/>
            </c:ext>
          </c:extLst>
        </c:ser>
        <c:ser>
          <c:idx val="4"/>
          <c:order val="8"/>
          <c:tx>
            <c:strRef>
              <c:f>NORMAL!$AB$860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NORMAL!$AB$861:$AJ$861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7003-43A2-A59A-80AED9D4E6DA}"/>
            </c:ext>
          </c:extLst>
        </c:ser>
        <c:ser>
          <c:idx val="17"/>
          <c:order val="9"/>
          <c:tx>
            <c:strRef>
              <c:f>NORMAL!$AB$862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NORMAL!$AB$863:$AH$863</c:f>
              <c:numCache>
                <c:formatCode>General</c:formatCode>
                <c:ptCount val="7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7003-43A2-A59A-80AED9D4E6DA}"/>
            </c:ext>
          </c:extLst>
        </c:ser>
        <c:ser>
          <c:idx val="7"/>
          <c:order val="10"/>
          <c:tx>
            <c:strRef>
              <c:f>NORMAL!$AB$864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rgbClr val="FF00FF"/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NORMAL!$AB$865:$AJ$865</c:f>
              <c:numCache>
                <c:formatCode>General</c:formatCode>
                <c:ptCount val="9"/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7003-43A2-A59A-80AED9D4E6DA}"/>
            </c:ext>
          </c:extLst>
        </c:ser>
        <c:ser>
          <c:idx val="13"/>
          <c:order val="11"/>
          <c:tx>
            <c:strRef>
              <c:f>NORMAL!$AB$866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</c:strRef>
          </c:cat>
          <c:val>
            <c:numRef>
              <c:f>NORMAL!$AB$867:$AJ$867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7003-43A2-A59A-80AED9D4E6DA}"/>
            </c:ext>
          </c:extLst>
        </c:ser>
        <c:ser>
          <c:idx val="8"/>
          <c:order val="12"/>
          <c:tx>
            <c:strRef>
              <c:f>NORMAL!$AB$872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NORMAL!$AB$843:$AJ$843</c:f>
              <c:strCache>
                <c:ptCount val="9"/>
                <c:pt idx="0">
                  <c:v>04/29/25/2 to 05/06/25/1</c:v>
                </c:pt>
                <c:pt idx="2">
                  <c:v>05/06/25/2 to 05/13/25/1</c:v>
                </c:pt>
                <c:pt idx="4">
                  <c:v>05/13/25/2 to 05/20/254/1</c:v>
                </c:pt>
                <c:pt idx="6">
                  <c:v>05/20/25/2 to 05/27/25/1</c:v>
                </c:pt>
                <c:pt idx="8">
                  <c:v>05/27/25/2 to 06/03/25/1</c:v>
                </c:pt>
              </c:strCache>
              <c:extLst xmlns:c15="http://schemas.microsoft.com/office/drawing/2012/chart"/>
            </c:strRef>
          </c:cat>
          <c:val>
            <c:numRef>
              <c:f>NORMAL!$AB$873:$AJ$873</c:f>
              <c:numCache>
                <c:formatCode>General</c:formatCode>
                <c:ptCount val="9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7003-43A2-A59A-80AED9D4E6DA}"/>
            </c:ext>
          </c:extLst>
        </c:ser>
        <c:ser>
          <c:idx val="18"/>
          <c:order val="18"/>
          <c:tx>
            <c:strRef>
              <c:f>NORMAL!$AB$882</c:f>
              <c:strCache>
                <c:ptCount val="1"/>
                <c:pt idx="0">
                  <c:v>sum failures&lt;1hr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val>
            <c:numRef>
              <c:f>NORMAL!$AB$883:$AJ$883</c:f>
              <c:numCache>
                <c:formatCode>General</c:formatCode>
                <c:ptCount val="9"/>
                <c:pt idx="0" formatCode="0.0%">
                  <c:v>0</c:v>
                </c:pt>
                <c:pt idx="2" formatCode="0.0%">
                  <c:v>0</c:v>
                </c:pt>
                <c:pt idx="4" formatCode="0.0%">
                  <c:v>0</c:v>
                </c:pt>
                <c:pt idx="6" formatCode="0.0%">
                  <c:v>0</c:v>
                </c:pt>
                <c:pt idx="8" formatCode="0.0%">
                  <c:v>1.1551790527531806E-2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D-7003-43A2-A59A-80AED9D4E6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005312"/>
        <c:axId val="71006848"/>
        <c:axId val="111567296"/>
        <c:extLst>
          <c:ext xmlns:c15="http://schemas.microsoft.com/office/drawing/2012/chart" uri="{02D57815-91ED-43cb-92C2-25804820EDAC}">
            <c15:filteredBarSeries>
              <c15:ser>
                <c:idx val="12"/>
                <c:order val="13"/>
                <c:tx>
                  <c:strRef>
                    <c:extLst>
                      <c:ext uri="{02D57815-91ED-43cb-92C2-25804820EDAC}">
                        <c15:formulaRef>
                          <c15:sqref>NORMAL!$AB$868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NORMAL!$AB$869:$AJ$869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E-7003-43A2-A59A-80AED9D4E6DA}"/>
                  </c:ext>
                </c:extLst>
              </c15:ser>
            </c15:filteredBarSeries>
            <c15:filteredBarSeries>
              <c15:ser>
                <c:idx val="2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NORMAL!$AB$871:$AJ$871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7003-43A2-A59A-80AED9D4E6DA}"/>
                  </c:ext>
                </c:extLst>
              </c15:ser>
            </c15:filteredBarSeries>
            <c15:filteredBarSeries>
              <c15:ser>
                <c:idx val="9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NORMAL!$AB$879:$AJ$879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7003-43A2-A59A-80AED9D4E6DA}"/>
                  </c:ext>
                </c:extLst>
              </c15:ser>
            </c15:filteredBarSeries>
            <c15:filteredBarSeries>
              <c15:ser>
                <c:idx val="10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NORMAL!$AB$875:$AJ$875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7003-43A2-A59A-80AED9D4E6DA}"/>
                  </c:ext>
                </c:extLst>
              </c15:ser>
            </c15:filteredBarSeries>
            <c15:filteredBarSeries>
              <c15:ser>
                <c:idx val="14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NORMAL!$AB$843:$AJ$843</c15:sqref>
                        </c15:formulaRef>
                      </c:ext>
                    </c:extLst>
                    <c:strCache>
                      <c:ptCount val="9"/>
                      <c:pt idx="0">
                        <c:v>04/29/25/2 to 05/06/25/1</c:v>
                      </c:pt>
                      <c:pt idx="2">
                        <c:v>05/06/25/2 to 05/13/25/1</c:v>
                      </c:pt>
                      <c:pt idx="4">
                        <c:v>05/13/25/2 to 05/20/254/1</c:v>
                      </c:pt>
                      <c:pt idx="6">
                        <c:v>05/20/25/2 to 05/27/25/1</c:v>
                      </c:pt>
                      <c:pt idx="8">
                        <c:v>05/27/25/2 to 06/03/25/1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NORMAL!$AB$877:$AJ$877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7003-43A2-A59A-80AED9D4E6DA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NORMAL!$AB$881:$AJ$881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7003-43A2-A59A-80AED9D4E6DA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NORMAL!$AB$885:$AJ$885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7003-43A2-A59A-80AED9D4E6DA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NORMAL!$AB$887:$AJ$887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7003-43A2-A59A-80AED9D4E6DA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NORMAL!$AB$888</c15:sqref>
                        </c15:formulaRef>
                      </c:ext>
                    </c:extLst>
                    <c:strCache>
                      <c:ptCount val="1"/>
                      <c:pt idx="0">
                        <c:v>sum failures&lt;1hr</c:v>
                      </c:pt>
                    </c:strCache>
                  </c:strRef>
                </c:tx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NORMAL!$AB$889:$AJ$889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 formatCode="0.0%">
                        <c:v>0</c:v>
                      </c:pt>
                      <c:pt idx="2" formatCode="0.0%">
                        <c:v>0</c:v>
                      </c:pt>
                      <c:pt idx="4" formatCode="0.0%">
                        <c:v>0</c:v>
                      </c:pt>
                      <c:pt idx="6" formatCode="0.0%">
                        <c:v>0</c:v>
                      </c:pt>
                      <c:pt idx="8" formatCode="0.0%">
                        <c:v>1.1551790527531806E-2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7003-43A2-A59A-80AED9D4E6DA}"/>
                  </c:ext>
                </c:extLst>
              </c15:ser>
            </c15:filteredBarSeries>
          </c:ext>
        </c:extLst>
      </c:bar3DChart>
      <c:catAx>
        <c:axId val="7100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78000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7100684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5312"/>
        <c:crosses val="max"/>
        <c:crossBetween val="between"/>
      </c:valAx>
      <c:serAx>
        <c:axId val="11156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318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1006848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600" b="1" i="0" u="none" strike="noStrike" baseline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1600" b="1" i="0" u="none" strike="noStrike" baseline="0">
                <a:solidFill>
                  <a:srgbClr val="0000FF"/>
                </a:solidFill>
                <a:latin typeface="Arial"/>
                <a:cs typeface="Arial"/>
              </a:rPr>
              <a:t>(GREATER THAN ONE HOUR) </a:t>
            </a:r>
            <a:r>
              <a:rPr lang="en-US" sz="1600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 JUNE 2025</a:t>
            </a:r>
          </a:p>
        </c:rich>
      </c:tx>
      <c:layout>
        <c:manualLayout>
          <c:xMode val="edge"/>
          <c:yMode val="edge"/>
          <c:x val="0.13276879630552507"/>
          <c:y val="2.0745124117747215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view3D>
      <c:rotX val="10"/>
      <c:hPercent val="100"/>
      <c:rotY val="7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 cap="flat" cmpd="sng" algn="ctr">
          <a:solidFill>
            <a:srgbClr val="000000"/>
          </a:solidFill>
          <a:prstDash val="solid"/>
          <a:round/>
        </a:ln>
        <a:effectLst/>
        <a:sp3d contourW="3175">
          <a:contourClr>
            <a:srgbClr val="000000"/>
          </a:contourClr>
        </a:sp3d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859573511760164"/>
          <c:y val="9.9655240683673874E-2"/>
          <c:w val="0.63987366884322761"/>
          <c:h val="0.7576926884281816"/>
        </c:manualLayout>
      </c:layout>
      <c:bar3DChart>
        <c:barDir val="col"/>
        <c:grouping val="standard"/>
        <c:varyColors val="0"/>
        <c:ser>
          <c:idx val="9"/>
          <c:order val="0"/>
          <c:tx>
            <c:strRef>
              <c:f>NORMAL!$BB$844</c:f>
              <c:strCache>
                <c:ptCount val="1"/>
                <c:pt idx="0">
                  <c:v>PS_RHIC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NORMAL!$BB$845:$BD$845</c:f>
              <c:numCache>
                <c:formatCode>General</c:formatCode>
                <c:ptCount val="3"/>
                <c:pt idx="0" formatCode="0.0%">
                  <c:v>8.954433912332195E-2</c:v>
                </c:pt>
                <c:pt idx="2" formatCode="0.00%">
                  <c:v>3.95034403117933E-2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1-46B6-8657-736B5D9F4416}"/>
            </c:ext>
          </c:extLst>
        </c:ser>
        <c:ser>
          <c:idx val="10"/>
          <c:order val="1"/>
          <c:tx>
            <c:strRef>
              <c:f>NORMAL!$BB$846</c:f>
              <c:strCache>
                <c:ptCount val="1"/>
                <c:pt idx="0">
                  <c:v>PS_Bstr/BtA/LtB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NORMAL!$BB$847:$BC$847</c:f>
              <c:numCache>
                <c:formatCode>General</c:formatCode>
                <c:ptCount val="2"/>
                <c:pt idx="0" formatCode="0.0%">
                  <c:v>1.4146177164028294E-2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161-46B6-8657-736B5D9F4416}"/>
            </c:ext>
          </c:extLst>
        </c:ser>
        <c:ser>
          <c:idx val="5"/>
          <c:order val="2"/>
          <c:tx>
            <c:strRef>
              <c:f>NORMAL!$BB$848</c:f>
              <c:strCache>
                <c:ptCount val="1"/>
                <c:pt idx="0">
                  <c:v>PPS_Booster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NORMAL!$BB$849:$BC$849</c:f>
              <c:numCache>
                <c:formatCode>General</c:formatCode>
                <c:ptCount val="2"/>
                <c:pt idx="0" formatCode="0.0%">
                  <c:v>7.1212048308713855E-3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161-46B6-8657-736B5D9F4416}"/>
            </c:ext>
          </c:extLst>
        </c:ser>
        <c:ser>
          <c:idx val="0"/>
          <c:order val="3"/>
          <c:tx>
            <c:strRef>
              <c:f>NORMAL!$BB$850</c:f>
              <c:strCache>
                <c:ptCount val="1"/>
                <c:pt idx="0">
                  <c:v>CntrlsHdRHIC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NORMAL!$BB$851:$BC$851</c:f>
              <c:numCache>
                <c:formatCode>General</c:formatCode>
                <c:ptCount val="2"/>
                <c:pt idx="0" formatCode="0.0%">
                  <c:v>1.0344993504306404E-2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8161-46B6-8657-736B5D9F4416}"/>
            </c:ext>
          </c:extLst>
        </c:ser>
        <c:ser>
          <c:idx val="1"/>
          <c:order val="4"/>
          <c:tx>
            <c:strRef>
              <c:f>NORMAL!$BB$852</c:f>
              <c:strCache>
                <c:ptCount val="1"/>
                <c:pt idx="0">
                  <c:v>FoilChange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NORMAL!$BB$853:$BC$853</c:f>
              <c:numCache>
                <c:formatCode>General</c:formatCode>
                <c:ptCount val="2"/>
                <c:pt idx="0" formatCode="0.0%">
                  <c:v>8.4203435500168414E-3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161-46B6-8657-736B5D9F4416}"/>
            </c:ext>
          </c:extLst>
        </c:ser>
        <c:ser>
          <c:idx val="2"/>
          <c:order val="5"/>
          <c:tx>
            <c:strRef>
              <c:f>NORMAL!$BB$854</c:f>
              <c:strCache>
                <c:ptCount val="1"/>
                <c:pt idx="0">
                  <c:v>RfRHIC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NORMAL!$BB$855:$BC$855</c:f>
              <c:numCache>
                <c:formatCode>General</c:formatCode>
                <c:ptCount val="2"/>
                <c:pt idx="0" formatCode="0.0%">
                  <c:v>3.7290092864360296E-2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8161-46B6-8657-736B5D9F4416}"/>
            </c:ext>
          </c:extLst>
        </c:ser>
        <c:ser>
          <c:idx val="3"/>
          <c:order val="6"/>
          <c:tx>
            <c:strRef>
              <c:f>NORMAL!$BB$856</c:f>
              <c:strCache>
                <c:ptCount val="1"/>
                <c:pt idx="0">
                  <c:v>WaterRhicRf</c:v>
                </c:pt>
              </c:strCache>
              <c:extLst xmlns:c15="http://schemas.microsoft.com/office/drawing/2012/chart"/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NORMAL!$BB$857:$BD$857</c:f>
              <c:numCache>
                <c:formatCode>General</c:formatCode>
                <c:ptCount val="3"/>
                <c:pt idx="2" formatCode="0.00%">
                  <c:v>6.6496655920704431E-2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8161-46B6-8657-736B5D9F4416}"/>
            </c:ext>
          </c:extLst>
        </c:ser>
        <c:ser>
          <c:idx val="6"/>
          <c:order val="7"/>
          <c:tx>
            <c:strRef>
              <c:f>NORMAL!$BB$858</c:f>
              <c:strCache>
                <c:ptCount val="1"/>
                <c:pt idx="0">
                  <c:v>CoolACRHIC</c:v>
                </c:pt>
              </c:strCache>
              <c:extLst xmlns:c15="http://schemas.microsoft.com/office/drawing/2012/chart"/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7"/>
                <c:pt idx="0">
                  <c:v>06/03/25/2 to 06/10/25/1</c:v>
                </c:pt>
                <c:pt idx="2">
                  <c:v>06/10/25/2 to 06/17/25/1</c:v>
                </c:pt>
                <c:pt idx="4">
                  <c:v>06/17/25/2 to 06/24/25/1</c:v>
                </c:pt>
                <c:pt idx="6">
                  <c:v>06/24/25/2 to 07/01/25/1</c:v>
                </c:pt>
              </c:strCache>
            </c:strRef>
          </c:cat>
          <c:val>
            <c:numRef>
              <c:f>NORMAL!$BB$859:$BD$859</c:f>
              <c:numCache>
                <c:formatCode>General</c:formatCode>
                <c:ptCount val="3"/>
                <c:pt idx="2" formatCode="0.00%">
                  <c:v>1.8284174565750856E-2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8161-46B6-8657-736B5D9F4416}"/>
            </c:ext>
          </c:extLst>
        </c:ser>
        <c:ser>
          <c:idx val="13"/>
          <c:order val="13"/>
          <c:tx>
            <c:strRef>
              <c:f>NORMAL!$BB$880</c:f>
              <c:strCache>
                <c:ptCount val="1"/>
                <c:pt idx="0">
                  <c:v>sum&lt;1hr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NORMAL!$BB$843:$BH$843</c:f>
              <c:strCache>
                <c:ptCount val="3"/>
                <c:pt idx="0">
                  <c:v>06/03/25/2 to 06/10/25/1</c:v>
                </c:pt>
                <c:pt idx="2">
                  <c:v>06/10/25/2 to 06/17/25/1</c:v>
                </c:pt>
              </c:strCache>
            </c:strRef>
          </c:cat>
          <c:val>
            <c:numRef>
              <c:f>NORMAL!$BB$881:$BH$881</c:f>
              <c:numCache>
                <c:formatCode>General</c:formatCode>
                <c:ptCount val="3"/>
                <c:pt idx="0" formatCode="0.0%">
                  <c:v>5.3409036231535402E-3</c:v>
                </c:pt>
                <c:pt idx="2" formatCode="0.0%">
                  <c:v>1.1259202232593947E-2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8161-46B6-8657-736B5D9F4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4591232"/>
        <c:axId val="104539648"/>
        <c:axId val="77089408"/>
        <c:extLst>
          <c:ext xmlns:c15="http://schemas.microsoft.com/office/drawing/2012/chart" uri="{02D57815-91ED-43cb-92C2-25804820EDAC}">
            <c15:filteredBarSeries>
              <c15:ser>
                <c:idx val="8"/>
                <c:order val="8"/>
                <c:tx>
                  <c:strRef>
                    <c:extLst>
                      <c:ext uri="{02D57815-91ED-43cb-92C2-25804820EDAC}">
                        <c15:formulaRef>
                          <c15:sqref>NORMAL!$BB$860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NORMAL!$BB$861:$BC$861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9-8161-46B6-8657-736B5D9F4416}"/>
                  </c:ext>
                </c:extLst>
              </c15:ser>
            </c15:filteredBarSeries>
            <c15:filteredBarSeries>
              <c15:ser>
                <c:idx val="7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6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3">
                        <c:v>06/17/25/2 to 06/24/25/1</c:v>
                      </c:pt>
                      <c:pt idx="5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(NORMAL!$BB$863:$BC$863,NORMAL!$BI$863:$BJ$863)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8161-46B6-8657-736B5D9F4416}"/>
                  </c:ext>
                </c:extLst>
              </c15:ser>
            </c15:filteredBarSeries>
            <c15:filteredBar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NORMAL!$BB$865:$BC$865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8161-46B6-8657-736B5D9F4416}"/>
                  </c:ext>
                </c:extLst>
              </c15:ser>
            </c15:filteredBarSeries>
            <c15:filteredBarSeries>
              <c15:ser>
                <c:idx val="4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6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3">
                        <c:v>06/17/25/2 to 06/24/25/1</c:v>
                      </c:pt>
                      <c:pt idx="5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(NORMAL!$BB$869:$BC$869,NORMAL!$BI$869:$BJ$869)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8161-46B6-8657-736B5D9F4416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NORMAL!$BB$866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6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3">
                        <c:v>06/17/25/2 to 06/24/25/1</c:v>
                      </c:pt>
                      <c:pt idx="5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(NORMAL!$BB$867:$BC$867,NORMAL!$BI$867:$BJ$867)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8161-46B6-8657-736B5D9F4416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NORMAL!$BB$870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6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3">
                        <c:v>06/17/25/2 to 06/24/25/1</c:v>
                      </c:pt>
                      <c:pt idx="5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(NORMAL!$BB$871:$BC$871,NORMAL!$BI$871:$BJ$871)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161-46B6-8657-736B5D9F4416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NORMAL!$BB$872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6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3">
                        <c:v>06/17/25/2 to 06/24/25/1</c:v>
                      </c:pt>
                      <c:pt idx="5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(NORMAL!$BB$873:$BC$873,NORMAL!$BI$873:$BJ$873)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161-46B6-8657-736B5D9F4416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NORMAL!$BB$874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6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3">
                        <c:v>06/17/25/2 to 06/24/25/1</c:v>
                      </c:pt>
                      <c:pt idx="5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(NORMAL!$BB$875:$BC$875,NORMAL!$BI$875:$BJ$875)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161-46B6-8657-736B5D9F4416}"/>
                  </c:ext>
                </c:extLst>
              </c15:ser>
            </c15:filteredBarSeries>
            <c15:filteredBar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NORMAL!$BB$876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NORMAL!$BB$877:$BC$877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8161-46B6-8657-736B5D9F4416}"/>
                  </c:ext>
                </c:extLst>
              </c15:ser>
            </c15:filteredBarSeries>
            <c15:filteredBar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NORMAL!$BB$878</c15:sqref>
                        </c15:formulaRef>
                      </c:ext>
                    </c:extLst>
                    <c:strCache>
                      <c:ptCount val="1"/>
                      <c:pt idx="0">
                        <c:v>.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NORMAL!$BB$879:$BC$879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8161-46B6-8657-736B5D9F4416}"/>
                  </c:ext>
                </c:extLst>
              </c15:ser>
            </c15:filteredBarSeries>
            <c15:filteredBarSeries>
              <c15:ser>
                <c:idx val="17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NORMAL!$BB$880</c15:sqref>
                        </c15:formulaRef>
                      </c:ext>
                    </c:extLst>
                    <c:strCache>
                      <c:ptCount val="1"/>
                      <c:pt idx="0">
                        <c:v>sum&lt;1hr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NORMAL!$BB$843:$BH$843</c15:sqref>
                        </c15:formulaRef>
                      </c:ext>
                    </c:extLst>
                    <c:strCache>
                      <c:ptCount val="7"/>
                      <c:pt idx="0">
                        <c:v>06/03/25/2 to 06/10/25/1</c:v>
                      </c:pt>
                      <c:pt idx="2">
                        <c:v>06/10/25/2 to 06/17/25/1</c:v>
                      </c:pt>
                      <c:pt idx="4">
                        <c:v>06/17/25/2 to 06/24/25/1</c:v>
                      </c:pt>
                      <c:pt idx="6">
                        <c:v>06/24/25/2 to 07/01/25/1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NORMAL!$BB$881:$BC$881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 formatCode="0.0%">
                        <c:v>5.3409036231535402E-3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161-46B6-8657-736B5D9F4416}"/>
                  </c:ext>
                </c:extLst>
              </c15:ser>
            </c15:filteredBarSeries>
          </c:ext>
        </c:extLst>
      </c:bar3DChart>
      <c:catAx>
        <c:axId val="945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24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104539648"/>
        <c:scaling>
          <c:orientation val="minMax"/>
        </c:scaling>
        <c:delete val="0"/>
        <c:axPos val="r"/>
        <c:majorGridlines>
          <c:spPr>
            <a:ln w="3175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0.0%" sourceLinked="0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4591232"/>
        <c:crosses val="max"/>
        <c:crossBetween val="between"/>
      </c:valAx>
      <c:serAx>
        <c:axId val="7708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324000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4539648"/>
        <c:crosses val="autoZero"/>
        <c:tickLblSkip val="1"/>
        <c:tickMarkSkip val="1"/>
      </c:ser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rgbClr val="FFFFFF"/>
    </a:solidFill>
    <a:ln w="3175" cap="flat" cmpd="sng" algn="ctr">
      <a:solidFill>
        <a:srgbClr val="000000"/>
      </a:solidFill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77521388873936E-4"/>
          <c:y val="0.30543594539129931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C071-4EBD-B64C-0B7E2A854BC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C071-4EBD-B64C-0B7E2A854BC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C071-4EBD-B64C-0B7E2A854BC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71-4EBD-B64C-0B7E2A854BCD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C071-4EBD-B64C-0B7E2A854BCD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B-C071-4EBD-B64C-0B7E2A854BC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71-4EBD-B64C-0B7E2A854BC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F-C071-4EBD-B64C-0B7E2A854BC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7940908036772227"/>
                      <c:h val="4.57131369438339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1-4EBD-B64C-0B7E2A854BCD}"/>
                </c:ext>
              </c:extLst>
            </c:dLbl>
            <c:dLbl>
              <c:idx val="1"/>
              <c:layout>
                <c:manualLayout>
                  <c:x val="-0.18589943927565394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2990313" y="12425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1207"/>
                        <a:gd name="adj2" fmla="val 253039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071-4EBD-B64C-0B7E2A854BCD}"/>
                </c:ext>
              </c:extLst>
            </c:dLbl>
            <c:dLbl>
              <c:idx val="2"/>
              <c:layout>
                <c:manualLayout>
                  <c:x val="-2.4971573806676105E-2"/>
                  <c:y val="-3.003687761072375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363899" y="1296808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8010"/>
                        <a:gd name="adj2" fmla="val 188194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071-4EBD-B64C-0B7E2A854BCD}"/>
                </c:ext>
              </c:extLst>
            </c:dLbl>
            <c:dLbl>
              <c:idx val="3"/>
              <c:layout>
                <c:manualLayout>
                  <c:x val="-1.6647278923194276E-2"/>
                  <c:y val="-6.48541997176416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606393" y="2809391"/>
                  <a:ext cx="2395620" cy="2870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39020"/>
                        <a:gd name="adj2" fmla="val 130435"/>
                      </a:avLst>
                    </a:prstGeom>
                  </c15:spPr>
                  <c15:layout>
                    <c:manualLayout>
                      <c:w val="0.26169029590004117"/>
                      <c:h val="5.221811460258780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071-4EBD-B64C-0B7E2A854BCD}"/>
                </c:ext>
              </c:extLst>
            </c:dLbl>
            <c:dLbl>
              <c:idx val="4"/>
              <c:layout>
                <c:manualLayout>
                  <c:x val="-0.10404822419448377"/>
                  <c:y val="4.3900184842883549E-2"/>
                </c:manualLayout>
              </c:layout>
              <c:numFmt formatCode="General" sourceLinked="0"/>
              <c:spPr>
                <a:xfrm>
                  <a:off x="5761775" y="4086730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0"/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36"/>
                        <a:gd name="adj2" fmla="val -327448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C071-4EBD-B64C-0B7E2A854B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32040593772902209"/>
                      <c:h val="5.04824835897361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71-4EBD-B64C-0B7E2A854BCD}"/>
                </c:ext>
              </c:extLst>
            </c:dLbl>
            <c:dLbl>
              <c:idx val="6"/>
              <c:layout>
                <c:manualLayout>
                  <c:x val="6.5203608447033559E-2"/>
                  <c:y val="-4.397677820309429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98500" y="4816743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1292"/>
                        <a:gd name="adj2" fmla="val -363149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071-4EBD-B64C-0B7E2A854BCD}"/>
                </c:ext>
              </c:extLst>
            </c:dLbl>
            <c:dLbl>
              <c:idx val="7"/>
              <c:layout>
                <c:manualLayout>
                  <c:x val="-5.2717712306714744E-2"/>
                  <c:y val="-6.931517167100877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1811784" y="1383081"/>
                  <a:ext cx="18510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73525"/>
                        <a:gd name="adj2" fmla="val 190274"/>
                      </a:avLst>
                    </a:prstGeom>
                  </c15:spPr>
                  <c15:layout>
                    <c:manualLayout>
                      <c:w val="0.20220715504408857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071-4EBD-B64C-0B7E2A854BCD}"/>
                </c:ext>
              </c:extLst>
            </c:dLbl>
            <c:numFmt formatCode="General" sourceLinked="0"/>
            <c:spPr>
              <a:xfrm>
                <a:off x="3069224" y="1324678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61175"/>
                      <a:gd name="adj2" fmla="val 186851"/>
                    </a:avLst>
                  </a:prstGeom>
                </c15:spPr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Oplog!$L$34:$L$41</c:f>
              <c:numCache>
                <c:formatCode>0.00</c:formatCode>
                <c:ptCount val="8"/>
                <c:pt idx="0">
                  <c:v>0</c:v>
                </c:pt>
                <c:pt idx="1">
                  <c:v>6</c:v>
                </c:pt>
                <c:pt idx="2">
                  <c:v>8.82</c:v>
                </c:pt>
                <c:pt idx="3">
                  <c:v>34.700000000000003</c:v>
                </c:pt>
                <c:pt idx="4">
                  <c:v>4.93</c:v>
                </c:pt>
                <c:pt idx="5">
                  <c:v>0</c:v>
                </c:pt>
                <c:pt idx="6">
                  <c:v>83.77</c:v>
                </c:pt>
                <c:pt idx="7">
                  <c:v>29.78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1-4EBD-B64C-0B7E2A854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0.84377</cdr:x>
      <cdr:y>0.91852</cdr:y>
    </cdr:from>
    <cdr:to>
      <cdr:x>1</cdr:x>
      <cdr:y>0.95901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D10607B5-63E2-BE5A-6F68-2E948BF91A72}"/>
            </a:ext>
          </a:extLst>
        </cdr:cNvPr>
        <cdr:cNvSpPr txBox="1"/>
      </cdr:nvSpPr>
      <cdr:spPr>
        <a:xfrm xmlns:a="http://schemas.openxmlformats.org/drawingml/2006/main">
          <a:off x="10194966" y="6299203"/>
          <a:ext cx="1868294" cy="2776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/>
            <a:t>Data courtesy C. Naylor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0.50175</cdr:x>
      <cdr:y>0.5115</cdr:y>
    </cdr:from>
    <cdr:to>
      <cdr:x>0.50076</cdr:x>
      <cdr:y>0.52433</cdr:y>
    </cdr:to>
    <cdr:sp macro="" textlink="">
      <cdr:nvSpPr>
        <cdr:cNvPr id="133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651567" y="3715344"/>
          <a:ext cx="122482" cy="257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6/17/2025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BLIP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timeMeetingBLIP.lvdisp</a:t>
            </a:r>
            <a:endParaRPr lang="en-US" dirty="0"/>
          </a:p>
          <a:p>
            <a:r>
              <a:rPr lang="en-US" dirty="0"/>
              <a:t>Avail calc on </a:t>
            </a:r>
            <a:r>
              <a:rPr lang="en-US" dirty="0" err="1"/>
              <a:t>nsrl</a:t>
            </a:r>
            <a:r>
              <a:rPr lang="en-US" dirty="0"/>
              <a:t> time Excel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1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Graph and avail calc from </a:t>
            </a:r>
            <a:r>
              <a:rPr lang="en-US" dirty="0" err="1"/>
              <a:t>nsrl</a:t>
            </a:r>
            <a:r>
              <a:rPr lang="en-US" dirty="0"/>
              <a:t> time.xlsx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NSRL plot from  LogView /MCR/</a:t>
            </a:r>
            <a:r>
              <a:rPr lang="en-US" dirty="0" err="1"/>
              <a:t>PerformanceStats</a:t>
            </a:r>
            <a:r>
              <a:rPr lang="en-US" dirty="0"/>
              <a:t>/</a:t>
            </a:r>
            <a:r>
              <a:rPr lang="en-US" dirty="0" err="1"/>
              <a:t>timeMeetingNSRL.lvdisp</a:t>
            </a:r>
            <a:r>
              <a:rPr lang="en-US" dirty="0"/>
              <a:t>, select Dose Rate and ion species in use</a:t>
            </a:r>
          </a:p>
          <a:p>
            <a:r>
              <a:rPr lang="en-US" dirty="0"/>
              <a:t>Screenshot of </a:t>
            </a:r>
            <a:r>
              <a:rPr lang="en-US" dirty="0" err="1"/>
              <a:t>AlarmSummary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76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08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Reliability comparisons to previous runs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hidden. Explains how the 85% from DOE comes in to play,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dops.bnl.gov/Operations/personnel/call_in_lists/" TargetMode="External"/><Relationship Id="rId2" Type="http://schemas.openxmlformats.org/officeDocument/2006/relationships/hyperlink" Target="http://directory.pbn.bnl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490C4-2513-F95F-1273-6A43CBD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D21FCF-E188-80DE-ABE0-5AC1F7FE93AF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50770"/>
              </p:ext>
            </p:extLst>
          </p:nvPr>
        </p:nvGraphicFramePr>
        <p:xfrm>
          <a:off x="275534" y="0"/>
          <a:ext cx="11640932" cy="619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095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</a:t>
            </a:r>
            <a:r>
              <a:rPr lang="en-US" sz="2800"/>
              <a:t>: 6/10-17/2025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92.9%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715461"/>
            <a:ext cx="282042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 running continues. NASA biology in GCR mode, with some other user time and beam development for upcoming schedule.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No Tandem ions; Linac protons, 7 EBIS ions </a:t>
            </a:r>
            <a:r>
              <a:rPr lang="en-US" dirty="0"/>
              <a:t>(He, C, O, Si, Fe, Ta, Bi) </a:t>
            </a:r>
            <a:r>
              <a:rPr lang="en-US" sz="2000" dirty="0"/>
              <a:t>delivered to NSRL.</a:t>
            </a:r>
          </a:p>
          <a:p>
            <a:pPr algn="ctr"/>
            <a:br>
              <a:rPr lang="en-US" sz="2000" dirty="0"/>
            </a:br>
            <a:r>
              <a:rPr lang="en-US" sz="1600" dirty="0"/>
              <a:t>Running 25-A schedule; Run concludes 27 June. </a:t>
            </a:r>
          </a:p>
          <a:p>
            <a:pPr algn="ctr"/>
            <a:r>
              <a:rPr lang="en-US" sz="1600" dirty="0"/>
              <a:t>Run 25-C follows on 30 June; </a:t>
            </a:r>
            <a:r>
              <a:rPr lang="en-US" sz="1600" dirty="0">
                <a:solidFill>
                  <a:schemeClr val="accent4"/>
                </a:solidFill>
              </a:rPr>
              <a:t>25-C schedule posted through 1 October. </a:t>
            </a:r>
            <a:endParaRPr lang="en-US" sz="1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AF220-6078-17A6-BEB0-09EB7B3FF1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448395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38126" y="418227"/>
            <a:ext cx="7520134" cy="6439773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 fontScale="77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56 MHz SRF water cooling, blowdown system </a:t>
            </a:r>
            <a:br>
              <a:rPr lang="en-US" sz="2400" dirty="0">
                <a:solidFill>
                  <a:schemeClr val="tx1"/>
                </a:solidFill>
                <a:cs typeface="Arial"/>
              </a:rPr>
            </a:br>
            <a:r>
              <a:rPr lang="en-US" sz="2400" dirty="0">
                <a:solidFill>
                  <a:schemeClr val="tx1"/>
                </a:solidFill>
                <a:cs typeface="Arial"/>
              </a:rPr>
              <a:t>failure; </a:t>
            </a:r>
            <a:r>
              <a:rPr lang="en-US" sz="2400" dirty="0" err="1">
                <a:solidFill>
                  <a:schemeClr val="tx1"/>
                </a:solidFill>
                <a:cs typeface="Arial"/>
              </a:rPr>
              <a:t>cryo</a:t>
            </a:r>
            <a:r>
              <a:rPr lang="en-US" sz="2400" dirty="0">
                <a:solidFill>
                  <a:schemeClr val="tx1"/>
                </a:solidFill>
                <a:cs typeface="Arial"/>
              </a:rPr>
              <a:t> warmup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y08-tq4-ps failures (4x), 1008B thermal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Experimental access for detector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Collector PS failures (17x), ongoing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EBIS drift tube failure, Trek PS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cs typeface="Arial"/>
              </a:rPr>
              <a:t>Linac Mod 3 failure, 7835 tube replaced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cs typeface="Arial"/>
            </a:endParaRPr>
          </a:p>
          <a:p>
            <a:r>
              <a:rPr lang="en-US" sz="2400" i="1" dirty="0">
                <a:solidFill>
                  <a:schemeClr val="tx1"/>
                </a:solidFill>
              </a:rPr>
              <a:t>Other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G09C BLW PS remote control total loss,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abort, bi5-tq4-ps trip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YS5 cavity trip during ramp; reseated connector for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yo8-th8-ps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Yellow abort kicker trip, trigger fault undiagnosed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access, RF station D PA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1002 cooling tower failure; fan VFD overcurrent reset.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QP switch air flow fault, bypassed/ongoing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BS4 RF trip, reset locally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HVAC issues 1008B, 1012A, 1004B, 1006B, …various repairs or mitigations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AGS RF station B not following reference; low-level PPCs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ACS failure, 1012 remote </a:t>
            </a:r>
            <a:r>
              <a:rPr lang="en-US" sz="2000" dirty="0" err="1">
                <a:solidFill>
                  <a:schemeClr val="tx1"/>
                </a:solidFill>
                <a:cs typeface="Arial"/>
              </a:rPr>
              <a:t>keytree</a:t>
            </a:r>
            <a:r>
              <a:rPr lang="en-US" sz="2000" dirty="0">
                <a:solidFill>
                  <a:schemeClr val="tx1"/>
                </a:solidFill>
                <a:cs typeface="Arial"/>
              </a:rPr>
              <a:t> inoperable,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Beam abort, g5-lm9.2 loss early ramp; injection gap cleaning 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injector PS trips, resets, tuning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Tandem tuning, access, foil changes</a:t>
            </a:r>
          </a:p>
          <a:p>
            <a:r>
              <a:rPr lang="en-US" sz="2000" b="1" dirty="0">
                <a:solidFill>
                  <a:schemeClr val="tx1"/>
                </a:solidFill>
                <a:cs typeface="Arial"/>
              </a:rPr>
              <a:t>7 failures behind maintenance. 97.78→17.60 </a:t>
            </a:r>
            <a:r>
              <a:rPr lang="en-US" sz="2000" b="1" dirty="0" err="1">
                <a:solidFill>
                  <a:schemeClr val="tx1"/>
                </a:solidFill>
                <a:cs typeface="Arial"/>
              </a:rPr>
              <a:t>hr</a:t>
            </a:r>
            <a:endParaRPr lang="en-US" sz="2000" b="1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200" dirty="0">
                <a:solidFill>
                  <a:schemeClr val="tx1"/>
                </a:solidFill>
                <a:cs typeface="Arial"/>
              </a:rPr>
              <a:t>	Over 33 hours injector pp setup, Operator training, other studies </a:t>
            </a:r>
            <a:br>
              <a:rPr lang="en-US" sz="2200" dirty="0">
                <a:solidFill>
                  <a:schemeClr val="tx1"/>
                </a:solidFill>
                <a:cs typeface="Arial"/>
              </a:rPr>
            </a:br>
            <a:r>
              <a:rPr lang="en-US" sz="2200" dirty="0">
                <a:solidFill>
                  <a:schemeClr val="tx1"/>
                </a:solidFill>
                <a:cs typeface="Arial"/>
              </a:rPr>
              <a:t>		(when injector systems are available)</a:t>
            </a:r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4F1064-080A-BAFD-A5F3-6580BE85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104" y="4116268"/>
            <a:ext cx="4412786" cy="2741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B9CBC7-E175-C5DB-B3C7-B229DBA5E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033" y="10466"/>
            <a:ext cx="5976097" cy="4209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691861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beam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o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perations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Arial" panose="020B0604020202020204"/>
              </a:rPr>
              <a:t>continue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physics running continues with more system startups, beam tuning, luminosity ramp-up</a:t>
            </a:r>
            <a:endParaRPr lang="en-US" sz="2000" dirty="0">
              <a:solidFill>
                <a:schemeClr val="accent4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Tandem remains sole provider of Au31 for RHIC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Operator/OC shifts continue for NSRL biology, 1 shift/5 days this week and next. 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4"/>
                </a:solidFill>
              </a:rPr>
              <a:t>No ions from Tandem; </a:t>
            </a:r>
            <a:r>
              <a:rPr lang="en-US" sz="2000" dirty="0"/>
              <a:t>Linac protons as required through 27 June; Ion beams from EBIS </a:t>
            </a:r>
            <a:r>
              <a:rPr lang="en-US" sz="2000" dirty="0">
                <a:solidFill>
                  <a:schemeClr val="accent4"/>
                </a:solidFill>
              </a:rPr>
              <a:t>pending development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BLIP production continues </a:t>
            </a:r>
            <a:r>
              <a:rPr lang="en-US" sz="2000" dirty="0">
                <a:solidFill>
                  <a:schemeClr val="accent5"/>
                </a:solidFill>
              </a:rPr>
              <a:t>until 27 June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 Polarized proton setup, other </a:t>
            </a:r>
            <a:r>
              <a:rPr lang="en-US" sz="2000"/>
              <a:t>studies to continue </a:t>
            </a:r>
            <a:r>
              <a:rPr lang="en-US" sz="2000" dirty="0"/>
              <a:t>behind stores as time allows.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on duty 24/7.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0000"/>
                </a:solidFill>
              </a:rPr>
              <a:t>Changes? Time to update is </a:t>
            </a:r>
            <a:r>
              <a:rPr lang="en-US" sz="2200" i="1" dirty="0">
                <a:solidFill>
                  <a:srgbClr val="000000"/>
                </a:solidFill>
              </a:rPr>
              <a:t>now. </a:t>
            </a:r>
            <a:r>
              <a:rPr lang="en-US" sz="2200" dirty="0">
                <a:solidFill>
                  <a:srgbClr val="000000"/>
                </a:solidFill>
              </a:rPr>
              <a:t>Expect calls at all hours.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hlinkClick r:id="rId2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accent4"/>
                </a:solidFill>
              </a:rPr>
              <a:t>Alarm response instructions: Groups prompted for updates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http://directory.pbn.bnl.gov/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AND EDIT YOUR OWN CONTACT INFO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https://www.cadops.bnl.gov/Operations/personnel/call_in_lists/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YOUR CALLIN LIST: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expect contact off-hours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1542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Reminder from Operations</a:t>
            </a:r>
          </a:p>
        </p:txBody>
      </p:sp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54B6A-0B15-F1CB-EE5E-01414CAD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33A19-6A85-E02A-C4A4-530CCE677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42846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</a:pPr>
            <a:r>
              <a:rPr lang="en-US" sz="2900" dirty="0"/>
              <a:t>Remote </a:t>
            </a:r>
            <a:r>
              <a:rPr lang="en-US" sz="2900" dirty="0" err="1"/>
              <a:t>keytree</a:t>
            </a:r>
            <a:r>
              <a:rPr lang="en-US" sz="2900" dirty="0"/>
              <a:t> systems require a database lookup to validate and authorize distribution of </a:t>
            </a:r>
            <a:r>
              <a:rPr lang="en-US" sz="2900" dirty="0" err="1"/>
              <a:t>keytokens</a:t>
            </a:r>
            <a:r>
              <a:rPr lang="en-US" sz="2900" dirty="0"/>
              <a:t>. The </a:t>
            </a:r>
            <a:r>
              <a:rPr lang="en-US" sz="2900" dirty="0" err="1"/>
              <a:t>Keytrak</a:t>
            </a:r>
            <a:r>
              <a:rPr lang="en-US" sz="2900" dirty="0"/>
              <a:t> system’s database is available for lookup functionality, but can no longer be modified in any way to add or edit qualified personnel.</a:t>
            </a:r>
          </a:p>
          <a:p>
            <a:pPr marL="0" indent="0"/>
            <a:r>
              <a:rPr lang="en-US" sz="3600" dirty="0">
                <a:solidFill>
                  <a:schemeClr val="accent5"/>
                </a:solidFill>
              </a:rPr>
              <a:t>Personnel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New employees, experimenters arriving after 12/1/2024 could not be enrolled in 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Existing employees &amp; experimenters, not already enrolled, cannot be added or modified in database</a:t>
            </a:r>
          </a:p>
          <a:p>
            <a:pPr marL="0" indent="0"/>
            <a:r>
              <a:rPr lang="en-US" sz="3400" dirty="0">
                <a:solidFill>
                  <a:schemeClr val="accent5"/>
                </a:solidFill>
              </a:rPr>
              <a:t>Remote </a:t>
            </a:r>
            <a:r>
              <a:rPr lang="en-US" sz="3400" dirty="0" err="1">
                <a:solidFill>
                  <a:schemeClr val="accent5"/>
                </a:solidFill>
              </a:rPr>
              <a:t>keytrees</a:t>
            </a:r>
            <a:r>
              <a:rPr lang="en-US" sz="3400" dirty="0">
                <a:solidFill>
                  <a:schemeClr val="accent5"/>
                </a:solidFill>
              </a:rPr>
              <a:t>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@AGS South gate, North Conjunction 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Iris scan @RHIC STAR, sPHENIX, IP12, IP4</a:t>
            </a:r>
          </a:p>
          <a:p>
            <a:pPr marL="0" indent="0"/>
            <a:r>
              <a:rPr lang="en-US" sz="3400" dirty="0" err="1">
                <a:solidFill>
                  <a:schemeClr val="accent3">
                    <a:lumMod val="75000"/>
                  </a:schemeClr>
                </a:solidFill>
              </a:rPr>
              <a:t>Keytrees</a:t>
            </a:r>
            <a:r>
              <a:rPr lang="en-US" sz="3400" dirty="0">
                <a:solidFill>
                  <a:schemeClr val="accent3">
                    <a:lumMod val="75000"/>
                  </a:schemeClr>
                </a:solidFill>
              </a:rPr>
              <a:t> NOT affected: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@Linac, Booster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BNLID scan @RHIC IP2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400" dirty="0"/>
              <a:t>MCR </a:t>
            </a:r>
            <a:r>
              <a:rPr lang="en-US" sz="3400" dirty="0" err="1"/>
              <a:t>keytrees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039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597DA46-608A-839C-7C04-82DAD605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FA71E-CCBA-1D45-F768-D07669A1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46006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Keytree</a:t>
            </a:r>
            <a:r>
              <a:rPr lang="en-US" dirty="0"/>
              <a:t> notes,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76D95-B317-5D3A-AAA0-E47BE301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825189"/>
            <a:ext cx="11049000" cy="5207624"/>
          </a:xfrm>
        </p:spPr>
        <p:txBody>
          <a:bodyPr>
            <a:normAutofit/>
          </a:bodyPr>
          <a:lstStyle/>
          <a:p>
            <a:pPr marL="0" indent="0"/>
            <a:r>
              <a:rPr lang="en-US" sz="2800" dirty="0">
                <a:solidFill>
                  <a:schemeClr val="accent4"/>
                </a:solidFill>
              </a:rPr>
              <a:t>Mitigation</a:t>
            </a:r>
            <a:r>
              <a:rPr lang="en-US" sz="2400" dirty="0">
                <a:solidFill>
                  <a:schemeClr val="accent4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Choose entrants that are currently enrolled to perform the work in the enclosure under Controlled Access (CA).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Obtain CA keys from MCR for remote gate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local gate watch using other tokens for entrants.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Arrange for Restricted Access, and allow for delays incurred to sweep areas.</a:t>
            </a:r>
          </a:p>
          <a:p>
            <a:pPr marL="0" indent="0"/>
            <a:r>
              <a:rPr lang="en-US" sz="2800" b="1" i="1" u="sng" dirty="0">
                <a:solidFill>
                  <a:schemeClr val="accent5"/>
                </a:solidFill>
              </a:rPr>
              <a:t>CAUTION</a:t>
            </a:r>
            <a:endParaRPr lang="en-US" sz="2400" b="1" i="1" u="sng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Follow procedures</a:t>
            </a:r>
            <a:r>
              <a:rPr lang="en-US" sz="2400" dirty="0"/>
              <a:t>. Gate Watch staff will remain vigilant.</a:t>
            </a:r>
          </a:p>
          <a:p>
            <a:pPr marL="628650" lvl="1" indent="-285750"/>
            <a:r>
              <a:rPr lang="en-US" sz="2100" dirty="0"/>
              <a:t>No “piggy-backing” – one key/token per entrant.</a:t>
            </a:r>
          </a:p>
          <a:p>
            <a:pPr marL="628650" lvl="1" indent="-285750"/>
            <a:r>
              <a:rPr lang="en-US" sz="2100" dirty="0"/>
              <a:t>Access keys are not candy! </a:t>
            </a:r>
            <a:r>
              <a:rPr lang="en-US" sz="2100" b="1" i="1" dirty="0"/>
              <a:t>Authenticated entrant retains possession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Radiological Controls and the Access Controls System are not to be circumvented. This is (has been) enforced with disciplinary action (dismissal).</a:t>
            </a:r>
          </a:p>
          <a:p>
            <a:pPr marL="685800" lvl="2" indent="0">
              <a:buNone/>
            </a:pPr>
            <a:endParaRPr lang="en-US" sz="3000" dirty="0"/>
          </a:p>
          <a:p>
            <a:pPr marL="685800" lvl="2" indent="0">
              <a:buNone/>
            </a:pPr>
            <a:endParaRPr lang="en-US" sz="2400" dirty="0"/>
          </a:p>
          <a:p>
            <a:pPr marL="685800" lvl="1" indent="-3429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967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Box 195">
            <a:extLst>
              <a:ext uri="{FF2B5EF4-FFF2-40B4-BE49-F238E27FC236}">
                <a16:creationId xmlns:a16="http://schemas.microsoft.com/office/drawing/2014/main" id="{4B7AC2E0-2464-4308-AA72-7A77D8EF039F}"/>
              </a:ext>
            </a:extLst>
          </p:cNvPr>
          <p:cNvSpPr txBox="1"/>
          <p:nvPr/>
        </p:nvSpPr>
        <p:spPr>
          <a:xfrm>
            <a:off x="9963648" y="6193801"/>
            <a:ext cx="24310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Courtesy R. Terheide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4BDBA-CE25-4EDB-8CDA-472EA7C4ABF1}"/>
              </a:ext>
            </a:extLst>
          </p:cNvPr>
          <p:cNvSpPr txBox="1"/>
          <p:nvPr/>
        </p:nvSpPr>
        <p:spPr>
          <a:xfrm>
            <a:off x="1515053" y="185939"/>
            <a:ext cx="9161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Preliminary</a:t>
            </a:r>
            <a:r>
              <a:rPr lang="en-US" sz="2000" b="1" dirty="0"/>
              <a:t> delivered Luminosity data for RHIC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310E72-EA95-A445-C676-57B6F0BC4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51" y="848151"/>
            <a:ext cx="5972118" cy="4647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9FB3B-DB6E-4F78-38B0-6153D16C4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329" y="848151"/>
            <a:ext cx="6020672" cy="46477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884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9379301"/>
              </p:ext>
            </p:extLst>
          </p:nvPr>
        </p:nvGraphicFramePr>
        <p:xfrm>
          <a:off x="233581" y="0"/>
          <a:ext cx="1195841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0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D129F6-4D62-47D1-8B47-380CA79C88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876"/>
              </p:ext>
            </p:extLst>
          </p:nvPr>
        </p:nvGraphicFramePr>
        <p:xfrm>
          <a:off x="242371" y="0"/>
          <a:ext cx="11949629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221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433C4B4-3448-4A7E-BDD1-2D5F30C29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0806454"/>
              </p:ext>
            </p:extLst>
          </p:nvPr>
        </p:nvGraphicFramePr>
        <p:xfrm>
          <a:off x="233464" y="2"/>
          <a:ext cx="11958536" cy="62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446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64236"/>
              </p:ext>
            </p:extLst>
          </p:nvPr>
        </p:nvGraphicFramePr>
        <p:xfrm>
          <a:off x="228599" y="72628"/>
          <a:ext cx="11963401" cy="615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B8A40D-56C1-83AE-3EEE-6CEDA104DE4B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346603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A7369D9-63FA-2348-F907-760188E45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F2929A-9F81-97D9-25BF-C839D30D1A68}"/>
              </a:ext>
            </a:extLst>
          </p:cNvPr>
          <p:cNvSpPr txBox="1"/>
          <p:nvPr/>
        </p:nvSpPr>
        <p:spPr>
          <a:xfrm>
            <a:off x="10048184" y="6322780"/>
            <a:ext cx="1868282" cy="251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9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045482"/>
              </p:ext>
            </p:extLst>
          </p:nvPr>
        </p:nvGraphicFramePr>
        <p:xfrm>
          <a:off x="246958" y="135732"/>
          <a:ext cx="11916467" cy="6084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87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88A4413-DF12-6C43-C568-E3C2B883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B6DEC97E-ED47-39F2-2CEE-8CFCCC6B4196}"/>
              </a:ext>
            </a:extLst>
          </p:cNvPr>
          <p:cNvSpPr txBox="1"/>
          <p:nvPr/>
        </p:nvSpPr>
        <p:spPr>
          <a:xfrm>
            <a:off x="10113232" y="6360439"/>
            <a:ext cx="1868294" cy="265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612693"/>
              </p:ext>
            </p:extLst>
          </p:nvPr>
        </p:nvGraphicFramePr>
        <p:xfrm>
          <a:off x="210474" y="1"/>
          <a:ext cx="11981526" cy="622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2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149750"/>
              </p:ext>
            </p:extLst>
          </p:nvPr>
        </p:nvGraphicFramePr>
        <p:xfrm>
          <a:off x="238124" y="0"/>
          <a:ext cx="11953875" cy="619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>
            <a:extLst>
              <a:ext uri="{FF2B5EF4-FFF2-40B4-BE49-F238E27FC236}">
                <a16:creationId xmlns:a16="http://schemas.microsoft.com/office/drawing/2014/main" id="{EEC8F218-3EEB-A189-95A7-B72B9B9BBD33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</p:spTree>
    <p:extLst>
      <p:ext uri="{BB962C8B-B14F-4D97-AF65-F5344CB8AC3E}">
        <p14:creationId xmlns:p14="http://schemas.microsoft.com/office/powerpoint/2010/main" val="114816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F1F10C6-8C53-CFE7-29D1-BC5EFFE7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45C4DDDD-E41F-96C0-070C-6982FFFA8506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A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712320"/>
              </p:ext>
            </p:extLst>
          </p:nvPr>
        </p:nvGraphicFramePr>
        <p:xfrm>
          <a:off x="210207" y="105103"/>
          <a:ext cx="11981793" cy="6179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603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11366-F537-F429-19FA-50966BBFC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EC4F02A7-668A-29B8-C4E6-CC0523FEE95F}"/>
              </a:ext>
            </a:extLst>
          </p:cNvPr>
          <p:cNvSpPr txBox="1"/>
          <p:nvPr/>
        </p:nvSpPr>
        <p:spPr>
          <a:xfrm>
            <a:off x="9783676" y="6284450"/>
            <a:ext cx="1806749" cy="21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Data courtesy C. Naylor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46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904484"/>
              </p:ext>
            </p:extLst>
          </p:nvPr>
        </p:nvGraphicFramePr>
        <p:xfrm>
          <a:off x="226243" y="0"/>
          <a:ext cx="11965757" cy="619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6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254826" y="790069"/>
            <a:ext cx="3158819" cy="54337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rmAutofit/>
          </a:bodyPr>
          <a:lstStyle/>
          <a:p>
            <a:r>
              <a:rPr lang="en-US" sz="2800" dirty="0"/>
              <a:t>6/10-17/2025:</a:t>
            </a:r>
            <a:br>
              <a:rPr lang="en-US" sz="2800" dirty="0"/>
            </a:br>
            <a:endParaRPr lang="en-US" sz="2800" dirty="0"/>
          </a:p>
          <a:p>
            <a:r>
              <a:rPr lang="en-US" sz="2400" dirty="0"/>
              <a:t>200 MeV production resumed Monday.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39.60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4.32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2.88 </a:t>
            </a:r>
            <a:r>
              <a:rPr lang="en-US" sz="2400" dirty="0" err="1"/>
              <a:t>hr</a:t>
            </a:r>
            <a:r>
              <a:rPr lang="en-US" sz="2400" dirty="0"/>
              <a:t>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4"/>
                </a:solidFill>
              </a:rPr>
              <a:t>93.8%</a:t>
            </a:r>
          </a:p>
          <a:p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  <a:p>
            <a:br>
              <a:rPr lang="en-US" sz="2400" dirty="0">
                <a:solidFill>
                  <a:schemeClr val="accent3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48FD0-B85D-37F6-D646-437EC644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645" y="712127"/>
            <a:ext cx="8702939" cy="6021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2" ma:contentTypeDescription="Create a new document." ma:contentTypeScope="" ma:versionID="a6dcf53090516606b4c8e1871f519819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d723f6f3391412b3b93e54b9ff931911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8E2D0FD-186F-44B6-B409-5CFF325AA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b2e69-5f3a-4a31-a525-b2a83928953a"/>
    <ds:schemaRef ds:uri="29997dcc-7a6f-413b-bcd8-f246219486f6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4811</TotalTime>
  <Words>1066</Words>
  <Application>Microsoft Office PowerPoint</Application>
  <PresentationFormat>Widescreen</PresentationFormat>
  <Paragraphs>160</Paragraphs>
  <Slides>18</Slides>
  <Notes>7</Notes>
  <HiddenSlides>10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 Math</vt:lpstr>
      <vt:lpstr>BNL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Operations for BLIP</vt:lpstr>
      <vt:lpstr>NSRL activity past week: 6/10-17/2025 (as of 0800)</vt:lpstr>
      <vt:lpstr>Notes from Operations</vt:lpstr>
      <vt:lpstr>Reminder from Operations</vt:lpstr>
      <vt:lpstr>Keytree notes</vt:lpstr>
      <vt:lpstr>Keytree notes, continued</vt:lpstr>
      <vt:lpstr>PowerPoint Presentation</vt:lpstr>
      <vt:lpstr>PowerPoint Presentation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Gregory J. Marr</dc:creator>
  <cp:lastModifiedBy>Marr, Gregory</cp:lastModifiedBy>
  <cp:revision>29</cp:revision>
  <dcterms:created xsi:type="dcterms:W3CDTF">2011-03-02T18:37:40Z</dcterms:created>
  <dcterms:modified xsi:type="dcterms:W3CDTF">2025-06-17T17:22:09Z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