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A8-FB42-B643-EDA42646A935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A8-FB42-B643-EDA42646A935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AA8-FB42-B643-EDA42646A935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AA8-FB42-B643-EDA42646A935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  <c:pt idx="112" formatCode="General">
                  <c:v>129332.36431028701</c:v>
                </c:pt>
                <c:pt idx="116" formatCode="General">
                  <c:v>131567.570310287</c:v>
                </c:pt>
                <c:pt idx="117" formatCode="General">
                  <c:v>135128.46631028701</c:v>
                </c:pt>
                <c:pt idx="118" formatCode="General">
                  <c:v>138694.078310287</c:v>
                </c:pt>
                <c:pt idx="119" formatCode="General">
                  <c:v>142304.09831028699</c:v>
                </c:pt>
                <c:pt idx="120" formatCode="General">
                  <c:v>144849.81931028698</c:v>
                </c:pt>
                <c:pt idx="121" formatCode="General">
                  <c:v>148326.43431028698</c:v>
                </c:pt>
                <c:pt idx="122" formatCode="General">
                  <c:v>151911.79831028698</c:v>
                </c:pt>
                <c:pt idx="123" formatCode="General">
                  <c:v>155493.08831028698</c:v>
                </c:pt>
                <c:pt idx="124" formatCode="General">
                  <c:v>158986.614310287</c:v>
                </c:pt>
                <c:pt idx="125" formatCode="General">
                  <c:v>162376.815310287</c:v>
                </c:pt>
                <c:pt idx="126" formatCode="General">
                  <c:v>166003.57131028699</c:v>
                </c:pt>
                <c:pt idx="127" formatCode="General">
                  <c:v>167342.24931028701</c:v>
                </c:pt>
                <c:pt idx="134" formatCode="General">
                  <c:v>167344.864310287</c:v>
                </c:pt>
                <c:pt idx="135" formatCode="General">
                  <c:v>167345.92531028698</c:v>
                </c:pt>
                <c:pt idx="140" formatCode="General">
                  <c:v>169020.84131028698</c:v>
                </c:pt>
                <c:pt idx="141" formatCode="General">
                  <c:v>172430.84131028698</c:v>
                </c:pt>
                <c:pt idx="142" formatCode="General">
                  <c:v>176555.84131028698</c:v>
                </c:pt>
                <c:pt idx="143" formatCode="General">
                  <c:v>179760.65131028698</c:v>
                </c:pt>
                <c:pt idx="144" formatCode="General">
                  <c:v>183348.80731028697</c:v>
                </c:pt>
                <c:pt idx="145" formatCode="General">
                  <c:v>186960.05031028696</c:v>
                </c:pt>
                <c:pt idx="146" formatCode="General">
                  <c:v>190110.05031028696</c:v>
                </c:pt>
                <c:pt idx="147" formatCode="General">
                  <c:v>193510.05031028696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AA8-FB42-B643-EDA42646A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0.64189</cdr:x>
      <cdr:y>0.51608</cdr:y>
    </cdr:from>
    <cdr:to>
      <cdr:x>0.72061</cdr:x>
      <cdr:y>0.55589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7BB06508-4E57-A52A-0AAD-6FAC8E8D4198}"/>
            </a:ext>
          </a:extLst>
        </cdr:cNvPr>
        <cdr:cNvSpPr/>
      </cdr:nvSpPr>
      <cdr:spPr>
        <a:xfrm xmlns:a="http://schemas.openxmlformats.org/drawingml/2006/main" rot="20888961">
          <a:off x="5667275" y="3476131"/>
          <a:ext cx="695038" cy="268129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17,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r>
              <a:rPr lang="en-US" b="1" dirty="0"/>
              <a:t>MP7</a:t>
            </a:r>
            <a:r>
              <a:rPr lang="en-US" dirty="0"/>
              <a:t> is currently providing ions for RHIC setup</a:t>
            </a:r>
          </a:p>
          <a:p>
            <a:r>
              <a:rPr lang="en-US" b="1" dirty="0"/>
              <a:t>MP6 </a:t>
            </a:r>
            <a:r>
              <a:rPr lang="en-US" dirty="0"/>
              <a:t>providing ions for external users</a:t>
            </a:r>
          </a:p>
          <a:p>
            <a:r>
              <a:rPr lang="en-US" dirty="0"/>
              <a:t>External users  6/18, 6/20-6/22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Renew class will start on 1</a:t>
            </a:r>
            <a:r>
              <a:rPr lang="en-US" baseline="30000" dirty="0">
                <a:solidFill>
                  <a:srgbClr val="000000"/>
                </a:solidFill>
                <a:latin typeface="Helvetica" pitchFamily="2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and run through the month 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External user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shechule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on 7/1 and 7/2 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800" dirty="0"/>
              <a:t>Providing all  required beams for NSRL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C</a:t>
            </a:r>
            <a:r>
              <a:rPr lang="en-US" sz="1900" baseline="30000" dirty="0"/>
              <a:t>  </a:t>
            </a:r>
            <a:r>
              <a:rPr lang="en-US" sz="1900" dirty="0"/>
              <a:t>, Ne and Ar  ions were developed last week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DT 18 trek PS fail twice , diagnosis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02283" y="3307668"/>
            <a:ext cx="1807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H, He</a:t>
            </a:r>
            <a:r>
              <a:rPr lang="en-US" baseline="30000" dirty="0"/>
              <a:t>+2</a:t>
            </a:r>
            <a:r>
              <a:rPr lang="en-US" dirty="0"/>
              <a:t>, C</a:t>
            </a:r>
            <a:r>
              <a:rPr lang="en-US" baseline="30000" dirty="0"/>
              <a:t>+5</a:t>
            </a:r>
            <a:r>
              <a:rPr lang="en-US" dirty="0"/>
              <a:t>, O</a:t>
            </a:r>
            <a:r>
              <a:rPr lang="en-US" baseline="30000" dirty="0"/>
              <a:t>+7</a:t>
            </a:r>
            <a:r>
              <a:rPr lang="en-US" dirty="0"/>
              <a:t>,Si</a:t>
            </a:r>
            <a:r>
              <a:rPr lang="en-US" baseline="30000" dirty="0"/>
              <a:t>+11</a:t>
            </a:r>
            <a:r>
              <a:rPr lang="en-US" dirty="0"/>
              <a:t>,Ne</a:t>
            </a:r>
            <a:r>
              <a:rPr lang="en-US" baseline="30000" dirty="0"/>
              <a:t>+8</a:t>
            </a:r>
            <a:r>
              <a:rPr lang="en-US" dirty="0"/>
              <a:t>, Ar</a:t>
            </a:r>
            <a:r>
              <a:rPr lang="en-US" baseline="30000" dirty="0"/>
              <a:t>+15</a:t>
            </a:r>
            <a:r>
              <a:rPr lang="en-US" dirty="0"/>
              <a:t>, Ti</a:t>
            </a:r>
            <a:r>
              <a:rPr lang="en-US" baseline="30000" dirty="0"/>
              <a:t>+17</a:t>
            </a:r>
            <a:r>
              <a:rPr lang="en-US" dirty="0"/>
              <a:t>, Fe</a:t>
            </a:r>
            <a:r>
              <a:rPr lang="en-US" baseline="30000" dirty="0"/>
              <a:t>+20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63221-A4A9-A9EB-D823-35AA9C27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69" y="2701159"/>
            <a:ext cx="6308505" cy="39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176279"/>
            <a:ext cx="8661869" cy="1325563"/>
          </a:xfrm>
        </p:spPr>
        <p:txBody>
          <a:bodyPr>
            <a:normAutofit/>
          </a:bodyPr>
          <a:lstStyle/>
          <a:p>
            <a:r>
              <a:rPr lang="en-US" sz="2200" dirty="0"/>
              <a:t>Linac, providing beam to NSRL, AGS,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87569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BLIP 200 MeV , 150 </a:t>
            </a:r>
            <a:r>
              <a:rPr lang="en-US" sz="2100" dirty="0" err="1"/>
              <a:t>uA</a:t>
            </a:r>
            <a:r>
              <a:rPr lang="en-US" sz="2100" dirty="0"/>
              <a:t>, Th irradiation started 6/16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6/17: Mod 7, Modulator diode(1.5 HRS)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6/19: Mod 7 tunning (2 HRS)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6/19: Mod 9: tripped (2 HRS)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6/22: Mod 7 : Modulator diode  (2.5 HRS)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6/22: mod 2 and BLIP current transformer (2 HRS)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6/23: BLIP transformer (1 HRS)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0"/>
            <a:r>
              <a:rPr lang="en-US" sz="2100" dirty="0"/>
              <a:t>OPPIS is successfully delivering beam to the 200 MeV line, Polarimeter Booster, and NSRL.</a:t>
            </a:r>
          </a:p>
          <a:p>
            <a:pPr lvl="0"/>
            <a:endParaRPr lang="en-US" sz="2100" dirty="0"/>
          </a:p>
          <a:p>
            <a:pPr lvl="0"/>
            <a:r>
              <a:rPr lang="en-US" sz="2100" dirty="0">
                <a:solidFill>
                  <a:srgbClr val="0070C0"/>
                </a:solidFill>
              </a:rPr>
              <a:t>BLIP requesting two more irradiation on 27</a:t>
            </a:r>
            <a:r>
              <a:rPr lang="en-US" sz="2100" baseline="30000" dirty="0">
                <a:solidFill>
                  <a:srgbClr val="0070C0"/>
                </a:solidFill>
              </a:rPr>
              <a:t>th</a:t>
            </a:r>
            <a:endParaRPr lang="en-US" sz="2100" dirty="0">
              <a:solidFill>
                <a:srgbClr val="0070C0"/>
              </a:solidFill>
            </a:endParaRPr>
          </a:p>
          <a:p>
            <a:pPr marL="457200" lvl="0" indent="-457200">
              <a:buAutoNum type="arabicParenBoth"/>
            </a:pPr>
            <a:r>
              <a:rPr lang="en-US" sz="2100" dirty="0">
                <a:solidFill>
                  <a:srgbClr val="0070C0"/>
                </a:solidFill>
              </a:rPr>
              <a:t>Ni-Au , 117 MeV, 50 </a:t>
            </a:r>
            <a:r>
              <a:rPr lang="en-US" sz="2100" dirty="0" err="1">
                <a:solidFill>
                  <a:srgbClr val="0070C0"/>
                </a:solidFill>
              </a:rPr>
              <a:t>uA</a:t>
            </a:r>
            <a:r>
              <a:rPr lang="en-US" sz="2100" dirty="0">
                <a:solidFill>
                  <a:srgbClr val="0070C0"/>
                </a:solidFill>
              </a:rPr>
              <a:t>, 60 sec</a:t>
            </a:r>
          </a:p>
          <a:p>
            <a:pPr marL="457200" lvl="0" indent="-457200">
              <a:buAutoNum type="arabicParenBoth"/>
            </a:pPr>
            <a:r>
              <a:rPr lang="en-US" sz="2100" dirty="0">
                <a:solidFill>
                  <a:srgbClr val="0070C0"/>
                </a:solidFill>
              </a:rPr>
              <a:t>Thallium (Tl) , 66 MeV, 1 </a:t>
            </a:r>
            <a:r>
              <a:rPr lang="en-US" sz="2100" dirty="0" err="1">
                <a:solidFill>
                  <a:srgbClr val="0070C0"/>
                </a:solidFill>
              </a:rPr>
              <a:t>uA</a:t>
            </a:r>
            <a:r>
              <a:rPr lang="en-US" sz="2100" dirty="0">
                <a:solidFill>
                  <a:srgbClr val="0070C0"/>
                </a:solidFill>
              </a:rPr>
              <a:t>, 4 hours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03727"/>
              </p:ext>
            </p:extLst>
          </p:nvPr>
        </p:nvGraphicFramePr>
        <p:xfrm>
          <a:off x="230836" y="22508"/>
          <a:ext cx="8829081" cy="673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212259</TotalTime>
  <Words>305</Words>
  <Application>Microsoft Macintosh PowerPoint</Application>
  <PresentationFormat>On-screen Show (4:3)</PresentationFormat>
  <Paragraphs>46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providing beam to NSRL, AGS,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595</cp:revision>
  <dcterms:created xsi:type="dcterms:W3CDTF">2021-06-08T16:06:04Z</dcterms:created>
  <dcterms:modified xsi:type="dcterms:W3CDTF">2025-06-24T16:36:46Z</dcterms:modified>
  <cp:category/>
</cp:coreProperties>
</file>