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2" r:id="rId4"/>
    <p:sldId id="263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8E9-D54F-B471-007B567A8FD3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8E9-D54F-B471-007B567A8FD3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8E9-D54F-B471-007B567A8FD3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E9-D54F-B471-007B567A8FD3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97419.465727849194</c:v>
                </c:pt>
                <c:pt idx="86" formatCode="General">
                  <c:v>100832.413220156</c:v>
                </c:pt>
                <c:pt idx="87" formatCode="General">
                  <c:v>104462.168310287</c:v>
                </c:pt>
                <c:pt idx="88" formatCode="General">
                  <c:v>107724.801310287</c:v>
                </c:pt>
                <c:pt idx="89" formatCode="General">
                  <c:v>111409.32131028701</c:v>
                </c:pt>
                <c:pt idx="90" formatCode="General">
                  <c:v>114468.51231028701</c:v>
                </c:pt>
                <c:pt idx="91" formatCode="General">
                  <c:v>118119.13231028701</c:v>
                </c:pt>
                <c:pt idx="92" formatCode="General">
                  <c:v>121795.46331028701</c:v>
                </c:pt>
                <c:pt idx="93" formatCode="General">
                  <c:v>125290.42931028701</c:v>
                </c:pt>
                <c:pt idx="94" formatCode="General">
                  <c:v>128889.99931028702</c:v>
                </c:pt>
                <c:pt idx="95" formatCode="General">
                  <c:v>129285.17931028701</c:v>
                </c:pt>
                <c:pt idx="112" formatCode="General">
                  <c:v>129332.36431028701</c:v>
                </c:pt>
                <c:pt idx="116" formatCode="General">
                  <c:v>131567.570310287</c:v>
                </c:pt>
                <c:pt idx="117" formatCode="General">
                  <c:v>135128.46631028701</c:v>
                </c:pt>
                <c:pt idx="118" formatCode="General">
                  <c:v>138694.078310287</c:v>
                </c:pt>
                <c:pt idx="119" formatCode="General">
                  <c:v>142304.09831028699</c:v>
                </c:pt>
                <c:pt idx="120" formatCode="General">
                  <c:v>144849.81931028698</c:v>
                </c:pt>
                <c:pt idx="121" formatCode="General">
                  <c:v>148326.43431028698</c:v>
                </c:pt>
                <c:pt idx="122" formatCode="General">
                  <c:v>151911.79831028698</c:v>
                </c:pt>
                <c:pt idx="123" formatCode="General">
                  <c:v>155493.08831028698</c:v>
                </c:pt>
                <c:pt idx="124" formatCode="General">
                  <c:v>158986.614310287</c:v>
                </c:pt>
                <c:pt idx="125" formatCode="General">
                  <c:v>162376.815310287</c:v>
                </c:pt>
                <c:pt idx="126" formatCode="General">
                  <c:v>166003.57131028699</c:v>
                </c:pt>
                <c:pt idx="127" formatCode="General">
                  <c:v>167342.24931028701</c:v>
                </c:pt>
                <c:pt idx="134" formatCode="General">
                  <c:v>167344.864310287</c:v>
                </c:pt>
                <c:pt idx="135" formatCode="General">
                  <c:v>167345.92531028698</c:v>
                </c:pt>
                <c:pt idx="140" formatCode="General">
                  <c:v>169020.84131028698</c:v>
                </c:pt>
                <c:pt idx="141" formatCode="General">
                  <c:v>172430.84131028698</c:v>
                </c:pt>
                <c:pt idx="142" formatCode="General">
                  <c:v>176555.84131028698</c:v>
                </c:pt>
                <c:pt idx="143" formatCode="General">
                  <c:v>179760.65131028698</c:v>
                </c:pt>
                <c:pt idx="144" formatCode="General">
                  <c:v>183348.80731028697</c:v>
                </c:pt>
                <c:pt idx="145" formatCode="General">
                  <c:v>186960.05031028696</c:v>
                </c:pt>
                <c:pt idx="146" formatCode="General">
                  <c:v>190110.05031028696</c:v>
                </c:pt>
                <c:pt idx="147" formatCode="General">
                  <c:v>193510.05031028696</c:v>
                </c:pt>
                <c:pt idx="148" formatCode="General">
                  <c:v>196771.58731028697</c:v>
                </c:pt>
                <c:pt idx="149" formatCode="General">
                  <c:v>200312.73031028698</c:v>
                </c:pt>
                <c:pt idx="150" formatCode="General">
                  <c:v>203822.63331028697</c:v>
                </c:pt>
                <c:pt idx="151" formatCode="General">
                  <c:v>204941.26131028697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8E9-D54F-B471-007B567A8F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0.65466</cdr:x>
      <cdr:y>0.4896</cdr:y>
    </cdr:from>
    <cdr:to>
      <cdr:x>0.72273</cdr:x>
      <cdr:y>0.52869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DFDB380E-6ACF-87D2-70CB-1B1F712E3FB4}"/>
            </a:ext>
          </a:extLst>
        </cdr:cNvPr>
        <cdr:cNvSpPr/>
      </cdr:nvSpPr>
      <cdr:spPr>
        <a:xfrm xmlns:a="http://schemas.openxmlformats.org/drawingml/2006/main" rot="20350236">
          <a:off x="5770491" y="3259284"/>
          <a:ext cx="599975" cy="260189"/>
        </a:xfrm>
        <a:prstGeom xmlns:a="http://schemas.openxmlformats.org/drawingml/2006/main" prst="leftArrow">
          <a:avLst>
            <a:gd name="adj1" fmla="val 44154"/>
            <a:gd name="adj2" fmla="val 50000"/>
          </a:avLst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7/1/25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01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r>
              <a:rPr lang="en-US" b="1" dirty="0"/>
              <a:t>MP7</a:t>
            </a:r>
            <a:r>
              <a:rPr lang="en-US" dirty="0"/>
              <a:t> is currently providing ions for RHIC setup</a:t>
            </a:r>
          </a:p>
          <a:p>
            <a:r>
              <a:rPr lang="en-US" b="1" dirty="0"/>
              <a:t>MP6 </a:t>
            </a:r>
            <a:r>
              <a:rPr lang="en-US" dirty="0"/>
              <a:t>providing ions for external users</a:t>
            </a:r>
          </a:p>
          <a:p>
            <a:r>
              <a:rPr lang="en-US" dirty="0"/>
              <a:t>External users  07/01-07/02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Power dips, systems recovered 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Renew class will start on 1</a:t>
            </a:r>
            <a:r>
              <a:rPr lang="en-US" baseline="30000" dirty="0">
                <a:solidFill>
                  <a:srgbClr val="000000"/>
                </a:solidFill>
                <a:latin typeface="Helvetica" pitchFamily="2" charset="0"/>
              </a:rPr>
              <a:t>st</a:t>
            </a: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  and run through the month </a:t>
            </a:r>
          </a:p>
          <a:p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Need to refurbish foils in MP7 some time in mid August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endParaRPr lang="en-US" sz="1800" baseline="30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  <a:r>
              <a:rPr lang="en-US" sz="1800" dirty="0"/>
              <a:t>NSRL Biology program successfully concluded last Friday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Electronics testing continues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Collector PS trips continues but less frequent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900" dirty="0"/>
              <a:t>Power dips, most of the systems were down , all recovered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02283" y="3307668"/>
            <a:ext cx="1807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dirty="0">
                <a:solidFill>
                  <a:srgbClr val="7030A0"/>
                </a:solidFill>
              </a:rPr>
              <a:t>H</a:t>
            </a:r>
            <a:r>
              <a:rPr lang="en-US" dirty="0"/>
              <a:t>, He</a:t>
            </a:r>
            <a:r>
              <a:rPr lang="en-US" baseline="30000" dirty="0"/>
              <a:t>+2</a:t>
            </a:r>
            <a:r>
              <a:rPr lang="en-US" dirty="0"/>
              <a:t>, C</a:t>
            </a:r>
            <a:r>
              <a:rPr lang="en-US" baseline="30000" dirty="0"/>
              <a:t>+5</a:t>
            </a:r>
            <a:r>
              <a:rPr lang="en-US" dirty="0"/>
              <a:t>, O</a:t>
            </a:r>
            <a:r>
              <a:rPr lang="en-US" baseline="30000" dirty="0"/>
              <a:t>+7</a:t>
            </a:r>
            <a:r>
              <a:rPr lang="en-US" dirty="0"/>
              <a:t>, Si</a:t>
            </a:r>
            <a:r>
              <a:rPr lang="en-US" baseline="30000" dirty="0"/>
              <a:t>+11</a:t>
            </a:r>
            <a:r>
              <a:rPr lang="en-US" dirty="0"/>
              <a:t>,Ne</a:t>
            </a:r>
            <a:r>
              <a:rPr lang="en-US" baseline="30000" dirty="0"/>
              <a:t>+8</a:t>
            </a:r>
            <a:r>
              <a:rPr lang="en-US" dirty="0"/>
              <a:t>, Ar</a:t>
            </a:r>
            <a:r>
              <a:rPr lang="en-US" baseline="30000" dirty="0"/>
              <a:t>+15</a:t>
            </a:r>
            <a:r>
              <a:rPr lang="en-US" dirty="0"/>
              <a:t>, Ti</a:t>
            </a:r>
            <a:r>
              <a:rPr lang="en-US" baseline="30000" dirty="0"/>
              <a:t>+17</a:t>
            </a:r>
            <a:r>
              <a:rPr lang="en-US" dirty="0"/>
              <a:t>, Fe</a:t>
            </a:r>
            <a:r>
              <a:rPr lang="en-US" baseline="30000" dirty="0"/>
              <a:t>+20</a:t>
            </a:r>
            <a:r>
              <a:rPr lang="en-US" dirty="0"/>
              <a:t>, Nb</a:t>
            </a:r>
            <a:r>
              <a:rPr lang="en-US" baseline="30000" dirty="0"/>
              <a:t>+23</a:t>
            </a:r>
            <a:r>
              <a:rPr lang="en-US" dirty="0"/>
              <a:t>, Ag</a:t>
            </a:r>
            <a:r>
              <a:rPr lang="en-US" baseline="30000" dirty="0"/>
              <a:t>+29</a:t>
            </a:r>
            <a:r>
              <a:rPr lang="en-US" dirty="0"/>
              <a:t>, Tb</a:t>
            </a:r>
            <a:r>
              <a:rPr lang="en-US" baseline="30000" dirty="0"/>
              <a:t>+35</a:t>
            </a:r>
            <a:r>
              <a:rPr lang="en-US" dirty="0"/>
              <a:t>, Ta</a:t>
            </a:r>
            <a:r>
              <a:rPr lang="en-US" baseline="30000" dirty="0"/>
              <a:t>+38</a:t>
            </a:r>
            <a:r>
              <a:rPr lang="en-US" dirty="0"/>
              <a:t>, Bi</a:t>
            </a:r>
            <a:r>
              <a:rPr lang="en-US" baseline="30000" dirty="0"/>
              <a:t>+47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FBAB71-53B5-F9A3-0D39-0441CE198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148" y="3048179"/>
            <a:ext cx="5841044" cy="36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6" y="176279"/>
            <a:ext cx="8661869" cy="1325563"/>
          </a:xfrm>
        </p:spPr>
        <p:txBody>
          <a:bodyPr>
            <a:normAutofit/>
          </a:bodyPr>
          <a:lstStyle/>
          <a:p>
            <a:r>
              <a:rPr lang="en-US" sz="2200" dirty="0"/>
              <a:t>Linac, providing beam to NSRL, AGS, 200 MeV Polarimeter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875696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Linac run is extended till July 8th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BLIP run concluded for this year on June 27</a:t>
            </a:r>
            <a:r>
              <a:rPr lang="en-US" sz="2100" baseline="30000" dirty="0"/>
              <a:t>th</a:t>
            </a:r>
            <a:r>
              <a:rPr lang="en-US" sz="2100" dirty="0"/>
              <a:t> </a:t>
            </a:r>
          </a:p>
          <a:p>
            <a:pPr marL="0" lvl="0" indent="0"/>
            <a:r>
              <a:rPr lang="en-US" sz="2100" dirty="0"/>
              <a:t>     200 MeV-Th 11d, 117 MeV- NiAu 120 s, 66 MeV-Tl 4 HRS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6/24: RF mod 4 ( 2 HRS)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6/26, Buncher. (0.5 HRS)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6/27, RF mod 7 ( 0.5 HRS)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100" dirty="0"/>
              <a:t>7/01: power dip,  systems recovered except OPPIS,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0"/>
            <a:r>
              <a:rPr lang="en-US" sz="2100" dirty="0"/>
              <a:t>OPPIS is successfully delivering beam to the 200 MeV line, Polarimeter Booster, and NSRL.</a:t>
            </a:r>
          </a:p>
          <a:p>
            <a:pPr marL="0" lvl="0" indent="0"/>
            <a:endParaRPr lang="en-US" sz="21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77879"/>
              </p:ext>
            </p:extLst>
          </p:nvPr>
        </p:nvGraphicFramePr>
        <p:xfrm>
          <a:off x="234908" y="24701"/>
          <a:ext cx="8814499" cy="665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222264</TotalTime>
  <Words>288</Words>
  <Application>Microsoft Macintosh PowerPoint</Application>
  <PresentationFormat>On-screen Show (4:3)</PresentationFormat>
  <Paragraphs>44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Times New Roman</vt:lpstr>
      <vt:lpstr>BNL</vt:lpstr>
      <vt:lpstr>Preinjector Status</vt:lpstr>
      <vt:lpstr>Tandem </vt:lpstr>
      <vt:lpstr>EBIS</vt:lpstr>
      <vt:lpstr>Linac, providing beam to NSRL, AGS, 200 MeV Polarimeter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601</cp:revision>
  <dcterms:created xsi:type="dcterms:W3CDTF">2021-06-08T16:06:04Z</dcterms:created>
  <dcterms:modified xsi:type="dcterms:W3CDTF">2025-07-01T15:44:13Z</dcterms:modified>
  <cp:category/>
</cp:coreProperties>
</file>