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2" r:id="rId6"/>
    <p:sldId id="266" r:id="rId7"/>
    <p:sldId id="264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66"/>
    <a:srgbClr val="000066"/>
    <a:srgbClr val="006666"/>
    <a:srgbClr val="EE9F1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7351" autoAdjust="0"/>
  </p:normalViewPr>
  <p:slideViewPr>
    <p:cSldViewPr snapToGrid="0">
      <p:cViewPr varScale="1">
        <p:scale>
          <a:sx n="101" d="100"/>
          <a:sy n="101" d="100"/>
        </p:scale>
        <p:origin x="11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BD42A-82AD-F847-B7FD-AAC5D427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C8B46-1890-D142-EE8F-3B88BEA03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8D55F-4DA6-D035-DBFF-3D9FF3CE1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1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F9DD5-1F40-D8B1-04AF-9F2899B1E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C2D0A-B551-CEA5-8400-532B25D4C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D65C6F-0F54-D1CA-F651-B2FAB45AD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4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July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4286251"/>
            <a:ext cx="8795827" cy="242527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We have been making effort to take physics data as efficiently as possible.  There still have been some minor improvements in the </a:t>
            </a:r>
            <a:r>
              <a:rPr lang="en-US" sz="2300" kern="10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DAQ system.</a:t>
            </a: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18947" lvl="1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E.g. we’ve been optimizing data transfer during data taking.</a:t>
            </a: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TW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major</a:t>
            </a:r>
            <a:r>
              <a:rPr lang="zh-TW" alt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for MVTX streaming (auto-recoveries) for various crossing angles.</a:t>
            </a: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82013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&amp; Performance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9A41AD-1595-6481-934E-48DA3C4DE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86447"/>
            <a:ext cx="7190454" cy="33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6567-C61A-8DF7-2511-4BFE98E2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68AFF-1723-21AF-2F7F-1C518E23D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46" y="614038"/>
            <a:ext cx="8882340" cy="1435430"/>
          </a:xfrm>
          <a:noFill/>
        </p:spPr>
        <p:txBody>
          <a:bodyPr>
            <a:normAutofit/>
          </a:bodyPr>
          <a:lstStyle/>
          <a:p>
            <a:pPr marL="256032" indent="-25603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TW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MBD z-vertexing (after chiller/power interruption)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online monitoring</a:t>
            </a:r>
            <a:endParaRPr lang="en-US" altLang="zh-TW" sz="2500" kern="100" dirty="0">
              <a:solidFill>
                <a:srgbClr val="C0000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5B236-B4EB-B237-45CF-C8018184FE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882FD71-BB06-F7CC-61B5-D33223595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12D6D3-1195-AC3C-6EB7-9A412C11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5338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&amp; Performance (cont.)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8E03D0-7A0F-2F2F-376C-ED11E02E9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9" y="1217453"/>
            <a:ext cx="3228975" cy="19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hart, histogram&#10;&#10;AI-generated content may be incorrect.">
            <a:extLst>
              <a:ext uri="{FF2B5EF4-FFF2-40B4-BE49-F238E27FC236}">
                <a16:creationId xmlns:a16="http://schemas.microsoft.com/office/drawing/2014/main" id="{4E1F0FD8-4410-C21C-F5D3-6630DEA8E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1255553"/>
            <a:ext cx="3228975" cy="185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F8AC55-88A6-89D3-F22D-706B4ADCB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319272"/>
            <a:ext cx="2554007" cy="2706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08EB26-90AA-EBC2-ED1D-113AAB299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006" y="3322373"/>
            <a:ext cx="2598777" cy="27044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4C2694-143A-4C6A-C9F8-D73A7A1E9AA3}"/>
              </a:ext>
            </a:extLst>
          </p:cNvPr>
          <p:cNvSpPr txBox="1"/>
          <p:nvPr/>
        </p:nvSpPr>
        <p:spPr>
          <a:xfrm>
            <a:off x="413774" y="6026040"/>
            <a:ext cx="2589810" cy="86177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Old calibration</a:t>
            </a:r>
            <a:endParaRPr lang="en-US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BEE1B09-DE90-FB0F-4163-E3D4FAF50553}"/>
              </a:ext>
            </a:extLst>
          </p:cNvPr>
          <p:cNvSpPr/>
          <p:nvPr/>
        </p:nvSpPr>
        <p:spPr>
          <a:xfrm>
            <a:off x="3861824" y="1996947"/>
            <a:ext cx="978408" cy="484632"/>
          </a:xfrm>
          <a:prstGeom prst="rightArrow">
            <a:avLst/>
          </a:prstGeom>
          <a:solidFill>
            <a:srgbClr val="0000FF"/>
          </a:solidFill>
          <a:ln w="12700" cap="flat">
            <a:solidFill>
              <a:srgbClr val="0000F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1C34F5-C3D2-C31C-1F27-ECA7A06F061D}"/>
              </a:ext>
            </a:extLst>
          </p:cNvPr>
          <p:cNvSpPr txBox="1"/>
          <p:nvPr/>
        </p:nvSpPr>
        <p:spPr>
          <a:xfrm>
            <a:off x="4908583" y="6015957"/>
            <a:ext cx="2713241" cy="47705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New calibration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55814B-5A8D-8840-D624-E29F06B588F1}"/>
              </a:ext>
            </a:extLst>
          </p:cNvPr>
          <p:cNvSpPr txBox="1"/>
          <p:nvPr/>
        </p:nvSpPr>
        <p:spPr>
          <a:xfrm>
            <a:off x="3781425" y="2486025"/>
            <a:ext cx="11823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recalibrated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92387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A38C-4C40-FDD2-0CD4-CAD41A5CD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E709B-9525-9C77-8A32-9BD8D4EFD7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5F6174-EFC4-103C-2FF6-0BBF5A2A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" y="-130543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&amp; Performance (cont.)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08D893-CA55-9B67-EFB2-28127534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5" y="1009650"/>
            <a:ext cx="8772283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858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51655</TotalTime>
  <Words>110</Words>
  <Application>Microsoft Office PowerPoint</Application>
  <PresentationFormat>On-screen Show (4:3)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sPHENIX status</vt:lpstr>
      <vt:lpstr>sPHENIX Status &amp; Performance</vt:lpstr>
      <vt:lpstr>sPHENIX Status &amp; Performance (cont.)</vt:lpstr>
      <vt:lpstr>sPHENIX Status &amp; Performance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May. 6, 2025</dc:title>
  <cp:lastModifiedBy>Yip, Kin</cp:lastModifiedBy>
  <cp:revision>506</cp:revision>
  <dcterms:modified xsi:type="dcterms:W3CDTF">2025-07-01T11:55:35Z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