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4660"/>
  </p:normalViewPr>
  <p:slideViewPr>
    <p:cSldViewPr snapToGrid="0">
      <p:cViewPr varScale="1">
        <p:scale>
          <a:sx n="78" d="100"/>
          <a:sy n="78" d="100"/>
        </p:scale>
        <p:origin x="78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A36382-1D77-82D6-2E88-E55317E559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7817FD-B6D2-85FD-E575-612183171A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8F21C5-C435-BC2E-3BB5-3EDB93FAE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5D56-5A7C-44A7-9943-237E376687E0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3C2FC5-1B03-1406-2B7E-65771D418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44ACCA-5430-F7C0-DF57-E10E31AEC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29721-F2C1-476E-B21D-632B2DA7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195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5633E-5076-1AA3-48D2-1420AE966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3E656E-F17F-8213-E93F-6A314B9F82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81EFA6-3A7D-5287-1495-56742BF19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5D56-5A7C-44A7-9943-237E376687E0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FFBD21-0995-959A-6B74-DB584EBF8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0C8478-BCAE-E638-CD87-E24A9DE3D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29721-F2C1-476E-B21D-632B2DA7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486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0CAED2-F5A4-3558-A2E2-D0D54516E0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0F42CA-2525-88D6-54D4-4D0F00DC37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8E8852-B103-3DB5-C8D1-A5414176D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5D56-5A7C-44A7-9943-237E376687E0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0869F3-AF42-BA21-4731-2D2FF1554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4E5257-05E0-00EF-2527-6E7299E6B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29721-F2C1-476E-B21D-632B2DA7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34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634F5-56EA-5032-26FC-1A24843F3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C1F405-BC07-52DD-0EFF-14335858CA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DA80E-1B55-BB5D-5D28-DC1793BD2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5D56-5A7C-44A7-9943-237E376687E0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4DC5EB-E6E9-416B-AD92-ABD52047F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32EC54-D895-8831-3DE6-2CC9D15BA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29721-F2C1-476E-B21D-632B2DA7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888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099AC-8D49-ADB2-2366-84E9E2CFD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A09144-AF34-738A-9D46-77A731D5DC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10B33D-2C77-D13F-11F1-AF28A1A8E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5D56-5A7C-44A7-9943-237E376687E0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1779C5-8A61-0F0B-8ACA-51A2220C0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DB4B5B-1AAC-1A6C-6A0D-9A60D1D9F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29721-F2C1-476E-B21D-632B2DA7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28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354FE-5052-88A5-871F-D2147160A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FD14E3-B2DD-1D32-44CB-FD221EF718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467FE4-5B78-8E75-A068-556A242EC2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CDBFDF-EC04-CDEF-2207-055F9ECBA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5D56-5A7C-44A7-9943-237E376687E0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F25B10-787D-42AE-1FCA-D682D8F41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AA7A19-D67E-8498-101B-D6930100E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29721-F2C1-476E-B21D-632B2DA7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355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CAA31-D580-6FB3-B1C9-F72949017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CA693-6EB0-4979-78B2-885F265010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5084F1-0866-CEB1-7C3E-9832B99EDD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585A78-53B4-0266-CAD5-08F42C2A73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8DC443-A276-48B9-12CC-547B61E2EE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A5D799-02FD-3EE6-3C2E-4B6489820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5D56-5A7C-44A7-9943-237E376687E0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8712D0-99CE-DCCE-0113-EA83EC331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E5C878-38C3-7A3E-2435-86C352373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29721-F2C1-476E-B21D-632B2DA7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864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94EF7-14A3-8BD7-5326-C7526456E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2D400A-9B43-1987-5A72-F428D83F0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5D56-5A7C-44A7-9943-237E376687E0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840B6E-63D6-E842-E197-5FD10ED5E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20B0C5-6A81-11D3-0A71-C7116E95F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29721-F2C1-476E-B21D-632B2DA7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869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029C035-B4AD-D8F5-AC42-812A5F4B7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5D56-5A7C-44A7-9943-237E376687E0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6C132F-93CE-9EB3-FB1D-21F89A609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ED894B-E0DF-AFB6-A6F3-770731000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29721-F2C1-476E-B21D-632B2DA7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726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86CB9-D74D-347A-D164-7D9097557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279877-316E-51BD-9C91-493E80473F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B1DC3A-DF22-DD03-630E-DF5CCA1B00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7B7F04-2932-9B5D-C8E9-3D39CF6D8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5D56-5A7C-44A7-9943-237E376687E0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86078E-EC51-07C4-1D40-08AF11BDE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2DDF94-A5B9-1973-F801-F9226463F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29721-F2C1-476E-B21D-632B2DA7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536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A0619-23AC-4B12-2811-69A71D4F4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0C8911-05FC-35AD-375C-6F81E8B9C7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817A5A-7DC0-207D-042A-40CF6CB458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681C5A-C8BC-8208-6B5B-0E1DDDC6E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25D56-5A7C-44A7-9943-237E376687E0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104EE4-261F-4924-278B-E4DA47CCC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561037-8DFF-260A-6676-D0A1BB797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29721-F2C1-476E-B21D-632B2DA7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774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B01DD4-026E-FA45-CBC4-A2AB37C43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391A3A-D287-E42F-68BB-8489F5499B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BF31E0-7192-9931-6C23-5623B528A0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225D56-5A7C-44A7-9943-237E376687E0}" type="datetimeFigureOut">
              <a:rPr lang="en-US" smtClean="0"/>
              <a:t>7/1/2025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46E55C-F22A-BC2C-D7CF-D91295D670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0AB957-00F7-53E6-1EAA-8828A4F531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C29721-F2C1-476E-B21D-632B2DA7FC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180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E05D2-14B0-8191-3111-BC34FF0D1F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818914" cy="2387600"/>
          </a:xfrm>
        </p:spPr>
        <p:txBody>
          <a:bodyPr>
            <a:norm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APEX  Report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6C033E-E429-0E90-0A5F-7CEE7F4E31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3928609"/>
            <a:ext cx="9144000" cy="1655762"/>
          </a:xfrm>
        </p:spPr>
        <p:txBody>
          <a:bodyPr/>
          <a:lstStyle/>
          <a:p>
            <a:r>
              <a:rPr lang="en-US" dirty="0"/>
              <a:t>Time Meeting, July 1, 2025</a:t>
            </a:r>
          </a:p>
        </p:txBody>
      </p:sp>
    </p:spTree>
    <p:extLst>
      <p:ext uri="{BB962C8B-B14F-4D97-AF65-F5344CB8AC3E}">
        <p14:creationId xmlns:p14="http://schemas.microsoft.com/office/powerpoint/2010/main" val="2527038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A3A3CE9-6E6B-0CC9-8729-1325EEA16F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147" y="514243"/>
            <a:ext cx="5976715" cy="582951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E908150-2F3F-EEAA-941F-73A45643AE59}"/>
              </a:ext>
            </a:extLst>
          </p:cNvPr>
          <p:cNvSpPr txBox="1"/>
          <p:nvPr/>
        </p:nvSpPr>
        <p:spPr>
          <a:xfrm>
            <a:off x="7662041" y="2758966"/>
            <a:ext cx="357877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Notes:</a:t>
            </a:r>
          </a:p>
          <a:p>
            <a:endParaRPr lang="en-US" dirty="0"/>
          </a:p>
          <a:p>
            <a:pPr marL="342900" indent="-342900">
              <a:buAutoNum type="arabicParenR"/>
            </a:pPr>
            <a:r>
              <a:rPr lang="en-US" dirty="0"/>
              <a:t>Only one experiment.</a:t>
            </a:r>
          </a:p>
          <a:p>
            <a:pPr marL="342900" indent="-342900">
              <a:buAutoNum type="arabicParenR"/>
            </a:pPr>
            <a:r>
              <a:rPr lang="en-US" b="1" dirty="0"/>
              <a:t>Started  at 9am, and ended at 9:00pm, physics on at 10pm. </a:t>
            </a:r>
          </a:p>
          <a:p>
            <a:pPr marL="342900" indent="-342900">
              <a:buAutoNum type="arabicParenR"/>
            </a:pPr>
            <a:r>
              <a:rPr lang="en-US" dirty="0"/>
              <a:t>Totally APEX hours: 12+1 hours</a:t>
            </a:r>
          </a:p>
        </p:txBody>
      </p:sp>
    </p:spTree>
    <p:extLst>
      <p:ext uri="{BB962C8B-B14F-4D97-AF65-F5344CB8AC3E}">
        <p14:creationId xmlns:p14="http://schemas.microsoft.com/office/powerpoint/2010/main" val="2861492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DB1F33-AD3C-D581-B45C-376763B2F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24-03: Accelerate flat beam from 31GeV to 100GeV in RHIC Yellow 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238973-8B02-FFC7-92C8-CC78CAA062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42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Main goals for this session achieved, and did more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1) developed Au25-31GeV ramp</a:t>
            </a:r>
          </a:p>
          <a:p>
            <a:pPr marL="0" indent="0">
              <a:buNone/>
            </a:pPr>
            <a:r>
              <a:rPr lang="en-US" dirty="0"/>
              <a:t> 2) </a:t>
            </a:r>
            <a:r>
              <a:rPr lang="en-US" dirty="0">
                <a:solidFill>
                  <a:srgbClr val="00B0F0"/>
                </a:solidFill>
              </a:rPr>
              <a:t>developed Au25-100GeV ramp </a:t>
            </a:r>
            <a:r>
              <a:rPr lang="en-US" dirty="0"/>
              <a:t>( added )</a:t>
            </a:r>
          </a:p>
          <a:p>
            <a:pPr marL="0" indent="0">
              <a:buNone/>
            </a:pPr>
            <a:r>
              <a:rPr lang="en-US" dirty="0"/>
              <a:t> 3) </a:t>
            </a:r>
            <a:r>
              <a:rPr lang="en-US" dirty="0">
                <a:solidFill>
                  <a:srgbClr val="00B0F0"/>
                </a:solidFill>
              </a:rPr>
              <a:t>stitched both ramps </a:t>
            </a:r>
            <a:r>
              <a:rPr lang="en-US" dirty="0"/>
              <a:t>( added )</a:t>
            </a:r>
          </a:p>
          <a:p>
            <a:pPr marL="0" indent="0">
              <a:buNone/>
            </a:pPr>
            <a:r>
              <a:rPr lang="en-US" dirty="0"/>
              <a:t> 4) vertical cooling setup at 31GeV</a:t>
            </a:r>
          </a:p>
          <a:p>
            <a:pPr marL="0" indent="0">
              <a:buNone/>
            </a:pPr>
            <a:r>
              <a:rPr lang="en-US" dirty="0"/>
              <a:t> 5) 6:1 transverse emittance  ratio obtained </a:t>
            </a:r>
          </a:p>
          <a:p>
            <a:pPr marL="0" indent="0">
              <a:buNone/>
            </a:pPr>
            <a:r>
              <a:rPr lang="en-US" dirty="0"/>
              <a:t>  ( unfortunately blew up vertical emittance by turning on BBQ )  </a:t>
            </a:r>
          </a:p>
        </p:txBody>
      </p:sp>
    </p:spTree>
    <p:extLst>
      <p:ext uri="{BB962C8B-B14F-4D97-AF65-F5344CB8AC3E}">
        <p14:creationId xmlns:p14="http://schemas.microsoft.com/office/powerpoint/2010/main" val="9286162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073410-E2AD-1742-8D7E-4E17B1C41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Beam Intensity  ( 12 bunches in Yellow ring )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EE5AA53-A14A-378A-23F4-3AF29A8590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1575" y="1406105"/>
            <a:ext cx="9592325" cy="245744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95FD3C3-C5E3-0720-F1DF-F382AF9FEA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098" y="4229100"/>
            <a:ext cx="9335803" cy="245744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B3CA11B-1688-C232-706A-BCD4018EADD7}"/>
              </a:ext>
            </a:extLst>
          </p:cNvPr>
          <p:cNvSpPr txBox="1"/>
          <p:nvPr/>
        </p:nvSpPr>
        <p:spPr>
          <a:xfrm>
            <a:off x="4093028" y="4719868"/>
            <a:ext cx="13171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Zoom in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86D5B514-AE30-BF56-B619-786DB58CDC3F}"/>
              </a:ext>
            </a:extLst>
          </p:cNvPr>
          <p:cNvCxnSpPr>
            <a:cxnSpLocks/>
          </p:cNvCxnSpPr>
          <p:nvPr/>
        </p:nvCxnSpPr>
        <p:spPr>
          <a:xfrm>
            <a:off x="5410199" y="3951514"/>
            <a:ext cx="146957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311343D3-D591-5D6D-4E20-861E99BB170E}"/>
              </a:ext>
            </a:extLst>
          </p:cNvPr>
          <p:cNvSpPr txBox="1"/>
          <p:nvPr/>
        </p:nvSpPr>
        <p:spPr>
          <a:xfrm>
            <a:off x="6803569" y="3815350"/>
            <a:ext cx="35052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Two ramps together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850BF49-FE78-0B63-EC63-69C4D8B243C9}"/>
              </a:ext>
            </a:extLst>
          </p:cNvPr>
          <p:cNvCxnSpPr>
            <a:cxnSpLocks/>
          </p:cNvCxnSpPr>
          <p:nvPr/>
        </p:nvCxnSpPr>
        <p:spPr>
          <a:xfrm flipH="1">
            <a:off x="4941079" y="3951514"/>
            <a:ext cx="1203905" cy="76835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4586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A82DA-A0CB-8F91-9A5D-B24CEA9C63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Beam Emittances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DC4BBCD-D9E9-D998-941C-7CEA634E0B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0414" y="1380707"/>
            <a:ext cx="9459645" cy="511216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58B823C-D089-1682-C094-325B71018B4F}"/>
              </a:ext>
            </a:extLst>
          </p:cNvPr>
          <p:cNvSpPr txBox="1"/>
          <p:nvPr/>
        </p:nvSpPr>
        <p:spPr>
          <a:xfrm>
            <a:off x="9068459" y="1553647"/>
            <a:ext cx="12287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Current Physics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1FBD8D1-8C03-0577-7AE1-AA420577FF91}"/>
              </a:ext>
            </a:extLst>
          </p:cNvPr>
          <p:cNvCxnSpPr>
            <a:cxnSpLocks/>
          </p:cNvCxnSpPr>
          <p:nvPr/>
        </p:nvCxnSpPr>
        <p:spPr>
          <a:xfrm flipV="1">
            <a:off x="8172450" y="1034143"/>
            <a:ext cx="0" cy="5209495"/>
          </a:xfrm>
          <a:prstGeom prst="line">
            <a:avLst/>
          </a:prstGeom>
          <a:ln w="19050" cap="flat" cmpd="sng" algn="ctr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D15BEFD2-1738-DD0D-A06F-62F418080467}"/>
              </a:ext>
            </a:extLst>
          </p:cNvPr>
          <p:cNvSpPr txBox="1"/>
          <p:nvPr/>
        </p:nvSpPr>
        <p:spPr>
          <a:xfrm>
            <a:off x="5099957" y="1652540"/>
            <a:ext cx="1992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APEX Session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C4DE81A-7DD2-05F1-85BA-70F203B9F1E7}"/>
              </a:ext>
            </a:extLst>
          </p:cNvPr>
          <p:cNvCxnSpPr>
            <a:cxnSpLocks/>
          </p:cNvCxnSpPr>
          <p:nvPr/>
        </p:nvCxnSpPr>
        <p:spPr>
          <a:xfrm flipV="1">
            <a:off x="4474029" y="2569029"/>
            <a:ext cx="0" cy="56605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739CB86E-3EB4-EC8C-5E4B-A16EF1EAECD6}"/>
              </a:ext>
            </a:extLst>
          </p:cNvPr>
          <p:cNvCxnSpPr/>
          <p:nvPr/>
        </p:nvCxnSpPr>
        <p:spPr>
          <a:xfrm flipV="1">
            <a:off x="4931228" y="2492829"/>
            <a:ext cx="0" cy="64225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6361AD9-41A3-702F-1A14-C078F9A7B440}"/>
              </a:ext>
            </a:extLst>
          </p:cNvPr>
          <p:cNvCxnSpPr>
            <a:cxnSpLocks/>
          </p:cNvCxnSpPr>
          <p:nvPr/>
        </p:nvCxnSpPr>
        <p:spPr>
          <a:xfrm flipV="1">
            <a:off x="5732008" y="2612572"/>
            <a:ext cx="0" cy="52251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5F57044A-1120-5CC4-CC57-7E01D5CF7551}"/>
              </a:ext>
            </a:extLst>
          </p:cNvPr>
          <p:cNvSpPr txBox="1"/>
          <p:nvPr/>
        </p:nvSpPr>
        <p:spPr>
          <a:xfrm>
            <a:off x="4474029" y="3135086"/>
            <a:ext cx="1992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Vertical cooling</a:t>
            </a:r>
          </a:p>
        </p:txBody>
      </p:sp>
    </p:spTree>
    <p:extLst>
      <p:ext uri="{BB962C8B-B14F-4D97-AF65-F5344CB8AC3E}">
        <p14:creationId xmlns:p14="http://schemas.microsoft.com/office/powerpoint/2010/main" val="1053188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F5F3A-01D2-4F70-1578-0AFAF6EC61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Fill 35672: 12 bunches to cool vertical emittance, maximum 6:1 obtained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6F36F1B-9201-5938-CA89-4C2DC53E73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4691" y="1690688"/>
            <a:ext cx="7982617" cy="5029924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A17D5F1-5FAD-A74B-76F0-8A6BA48FBC64}"/>
              </a:ext>
            </a:extLst>
          </p:cNvPr>
          <p:cNvCxnSpPr/>
          <p:nvPr/>
        </p:nvCxnSpPr>
        <p:spPr>
          <a:xfrm flipH="1" flipV="1">
            <a:off x="5617029" y="2013857"/>
            <a:ext cx="283028" cy="34834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72D6F82D-7163-395E-2AF2-55FAC4DE21ED}"/>
              </a:ext>
            </a:extLst>
          </p:cNvPr>
          <p:cNvSpPr txBox="1"/>
          <p:nvPr/>
        </p:nvSpPr>
        <p:spPr>
          <a:xfrm>
            <a:off x="5693229" y="2394857"/>
            <a:ext cx="511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6:1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CA9056D-48CA-56D5-D686-B4E962B1C272}"/>
              </a:ext>
            </a:extLst>
          </p:cNvPr>
          <p:cNvSpPr txBox="1"/>
          <p:nvPr/>
        </p:nvSpPr>
        <p:spPr>
          <a:xfrm>
            <a:off x="7957458" y="2707140"/>
            <a:ext cx="1665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physics store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F92B60E-F783-7EE1-36FC-70A60731DC83}"/>
              </a:ext>
            </a:extLst>
          </p:cNvPr>
          <p:cNvSpPr txBox="1"/>
          <p:nvPr/>
        </p:nvSpPr>
        <p:spPr>
          <a:xfrm>
            <a:off x="4528458" y="2764189"/>
            <a:ext cx="21771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Experiment store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501EC11-0D03-D091-BC17-17814679C996}"/>
              </a:ext>
            </a:extLst>
          </p:cNvPr>
          <p:cNvCxnSpPr/>
          <p:nvPr/>
        </p:nvCxnSpPr>
        <p:spPr>
          <a:xfrm flipV="1">
            <a:off x="3995057" y="3265714"/>
            <a:ext cx="0" cy="27214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8BDF0205-1367-F707-C1A4-465025B5483B}"/>
              </a:ext>
            </a:extLst>
          </p:cNvPr>
          <p:cNvSpPr txBox="1"/>
          <p:nvPr/>
        </p:nvSpPr>
        <p:spPr>
          <a:xfrm>
            <a:off x="3488872" y="3513739"/>
            <a:ext cx="177981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Beam decay improvement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E2FB726-7E56-A2F7-6B4D-4AB4C98D20ED}"/>
              </a:ext>
            </a:extLst>
          </p:cNvPr>
          <p:cNvSpPr txBox="1"/>
          <p:nvPr/>
        </p:nvSpPr>
        <p:spPr>
          <a:xfrm>
            <a:off x="10217938" y="1497407"/>
            <a:ext cx="1937657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Notes:</a:t>
            </a:r>
          </a:p>
          <a:p>
            <a:endParaRPr lang="en-US" dirty="0"/>
          </a:p>
          <a:p>
            <a:pPr marL="342900" indent="-342900">
              <a:buAutoNum type="arabicParenR"/>
            </a:pPr>
            <a:r>
              <a:rPr lang="en-US" dirty="0"/>
              <a:t>In 2 hours, we got 6:1 emittance ratio. </a:t>
            </a:r>
          </a:p>
          <a:p>
            <a:endParaRPr lang="en-US" dirty="0"/>
          </a:p>
          <a:p>
            <a:r>
              <a:rPr lang="en-US" dirty="0"/>
              <a:t> 2) Vertical emittance was blown-up by accidentally turning on BBQ for tune/coupling measurement. ( </a:t>
            </a:r>
            <a:r>
              <a:rPr lang="en-US" dirty="0" err="1"/>
              <a:t>Chromaticitiesclose</a:t>
            </a:r>
            <a:r>
              <a:rPr lang="en-US" dirty="0"/>
              <a:t> to zero and BBQ needs fine tuning. )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81D015-46D8-F8A0-0912-FC8E959F5F49}"/>
              </a:ext>
            </a:extLst>
          </p:cNvPr>
          <p:cNvSpPr txBox="1"/>
          <p:nvPr/>
        </p:nvSpPr>
        <p:spPr>
          <a:xfrm>
            <a:off x="724194" y="2487190"/>
            <a:ext cx="14945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Emittance Ratio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904241C-201D-EE19-2335-D93918AAD2FB}"/>
              </a:ext>
            </a:extLst>
          </p:cNvPr>
          <p:cNvSpPr txBox="1"/>
          <p:nvPr/>
        </p:nvSpPr>
        <p:spPr>
          <a:xfrm>
            <a:off x="724194" y="4797980"/>
            <a:ext cx="1494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Emittances </a:t>
            </a:r>
          </a:p>
        </p:txBody>
      </p:sp>
    </p:spTree>
    <p:extLst>
      <p:ext uri="{BB962C8B-B14F-4D97-AF65-F5344CB8AC3E}">
        <p14:creationId xmlns:p14="http://schemas.microsoft.com/office/powerpoint/2010/main" val="3499870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B5742-BF53-07B6-AA02-7A654F4F4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498" y="178315"/>
            <a:ext cx="10515600" cy="1325563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APEX Schedule for July 9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D980FF0-CD90-4EF7-1D77-02BB2F8724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498" y="1503878"/>
            <a:ext cx="4130398" cy="489246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314EB92-09F7-58C7-048D-2FDBB2D2D3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65618" y="2969652"/>
            <a:ext cx="6226702" cy="342669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DA051D9-315A-53C7-3DB2-5C0A5D03C5FD}"/>
              </a:ext>
            </a:extLst>
          </p:cNvPr>
          <p:cNvSpPr txBox="1"/>
          <p:nvPr/>
        </p:nvSpPr>
        <p:spPr>
          <a:xfrm>
            <a:off x="5616286" y="1868505"/>
            <a:ext cx="592536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Goals:</a:t>
            </a:r>
          </a:p>
          <a:p>
            <a:r>
              <a:rPr lang="en-US" sz="1600" dirty="0"/>
              <a:t>1) Fine tune ramps and instrumentation. </a:t>
            </a:r>
          </a:p>
          <a:p>
            <a:r>
              <a:rPr lang="en-US" sz="1600" dirty="0"/>
              <a:t>2) Ramp up large transverse emittance ratio beam to 100GeV.</a:t>
            </a:r>
          </a:p>
        </p:txBody>
      </p:sp>
    </p:spTree>
    <p:extLst>
      <p:ext uri="{BB962C8B-B14F-4D97-AF65-F5344CB8AC3E}">
        <p14:creationId xmlns:p14="http://schemas.microsoft.com/office/powerpoint/2010/main" val="4097877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224</Words>
  <Application>Microsoft Office PowerPoint</Application>
  <PresentationFormat>Widescreen</PresentationFormat>
  <Paragraphs>40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APEX  Report</vt:lpstr>
      <vt:lpstr>PowerPoint Presentation</vt:lpstr>
      <vt:lpstr>24-03: Accelerate flat beam from 31GeV to 100GeV in RHIC Yellow Ring</vt:lpstr>
      <vt:lpstr>Beam Intensity  ( 12 bunches in Yellow ring ) </vt:lpstr>
      <vt:lpstr>Beam Emittances</vt:lpstr>
      <vt:lpstr>Fill 35672: 12 bunches to cool vertical emittance, maximum 6:1 obtained </vt:lpstr>
      <vt:lpstr>APEX Schedule for July 9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Luo, Yun</dc:creator>
  <cp:lastModifiedBy>Luo, Yun</cp:lastModifiedBy>
  <cp:revision>6</cp:revision>
  <dcterms:created xsi:type="dcterms:W3CDTF">2025-06-26T13:17:57Z</dcterms:created>
  <dcterms:modified xsi:type="dcterms:W3CDTF">2025-07-01T12:24:07Z</dcterms:modified>
</cp:coreProperties>
</file>