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3" r:id="rId4"/>
    <p:sldId id="264" r:id="rId5"/>
    <p:sldId id="265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94"/>
  </p:normalViewPr>
  <p:slideViewPr>
    <p:cSldViewPr snapToGrid="0" snapToObjects="1">
      <p:cViewPr varScale="1">
        <p:scale>
          <a:sx n="147" d="100"/>
          <a:sy n="147" d="100"/>
        </p:scale>
        <p:origin x="14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5469321" y="5761051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69321" y="576105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ssonslearned.bnl.gov/Lesson/Details/73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lessonslearned.bnl.gov/Lesson/Details/52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Take 5 for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Date:  7/8/2025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Presenter(s):  Michael Dany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1041780"/>
          </a:xfrm>
        </p:spPr>
        <p:txBody>
          <a:bodyPr/>
          <a:lstStyle/>
          <a:p>
            <a:r>
              <a:rPr lang="en-US" dirty="0"/>
              <a:t>Summer Students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49940"/>
            <a:ext cx="8286750" cy="448287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University interns are currently on site,</a:t>
            </a:r>
          </a:p>
          <a:p>
            <a:r>
              <a:rPr lang="en-US" sz="2800" dirty="0"/>
              <a:t>High School interns starting this week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2025  Incidents:</a:t>
            </a:r>
          </a:p>
          <a:p>
            <a:pPr marL="342900" lvl="1" indent="0">
              <a:lnSpc>
                <a:spcPct val="150000"/>
              </a:lnSpc>
            </a:pPr>
            <a:r>
              <a:rPr lang="en-US" sz="2400" dirty="0"/>
              <a:t>  </a:t>
            </a:r>
            <a:r>
              <a:rPr lang="en-US" sz="2400" b="1" i="1" dirty="0"/>
              <a:t>Two Students Injured during horseplay outside NSLS-II</a:t>
            </a:r>
          </a:p>
          <a:p>
            <a:pPr marL="342900" lvl="1" indent="0">
              <a:lnSpc>
                <a:spcPct val="150000"/>
              </a:lnSpc>
            </a:pPr>
            <a:r>
              <a:rPr lang="en-US" sz="2400" b="1" i="1" dirty="0"/>
              <a:t>  Student cuts finger at NSLS-II</a:t>
            </a:r>
          </a:p>
          <a:p>
            <a:pPr marL="342900" lvl="1" indent="0">
              <a:lnSpc>
                <a:spcPct val="150000"/>
              </a:lnSpc>
            </a:pPr>
            <a:r>
              <a:rPr lang="en-US" sz="2400" b="1" i="1" dirty="0"/>
              <a:t>  Student fell from bike, taken to hospital</a:t>
            </a:r>
          </a:p>
          <a:p>
            <a:pPr marL="342900" lvl="1" indent="0">
              <a:lnSpc>
                <a:spcPct val="150000"/>
              </a:lnSpc>
            </a:pPr>
            <a:r>
              <a:rPr lang="en-US" sz="2400" b="1" i="1" dirty="0"/>
              <a:t>  Student received burn while cooking in apartment</a:t>
            </a:r>
          </a:p>
          <a:p>
            <a:pPr marL="342900" lvl="1" indent="0"/>
            <a:endParaRPr lang="en-US" sz="2400" dirty="0"/>
          </a:p>
          <a:p>
            <a:pPr marL="0" indent="0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A7C6E-2F21-D19E-C605-24938059D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B04A-99EF-3A1A-C278-DA689CC4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970806"/>
          </a:xfrm>
        </p:spPr>
        <p:txBody>
          <a:bodyPr/>
          <a:lstStyle/>
          <a:p>
            <a:r>
              <a:rPr lang="en-US" dirty="0"/>
              <a:t>Student Mentors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1CC0AD-4E49-B341-7E0C-1998B1F85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22" y="1627762"/>
            <a:ext cx="8456578" cy="4584970"/>
          </a:xfrm>
        </p:spPr>
        <p:txBody>
          <a:bodyPr/>
          <a:lstStyle/>
          <a:p>
            <a:r>
              <a:rPr lang="en-US" sz="2800" u="sng" dirty="0"/>
              <a:t>How you can help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pPr marL="342900" lvl="1" indent="0"/>
            <a:r>
              <a:rPr lang="en-US" sz="2400" dirty="0"/>
              <a:t>  Be a Safety Mentor -</a:t>
            </a:r>
          </a:p>
          <a:p>
            <a:pPr marL="685800" lvl="2" indent="0"/>
            <a:r>
              <a:rPr lang="en-US" sz="2200" dirty="0"/>
              <a:t>  Be the “Leader who values the safety legacy they create in their discipline”. </a:t>
            </a:r>
          </a:p>
          <a:p>
            <a:pPr marL="685800" lvl="2" indent="0"/>
            <a:endParaRPr lang="en-US" sz="2200" dirty="0"/>
          </a:p>
          <a:p>
            <a:pPr marL="342900" lvl="1" indent="0"/>
            <a:r>
              <a:rPr lang="en-US" sz="2400" dirty="0"/>
              <a:t>  Daily / Weekly safety reminders &amp; group discussions</a:t>
            </a:r>
          </a:p>
          <a:p>
            <a:pPr marL="685800" lvl="2" indent="0"/>
            <a:r>
              <a:rPr lang="en-US" sz="2200" dirty="0"/>
              <a:t>  “Everyone is personally responsible for safe operations”</a:t>
            </a:r>
          </a:p>
          <a:p>
            <a:pPr marL="685800" lvl="2" indent="0"/>
            <a:endParaRPr lang="en-US" sz="2200" dirty="0"/>
          </a:p>
          <a:p>
            <a:pPr marL="342900" lvl="1" indent="0"/>
            <a:r>
              <a:rPr lang="en-US" sz="2400" dirty="0"/>
              <a:t>  Leverage safety resources:  BNL ES&amp;H Dept., Review Safety Topics, Contact our ESH Reps, Discuss Examples</a:t>
            </a:r>
          </a:p>
          <a:p>
            <a:pPr marL="0" indent="0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91F4A-85CD-2F54-54EC-61B0DFCBD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5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F0104-8871-4B8A-2AAA-D1CC0A8D7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1C12F-9872-8401-5064-9614CDAA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970806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68A-F3D1-DD21-74BE-FDE53DA63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FACEB-3F7B-82FB-1798-7938F4E1E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98" y="1420070"/>
            <a:ext cx="5503817" cy="438091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842A41-8657-63AA-3D51-CB66CC8D9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553" y="1595336"/>
            <a:ext cx="2424822" cy="4437475"/>
          </a:xfrm>
        </p:spPr>
        <p:txBody>
          <a:bodyPr/>
          <a:lstStyle/>
          <a:p>
            <a:r>
              <a:rPr lang="en-US" dirty="0"/>
              <a:t>Bicycles</a:t>
            </a:r>
          </a:p>
          <a:p>
            <a:r>
              <a:rPr lang="en-US" dirty="0"/>
              <a:t>Barricades</a:t>
            </a:r>
          </a:p>
          <a:p>
            <a:r>
              <a:rPr lang="en-US" dirty="0"/>
              <a:t>Driving</a:t>
            </a:r>
          </a:p>
          <a:p>
            <a:r>
              <a:rPr lang="en-US" dirty="0"/>
              <a:t>Eye Protection</a:t>
            </a:r>
          </a:p>
          <a:p>
            <a:r>
              <a:rPr lang="en-US" dirty="0"/>
              <a:t>Heat Stress</a:t>
            </a:r>
          </a:p>
          <a:p>
            <a:r>
              <a:rPr lang="en-US" dirty="0"/>
              <a:t>Traffic</a:t>
            </a:r>
          </a:p>
          <a:p>
            <a:r>
              <a:rPr lang="en-US" dirty="0"/>
              <a:t>Ticks</a:t>
            </a:r>
          </a:p>
          <a:p>
            <a:r>
              <a:rPr lang="en-US" dirty="0"/>
              <a:t>Student Safety</a:t>
            </a:r>
          </a:p>
          <a:p>
            <a:endParaRPr lang="en-US" dirty="0"/>
          </a:p>
          <a:p>
            <a:r>
              <a:rPr lang="en-US" dirty="0"/>
              <a:t>&amp; more….</a:t>
            </a:r>
          </a:p>
        </p:txBody>
      </p:sp>
    </p:spTree>
    <p:extLst>
      <p:ext uri="{BB962C8B-B14F-4D97-AF65-F5344CB8AC3E}">
        <p14:creationId xmlns:p14="http://schemas.microsoft.com/office/powerpoint/2010/main" val="64620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D47D3-A158-391C-01F3-C3FFBAAE1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36FC49-7EC7-622C-B5A6-454BAD2B9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43" y="1065080"/>
            <a:ext cx="4528530" cy="23071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0C29B5-491A-285A-D4A8-C35F9A3A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54882"/>
            <a:ext cx="8286750" cy="756796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B244B-F14C-4536-46D8-7563991B0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4ED1BD-D1E3-E3C2-193B-5E04EE324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43" y="2749681"/>
            <a:ext cx="7719202" cy="3223102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accent1"/>
                </a:solidFill>
              </a:rPr>
              <a:t>Graduate Student Incurs Laser Injury to Eyes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 DOE - Insufficient Training and Supervision Lead to Cavity Window Failure</a:t>
            </a:r>
            <a:endParaRPr lang="en-US" sz="20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 Berkeley Student Suffers Severe Skin Burn</a:t>
            </a:r>
            <a:endParaRPr lang="en-US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algn="r"/>
            <a:r>
              <a:rPr lang="en-US" dirty="0"/>
              <a:t>Let’s make is a SAFE Summer for ALL!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43654-A894-B1D6-6524-3B28B64EE0B5}"/>
              </a:ext>
            </a:extLst>
          </p:cNvPr>
          <p:cNvSpPr txBox="1"/>
          <p:nvPr/>
        </p:nvSpPr>
        <p:spPr>
          <a:xfrm>
            <a:off x="5771746" y="1426720"/>
            <a:ext cx="2697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BNL is a Professional Workplace Campus</a:t>
            </a:r>
          </a:p>
          <a:p>
            <a:endParaRPr lang="en-US" i="1" dirty="0"/>
          </a:p>
          <a:p>
            <a:r>
              <a:rPr lang="en-US" i="1" dirty="0"/>
              <a:t>Safety is priority!</a:t>
            </a:r>
          </a:p>
        </p:txBody>
      </p:sp>
    </p:spTree>
    <p:extLst>
      <p:ext uri="{BB962C8B-B14F-4D97-AF65-F5344CB8AC3E}">
        <p14:creationId xmlns:p14="http://schemas.microsoft.com/office/powerpoint/2010/main" val="65565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E12A1A-D564-5AC0-5FA1-5132DED15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B386AE-B5E3-4DDC-305C-3256DE64F2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ECABD-B44E-EDF9-1C97-CF812EC952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0569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E4CCE311-C5E8-0F49-AD5B-BE6277FAA602}" vid="{933EF4DC-2C21-EF46-BEC4-23998816C7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bnl-ppt-template-standard (1)</Template>
  <TotalTime>155</TotalTime>
  <Words>200</Words>
  <Application>Microsoft Office PowerPoint</Application>
  <PresentationFormat>On-screen Show 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BNL</vt:lpstr>
      <vt:lpstr>Take 5 for Safety</vt:lpstr>
      <vt:lpstr>Summer Students</vt:lpstr>
      <vt:lpstr>Student Mentors</vt:lpstr>
      <vt:lpstr>Resources</vt:lpstr>
      <vt:lpstr>Lessons Learned</vt:lpstr>
      <vt:lpstr>End</vt:lpstr>
    </vt:vector>
  </TitlesOfParts>
  <Manager/>
  <Company>Brookhaven National Laboratory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Dany, Michael</dc:creator>
  <cp:keywords/>
  <dc:description/>
  <cp:lastModifiedBy>Dany, Michael</cp:lastModifiedBy>
  <cp:revision>19</cp:revision>
  <dcterms:created xsi:type="dcterms:W3CDTF">2025-07-08T12:38:46Z</dcterms:created>
  <dcterms:modified xsi:type="dcterms:W3CDTF">2025-07-08T15:14:04Z</dcterms:modified>
  <cp:category/>
</cp:coreProperties>
</file>