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84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a number of days&#10;&#10;Description automatically generated with medium confidence">
            <a:extLst>
              <a:ext uri="{FF2B5EF4-FFF2-40B4-BE49-F238E27FC236}">
                <a16:creationId xmlns:a16="http://schemas.microsoft.com/office/drawing/2014/main" id="{F4C7C5EC-88A4-3317-6435-93D9BEDE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811599"/>
            <a:ext cx="11049000" cy="3127604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836E630-69FC-72BB-C066-D9D12C16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-52482"/>
            <a:ext cx="11049000" cy="132556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 Status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July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zh-CN" alt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2025)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7FEA7-84FD-7E98-44C6-40E128D029FF}"/>
              </a:ext>
            </a:extLst>
          </p:cNvPr>
          <p:cNvSpPr txBox="1"/>
          <p:nvPr/>
        </p:nvSpPr>
        <p:spPr>
          <a:xfrm>
            <a:off x="9740494" y="-52482"/>
            <a:ext cx="2547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Xiaoxuan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Chu,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xchu@bnl.gov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6337B-DFB1-7065-E790-B7377B6E00FE}"/>
              </a:ext>
            </a:extLst>
          </p:cNvPr>
          <p:cNvSpPr txBox="1"/>
          <p:nvPr/>
        </p:nvSpPr>
        <p:spPr>
          <a:xfrm>
            <a:off x="5779646" y="1361776"/>
            <a:ext cx="612277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Efficient data-taking from STAR when we have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Problems addressed expediently to minimize downtime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4859A-4730-9953-0EFC-A9AA044124A2}"/>
              </a:ext>
            </a:extLst>
          </p:cNvPr>
          <p:cNvSpPr txBox="1"/>
          <p:nvPr/>
        </p:nvSpPr>
        <p:spPr>
          <a:xfrm>
            <a:off x="902970" y="1085614"/>
            <a:ext cx="4204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STAR status 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Hi-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lumi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: No crossing angle, leveling ZDC at 100kHz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Low-Lumi: 1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mrad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crossing angle, leveling ZDC at 13kHz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EAD66-C664-FAF6-A891-F4C73CA11899}"/>
              </a:ext>
            </a:extLst>
          </p:cNvPr>
          <p:cNvGrpSpPr/>
          <p:nvPr/>
        </p:nvGrpSpPr>
        <p:grpSpPr>
          <a:xfrm>
            <a:off x="2009269" y="5789410"/>
            <a:ext cx="4533000" cy="993378"/>
            <a:chOff x="2700835" y="5763098"/>
            <a:chExt cx="4533000" cy="9933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FBE96FD-D04D-1EF2-9EED-370D0BDF673A}"/>
                </a:ext>
              </a:extLst>
            </p:cNvPr>
            <p:cNvCxnSpPr>
              <a:cxnSpLocks/>
            </p:cNvCxnSpPr>
            <p:nvPr/>
          </p:nvCxnSpPr>
          <p:spPr>
            <a:xfrm>
              <a:off x="5046963" y="5776350"/>
              <a:ext cx="0" cy="59990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EF150D-5C20-5F5D-603B-91395F2D084A}"/>
                </a:ext>
              </a:extLst>
            </p:cNvPr>
            <p:cNvSpPr txBox="1"/>
            <p:nvPr/>
          </p:nvSpPr>
          <p:spPr>
            <a:xfrm>
              <a:off x="4386957" y="638714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Maintenance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FE631D-C932-02FE-FE21-A2273902AF4D}"/>
                </a:ext>
              </a:extLst>
            </p:cNvPr>
            <p:cNvCxnSpPr>
              <a:cxnSpLocks/>
            </p:cNvCxnSpPr>
            <p:nvPr/>
          </p:nvCxnSpPr>
          <p:spPr>
            <a:xfrm>
              <a:off x="3306129" y="5789602"/>
              <a:ext cx="0" cy="59990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8E6896-0C69-91CA-632D-A20BB807139C}"/>
                </a:ext>
              </a:extLst>
            </p:cNvPr>
            <p:cNvSpPr txBox="1"/>
            <p:nvPr/>
          </p:nvSpPr>
          <p:spPr>
            <a:xfrm>
              <a:off x="2700835" y="6376257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dip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7BC13E-4C8B-F85E-ED6A-142A64977DA9}"/>
                </a:ext>
              </a:extLst>
            </p:cNvPr>
            <p:cNvCxnSpPr>
              <a:cxnSpLocks/>
            </p:cNvCxnSpPr>
            <p:nvPr/>
          </p:nvCxnSpPr>
          <p:spPr>
            <a:xfrm>
              <a:off x="6437539" y="5763098"/>
              <a:ext cx="0" cy="61538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B2265D-0833-721D-2A56-CBED6E8C07DD}"/>
                </a:ext>
              </a:extLst>
            </p:cNvPr>
            <p:cNvSpPr txBox="1"/>
            <p:nvPr/>
          </p:nvSpPr>
          <p:spPr>
            <a:xfrm>
              <a:off x="6023247" y="6387144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dip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186424-57C8-ED48-7226-F0BC29F01D99}"/>
              </a:ext>
            </a:extLst>
          </p:cNvPr>
          <p:cNvCxnSpPr>
            <a:cxnSpLocks/>
          </p:cNvCxnSpPr>
          <p:nvPr/>
        </p:nvCxnSpPr>
        <p:spPr>
          <a:xfrm>
            <a:off x="10196719" y="5802662"/>
            <a:ext cx="0" cy="5636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28CD65D-FA58-12B4-C3E8-3B4FCBA7D6B4}"/>
              </a:ext>
            </a:extLst>
          </p:cNvPr>
          <p:cNvSpPr txBox="1"/>
          <p:nvPr/>
        </p:nvSpPr>
        <p:spPr>
          <a:xfrm>
            <a:off x="9097283" y="63510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</a:t>
            </a:r>
            <a:r>
              <a:rPr lang="en-US" dirty="0" err="1"/>
              <a:t>mHz</a:t>
            </a:r>
            <a:r>
              <a:rPr lang="en-US" dirty="0"/>
              <a:t>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219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A29D1B7-30CC-939F-E539-784EF3331C7A}"/>
              </a:ext>
            </a:extLst>
          </p:cNvPr>
          <p:cNvSpPr txBox="1"/>
          <p:nvPr/>
        </p:nvSpPr>
        <p:spPr>
          <a:xfrm>
            <a:off x="9740494" y="-52482"/>
            <a:ext cx="2547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Xiaoxuan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Chu,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xchu@bnl.gov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2FA62-7494-B211-6191-36E127DD30BF}"/>
              </a:ext>
            </a:extLst>
          </p:cNvPr>
          <p:cNvSpPr txBox="1"/>
          <p:nvPr/>
        </p:nvSpPr>
        <p:spPr>
          <a:xfrm>
            <a:off x="5229915" y="4392686"/>
            <a:ext cx="254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Current: 1.47B</a:t>
            </a:r>
          </a:p>
          <a:p>
            <a:endParaRPr lang="en-US" dirty="0"/>
          </a:p>
          <a:p>
            <a:r>
              <a:rPr lang="en-US" dirty="0"/>
              <a:t>Our goal for </a:t>
            </a:r>
            <a:r>
              <a:rPr lang="en-US" dirty="0" err="1"/>
              <a:t>MinBias</a:t>
            </a:r>
            <a:r>
              <a:rPr lang="en-US" dirty="0"/>
              <a:t>:</a:t>
            </a:r>
          </a:p>
          <a:p>
            <a:r>
              <a:rPr lang="en-US" dirty="0"/>
              <a:t>28 weeks: 9B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EC7B2-24F4-C260-8483-F00EF8161A67}"/>
              </a:ext>
            </a:extLst>
          </p:cNvPr>
          <p:cNvSpPr txBox="1"/>
          <p:nvPr/>
        </p:nvSpPr>
        <p:spPr>
          <a:xfrm>
            <a:off x="1495979" y="475498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hours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4F662B-005A-FDDD-10D2-0C0E91D24E9B}"/>
              </a:ext>
            </a:extLst>
          </p:cNvPr>
          <p:cNvGrpSpPr/>
          <p:nvPr/>
        </p:nvGrpSpPr>
        <p:grpSpPr>
          <a:xfrm>
            <a:off x="3888474" y="1192720"/>
            <a:ext cx="4415052" cy="3022515"/>
            <a:chOff x="3826872" y="1125026"/>
            <a:chExt cx="4415052" cy="30225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1E9F9F-9357-1E6D-6BF1-19C94646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6872" y="1157453"/>
              <a:ext cx="4415052" cy="299008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F83BD7-2B04-D228-84FF-D4E8CBAF6F6C}"/>
                </a:ext>
              </a:extLst>
            </p:cNvPr>
            <p:cNvGrpSpPr/>
            <p:nvPr/>
          </p:nvGrpSpPr>
          <p:grpSpPr>
            <a:xfrm>
              <a:off x="5849852" y="1125026"/>
              <a:ext cx="2024561" cy="2696854"/>
              <a:chOff x="5987063" y="852645"/>
              <a:chExt cx="2024561" cy="26968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FF3025-5B89-7652-2631-BA4AA90CB868}"/>
                  </a:ext>
                </a:extLst>
              </p:cNvPr>
              <p:cNvSpPr txBox="1"/>
              <p:nvPr/>
            </p:nvSpPr>
            <p:spPr>
              <a:xfrm>
                <a:off x="6492483" y="1518174"/>
                <a:ext cx="510836" cy="20313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66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B43141-5E2D-C928-2B01-3C3AD377DD29}"/>
                  </a:ext>
                </a:extLst>
              </p:cNvPr>
              <p:cNvSpPr txBox="1"/>
              <p:nvPr/>
            </p:nvSpPr>
            <p:spPr>
              <a:xfrm>
                <a:off x="5987063" y="1517273"/>
                <a:ext cx="512678" cy="20313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66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350F06-9052-DAB4-C6DA-A04F2DF27726}"/>
                  </a:ext>
                </a:extLst>
              </p:cNvPr>
              <p:cNvSpPr txBox="1"/>
              <p:nvPr/>
            </p:nvSpPr>
            <p:spPr>
              <a:xfrm>
                <a:off x="7006221" y="852645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MinBias</a:t>
                </a:r>
                <a:endParaRPr lang="en-US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A5DCFD-AA27-8027-0A07-6278E539BA76}"/>
              </a:ext>
            </a:extLst>
          </p:cNvPr>
          <p:cNvSpPr txBox="1"/>
          <p:nvPr/>
        </p:nvSpPr>
        <p:spPr>
          <a:xfrm>
            <a:off x="9328809" y="4339490"/>
            <a:ext cx="254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Current: 2.15/</a:t>
            </a:r>
            <a:r>
              <a:rPr lang="en-US" dirty="0" err="1"/>
              <a:t>nb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goal for BHT3:</a:t>
            </a:r>
          </a:p>
          <a:p>
            <a:r>
              <a:rPr lang="en-US" dirty="0"/>
              <a:t>28 weeks: 28.6/</a:t>
            </a:r>
            <a:r>
              <a:rPr lang="en-US" dirty="0" err="1"/>
              <a:t>nb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71497D-0143-3E31-D284-117C988A5D1B}"/>
              </a:ext>
            </a:extLst>
          </p:cNvPr>
          <p:cNvGrpSpPr/>
          <p:nvPr/>
        </p:nvGrpSpPr>
        <p:grpSpPr>
          <a:xfrm>
            <a:off x="7913592" y="1073135"/>
            <a:ext cx="4415052" cy="3122645"/>
            <a:chOff x="7835772" y="1034225"/>
            <a:chExt cx="4415052" cy="312264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BF4767-BA28-B9C2-1BCF-7A9BE5A2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5772" y="1166782"/>
              <a:ext cx="4415052" cy="299008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239DE8-BFA7-9EBB-ADD5-037C254DA8DB}"/>
                </a:ext>
              </a:extLst>
            </p:cNvPr>
            <p:cNvGrpSpPr/>
            <p:nvPr/>
          </p:nvGrpSpPr>
          <p:grpSpPr>
            <a:xfrm>
              <a:off x="9878663" y="1034225"/>
              <a:ext cx="1890638" cy="2803502"/>
              <a:chOff x="6325712" y="3662781"/>
              <a:chExt cx="1890638" cy="280350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B623C3-3F13-C875-D21B-0ABAD6925B1D}"/>
                  </a:ext>
                </a:extLst>
              </p:cNvPr>
              <p:cNvSpPr txBox="1"/>
              <p:nvPr/>
            </p:nvSpPr>
            <p:spPr>
              <a:xfrm>
                <a:off x="6833096" y="4432697"/>
                <a:ext cx="510836" cy="20313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66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8EA6AB-095F-B2F9-BB6A-CBE56295AFD3}"/>
                  </a:ext>
                </a:extLst>
              </p:cNvPr>
              <p:cNvSpPr txBox="1"/>
              <p:nvPr/>
            </p:nvSpPr>
            <p:spPr>
              <a:xfrm>
                <a:off x="6325712" y="4434958"/>
                <a:ext cx="512678" cy="20313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66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55BFB8-3B18-07BC-FDE9-448CAE7900F0}"/>
                  </a:ext>
                </a:extLst>
              </p:cNvPr>
              <p:cNvSpPr txBox="1"/>
              <p:nvPr/>
            </p:nvSpPr>
            <p:spPr>
              <a:xfrm>
                <a:off x="7441779" y="3662781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BTH3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1C514-20C7-03D9-8822-E70973B9F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2" y="1204302"/>
            <a:ext cx="4007666" cy="28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370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1129</TotalTime>
  <Words>105</Words>
  <Application>Microsoft Macintosh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STAR Status (July 1 - 7, 2025)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Chu, Xiaoxuan</dc:creator>
  <cp:keywords/>
  <dc:description/>
  <cp:lastModifiedBy>Chu, Xiaoxuan</cp:lastModifiedBy>
  <cp:revision>32</cp:revision>
  <dcterms:created xsi:type="dcterms:W3CDTF">2024-08-12T23:57:51Z</dcterms:created>
  <dcterms:modified xsi:type="dcterms:W3CDTF">2025-07-08T16:15:43Z</dcterms:modified>
  <cp:category/>
</cp:coreProperties>
</file>