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9"/>
  </p:notesMasterIdLst>
  <p:sldIdLst>
    <p:sldId id="256" r:id="rId5"/>
    <p:sldId id="266" r:id="rId6"/>
    <p:sldId id="262" r:id="rId7"/>
    <p:sldId id="264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339966"/>
    <a:srgbClr val="000066"/>
    <a:srgbClr val="006666"/>
    <a:srgbClr val="EE9F12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5"/>
          </a:solidFill>
        </a:fill>
      </a:tcStyle>
    </a:wholeTbl>
    <a:band2H>
      <a:tcTxStyle/>
      <a:tcStyle>
        <a:tcBdr/>
        <a:fill>
          <a:solidFill>
            <a:srgbClr val="E6E9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C"/>
          </a:solidFill>
        </a:fill>
      </a:tcStyle>
    </a:wholeTbl>
    <a:band2H>
      <a:tcTxStyle/>
      <a:tcStyle>
        <a:tcBdr/>
        <a:fill>
          <a:solidFill>
            <a:srgbClr val="FFF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57351" autoAdjust="0"/>
  </p:normalViewPr>
  <p:slideViewPr>
    <p:cSldViewPr snapToGrid="0">
      <p:cViewPr varScale="1">
        <p:scale>
          <a:sx n="101" d="100"/>
          <a:sy n="101" d="100"/>
        </p:scale>
        <p:origin x="18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3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BD42A-82AD-F847-B7FD-AAC5D4275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DC8B46-1890-D142-EE8F-3B88BEA038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48D55F-4DA6-D035-DBFF-3D9FF3CE1B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319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50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F9DD5-1F40-D8B1-04AF-9F2899B1E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C2D0A-B551-CEA5-8400-532B25D4C0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D65C6F-0F54-D1CA-F651-B2FAB45AD4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141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35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35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35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35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>
                <a:solidFill>
                  <a:srgbClr val="FFFFFF"/>
                </a:solidFill>
              </a:defRPr>
            </a:lvl1pPr>
          </a:lstStyle>
          <a:p>
            <a:pPr marL="0" indent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55088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311699" y="593367"/>
            <a:ext cx="8520602" cy="763601"/>
          </a:xfrm>
          <a:prstGeom prst="rect">
            <a:avLst/>
          </a:prstGeom>
        </p:spPr>
        <p:txBody>
          <a:bodyPr lIns="121899" tIns="121899" rIns="121899" bIns="121899" anchor="t"/>
          <a:lstStyle>
            <a:lvl1pPr defTabSz="914400">
              <a:lnSpc>
                <a:spcPct val="100000"/>
              </a:lnSpc>
              <a:defRPr sz="2700" b="0"/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536634"/>
            <a:ext cx="3999902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1pPr>
            <a:lvl2pPr marL="8001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2pPr>
            <a:lvl3pPr marL="11430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■"/>
              <a:defRPr sz="1350">
                <a:solidFill>
                  <a:srgbClr val="595959"/>
                </a:solidFill>
              </a:defRPr>
            </a:lvl3pPr>
            <a:lvl4pPr marL="14859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4pPr>
            <a:lvl5pPr marL="18288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400" y="1536634"/>
            <a:ext cx="3999901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1pPr>
          </a:lstStyle>
          <a:p>
            <a: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01646" y="6271716"/>
            <a:ext cx="319512" cy="416615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 defTabSz="914400">
              <a:defRPr sz="9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/>
            </a:lvl1pPr>
            <a:lvl2pPr marL="0" indent="342900">
              <a:buSzTx/>
              <a:buNone/>
              <a:defRPr sz="1350"/>
            </a:lvl2pPr>
            <a:lvl3pPr marL="0" indent="685800">
              <a:buSzTx/>
              <a:buNone/>
              <a:defRPr sz="1350"/>
            </a:lvl3pPr>
            <a:lvl4pPr marL="0" indent="1028700">
              <a:buSzTx/>
              <a:buNone/>
              <a:defRPr sz="1350"/>
            </a:lvl4pPr>
            <a:lvl5pPr marL="0" indent="1371600">
              <a:buSzTx/>
              <a:buNone/>
              <a:defRPr sz="13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</a:lstStyle>
          <a:p>
            <a:pPr marL="0" indent="0">
              <a:defRPr sz="2400"/>
            </a:pPr>
            <a:endParaRPr/>
          </a:p>
        </p:txBody>
      </p:sp>
      <p:pic>
        <p:nvPicPr>
          <p:cNvPr id="2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42910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/>
            </a:lvl1pPr>
            <a:lvl2pPr marL="0" indent="342900">
              <a:buSzTx/>
              <a:buNone/>
              <a:defRPr sz="1800"/>
            </a:lvl2pPr>
            <a:lvl3pPr marL="0" indent="685800">
              <a:buSzTx/>
              <a:buNone/>
              <a:defRPr sz="1800"/>
            </a:lvl3pPr>
            <a:lvl4pPr marL="0" indent="1028700">
              <a:buSzTx/>
              <a:buNone/>
              <a:defRPr sz="1800"/>
            </a:lvl4pPr>
            <a:lvl5pPr marL="0" indent="1371600"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28625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</a:lvl1pPr>
            <a:lvl2pPr>
              <a:buFont typeface="Arial"/>
            </a:lvl2pPr>
            <a:lvl3pPr>
              <a:buFont typeface="Arial"/>
            </a:lvl3pPr>
            <a:lvl4pPr>
              <a:buFont typeface="Arial"/>
            </a:lvl4pPr>
            <a:lvl5pPr>
              <a:buFont typeface="Aria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28625" y="1681164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1800" b="1"/>
            </a:lvl1pPr>
            <a:lvl2pPr marL="0" indent="342900">
              <a:buSzTx/>
              <a:buNone/>
              <a:defRPr sz="1800" b="1"/>
            </a:lvl2pPr>
            <a:lvl3pPr marL="0" indent="685800">
              <a:buSzTx/>
              <a:buNone/>
              <a:defRPr sz="1800" b="1"/>
            </a:lvl3pPr>
            <a:lvl4pPr marL="0" indent="1028700">
              <a:buSzTx/>
              <a:buNone/>
              <a:defRPr sz="1800" b="1"/>
            </a:lvl4pPr>
            <a:lvl5pPr marL="0" indent="1371600">
              <a:buSz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572000" y="1681164"/>
            <a:ext cx="388739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</a:lstStyle>
          <a:p>
            <a:pPr marL="0" indent="0">
              <a:defRPr sz="2400" b="1"/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  <a:defRPr sz="2400"/>
            </a:lvl1pPr>
            <a:lvl2pPr marL="538843" indent="-195943">
              <a:buFont typeface="Arial"/>
              <a:defRPr sz="2400"/>
            </a:lvl2pPr>
            <a:lvl3pPr marL="914400" indent="-228600">
              <a:buFont typeface="Arial"/>
              <a:defRPr sz="2400"/>
            </a:lvl3pPr>
            <a:lvl4pPr marL="1303020" indent="-274320">
              <a:buFont typeface="Arial"/>
              <a:defRPr sz="2400"/>
            </a:lvl4pPr>
            <a:lvl5pPr marL="1645920" indent="-274320">
              <a:buFont typeface="Arial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600"/>
            </a:lvl1pPr>
          </a:lstStyle>
          <a:p>
            <a:pPr marL="0" indent="0">
              <a:defRPr sz="1600"/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200"/>
            </a:lvl1pPr>
            <a:lvl2pPr marL="0" indent="342900">
              <a:buSzTx/>
              <a:buNone/>
              <a:defRPr sz="1200"/>
            </a:lvl2pPr>
            <a:lvl3pPr marL="0" indent="685800">
              <a:buSzTx/>
              <a:buNone/>
              <a:defRPr sz="1200"/>
            </a:lvl3pPr>
            <a:lvl4pPr marL="0" indent="1028700">
              <a:buSzTx/>
              <a:buNone/>
              <a:defRPr sz="1200"/>
            </a:lvl4pPr>
            <a:lvl5pPr marL="0" indent="1371600">
              <a:buSz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28625" y="1825625"/>
            <a:ext cx="8286750" cy="4207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98356" y="6441450"/>
            <a:ext cx="117020" cy="11541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75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transition spd="med"/>
  <p:hf hdr="0" ftr="0" dt="0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925829" marR="0" indent="-240029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PHENIX status"/>
          <p:cNvSpPr txBox="1">
            <a:spLocks noGrp="1"/>
          </p:cNvSpPr>
          <p:nvPr>
            <p:ph type="ctrTitle"/>
          </p:nvPr>
        </p:nvSpPr>
        <p:spPr>
          <a:xfrm>
            <a:off x="609880" y="2527861"/>
            <a:ext cx="7750970" cy="14605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</a:t>
            </a:r>
          </a:p>
        </p:txBody>
      </p:sp>
      <p:sp>
        <p:nvSpPr>
          <p:cNvPr id="127" name="RHC time meeting &amp; RHIC coordination meeting…"/>
          <p:cNvSpPr txBox="1">
            <a:spLocks noGrp="1"/>
          </p:cNvSpPr>
          <p:nvPr>
            <p:ph type="subTitle" sz="quarter" idx="1"/>
          </p:nvPr>
        </p:nvSpPr>
        <p:spPr>
          <a:xfrm>
            <a:off x="609880" y="5101447"/>
            <a:ext cx="7750970" cy="55963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M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eeting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July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 Placeholder 4"/>
          <p:cNvSpPr>
            <a:spLocks noGrp="1"/>
          </p:cNvSpPr>
          <p:nvPr>
            <p:ph type="body" idx="21"/>
          </p:nvPr>
        </p:nvSpPr>
        <p:spPr>
          <a:xfrm>
            <a:off x="609880" y="3811851"/>
            <a:ext cx="7750970" cy="9447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 Yip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Director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Operations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F1027-B48D-2F12-EBDA-C2C3773962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500300" y="6298643"/>
            <a:ext cx="52900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86567-C61A-8DF7-2511-4BFE98E21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68AFF-1723-21AF-2F7F-1C518E23D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32" y="592551"/>
            <a:ext cx="8953383" cy="2007774"/>
          </a:xfrm>
          <a:noFill/>
        </p:spPr>
        <p:txBody>
          <a:bodyPr>
            <a:normAutofit fontScale="85000" lnSpcReduction="20000"/>
          </a:bodyPr>
          <a:lstStyle/>
          <a:p>
            <a:pPr marL="256032" indent="-25603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Mon. (July 14): Cooling water pump(s) in 1008C tripping led to Magnet trips (fast-discharge) twice.  We didn’t ramp the Magnet up again Monday night but wait to see whether the pumps would trip again …</a:t>
            </a:r>
          </a:p>
          <a:p>
            <a:pPr marL="347472" indent="-34747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6032" indent="-25603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 to deal with issues of data transfer (to SDCC) and improve  </a:t>
            </a:r>
          </a:p>
          <a:p>
            <a:pPr marL="256032" indent="-25603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6032" indent="-25603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Otherwise, generally taking physics data.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5B236-B4EB-B237-45CF-C8018184FED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587701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882FD71-BB06-F7CC-61B5-D33223595C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12D6D3-1195-AC3C-6EB7-9A412C110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62963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&amp; Performance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0FBA8953-CD11-012C-1009-7E5DC2C18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" y="2600121"/>
            <a:ext cx="8167562" cy="418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23877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EC9D7-B739-976E-7F22-820A2C2A0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04" y="611962"/>
            <a:ext cx="8795827" cy="609956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7472" indent="-34747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Latest firmware for the Digital Current (TPC) has been installed and the tests are ongoing to make sure that there is no unintended consequence.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en-US" sz="23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en-US" sz="23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en-US" sz="23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en-US" sz="23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indent="-34747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Thur. (July 10): New firmware needs more current =&gt; needed to go into the IR to increase LV voltages for TPC.</a:t>
            </a:r>
          </a:p>
          <a:p>
            <a:pPr marL="347472" indent="-34747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3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indent="-34747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Sun. (July 13): replaced primary &amp;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booster (CAEN) power supplies of TPC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inside the IR (as ½ of South side was</a:t>
            </a:r>
            <a:b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functioning)</a:t>
            </a:r>
          </a:p>
          <a:p>
            <a:pPr marL="347472" indent="-34747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3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C3E11-0D1E-9781-2E20-100133909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82013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Status &amp; Performance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BBF7BD3-56B3-6C8F-68A3-CFEFC5482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33" y="1902755"/>
            <a:ext cx="8438952" cy="161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DF214A0B-A16B-1F08-421B-ED43C0618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562" y="4622768"/>
            <a:ext cx="4162479" cy="220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F35911-91A7-94D5-2A1D-949B67E957AF}"/>
              </a:ext>
            </a:extLst>
          </p:cNvPr>
          <p:cNvSpPr txBox="1"/>
          <p:nvPr/>
        </p:nvSpPr>
        <p:spPr>
          <a:xfrm>
            <a:off x="6167888" y="4700387"/>
            <a:ext cx="1820171" cy="36933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4A497-56EB-005D-2F93-2E106305CD0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3331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3A38C-4C40-FDD2-0CD4-CAD41A5CD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E709B-9525-9C77-8A32-9BD8D4EFD74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587701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5F6174-EFC4-103C-2FF6-0BBF5A2AC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" y="-130543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&amp; Performance (cont.)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4971DC8-00A0-CA8E-2827-75EEAB0F9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0" y="852488"/>
            <a:ext cx="8703470" cy="493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58584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6d32cf5-67aa-4169-8b5a-b88b5954077c">2024-02-21T14:12:02+00:00</Date>
    <lcf76f155ced4ddcb4097134ff3c332f xmlns="46d32cf5-67aa-4169-8b5a-b88b5954077c">
      <Terms xmlns="http://schemas.microsoft.com/office/infopath/2007/PartnerControls"/>
    </lcf76f155ced4ddcb4097134ff3c332f>
    <TaxCatchAll xmlns="3bfd71d5-c7ac-4dca-b865-a609d1eb407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DF185586794B9FD90DFA27274EE3" ma:contentTypeVersion="19" ma:contentTypeDescription="Create a new document." ma:contentTypeScope="" ma:versionID="6b5c440b9e1a4f3bdd077bc4993ce17d">
  <xsd:schema xmlns:xsd="http://www.w3.org/2001/XMLSchema" xmlns:xs="http://www.w3.org/2001/XMLSchema" xmlns:p="http://schemas.microsoft.com/office/2006/metadata/properties" xmlns:ns2="46d32cf5-67aa-4169-8b5a-b88b5954077c" xmlns:ns3="a15366be-a11d-406f-97c0-25efe51bccc8" xmlns:ns4="3bfd71d5-c7ac-4dca-b865-a609d1eb4074" targetNamespace="http://schemas.microsoft.com/office/2006/metadata/properties" ma:root="true" ma:fieldsID="04ea1c653435450ae8f27b81b248e8d7" ns2:_="" ns3:_="" ns4:_="">
    <xsd:import namespace="46d32cf5-67aa-4169-8b5a-b88b5954077c"/>
    <xsd:import namespace="a15366be-a11d-406f-97c0-25efe51bccc8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32cf5-67aa-4169-8b5a-b88b59540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2" nillable="true" ma:displayName="Date" ma:default="[today]" ma:format="DateTime" ma:internalName="Date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366be-a11d-406f-97c0-25efe51bc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51bce98-7737-4717-bdeb-0f7fab7ce19e}" ma:internalName="TaxCatchAll" ma:showField="CatchAllData" ma:web="a15366be-a11d-406f-97c0-25efe51bcc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7FC6D0-1318-4919-89B5-CF65DF79CEF6}">
  <ds:schemaRefs>
    <ds:schemaRef ds:uri="46d32cf5-67aa-4169-8b5a-b88b5954077c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3bfd71d5-c7ac-4dca-b865-a609d1eb4074"/>
    <ds:schemaRef ds:uri="a15366be-a11d-406f-97c0-25efe51bccc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E9AE2C4-B681-4EA4-B8C9-3FD150EAF8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32cf5-67aa-4169-8b5a-b88b5954077c"/>
    <ds:schemaRef ds:uri="a15366be-a11d-406f-97c0-25efe51bccc8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6F2207-6B5B-489E-9C4F-A860AF0407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54509</TotalTime>
  <Words>183</Words>
  <Application>Microsoft Office PowerPoint</Application>
  <PresentationFormat>On-screen Show (4:3)</PresentationFormat>
  <Paragraphs>27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BNL</vt:lpstr>
      <vt:lpstr>sPHENIX status</vt:lpstr>
      <vt:lpstr>sPHENIX Status &amp; Performance</vt:lpstr>
      <vt:lpstr>sPHENIX Status &amp; Performance</vt:lpstr>
      <vt:lpstr>sPHENIX Status &amp; Performance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Meeting on July 1, 2025</dc:title>
  <cp:lastModifiedBy>Yip, Kin</cp:lastModifiedBy>
  <cp:revision>526</cp:revision>
  <dcterms:modified xsi:type="dcterms:W3CDTF">2025-07-15T13:53:23Z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0x0101009E72DF185586794B9FD90DFA27274EE3</vt:lpwstr>
  </property>
  <property fmtid="{D5CDD505-2E9C-101B-9397-08002B2CF9AE}" pid="3" name="MediaServiceImageTags">
    <vt:lpwstr/>
  </property>
</Properties>
</file>