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6"/>
  </p:notesMasterIdLst>
  <p:handoutMasterIdLst>
    <p:handoutMasterId r:id="rId7"/>
  </p:handoutMasterIdLst>
  <p:sldIdLst>
    <p:sldId id="256" r:id="rId2"/>
    <p:sldId id="297" r:id="rId3"/>
    <p:sldId id="298" r:id="rId4"/>
    <p:sldId id="296"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1pPr>
    <a:lvl2pPr marL="4572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2pPr>
    <a:lvl3pPr marL="9144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3pPr>
    <a:lvl4pPr marL="13716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4pPr>
    <a:lvl5pPr marL="18288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5pPr>
    <a:lvl6pPr marL="22860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6pPr>
    <a:lvl7pPr marL="27432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7pPr>
    <a:lvl8pPr marL="32004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8pPr>
    <a:lvl9pPr marL="36576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34124"/>
    <a:srgbClr val="8D3A21"/>
    <a:srgbClr val="C4523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27" autoAdjust="0"/>
    <p:restoredTop sz="99828" autoAdjust="0"/>
  </p:normalViewPr>
  <p:slideViewPr>
    <p:cSldViewPr>
      <p:cViewPr varScale="1">
        <p:scale>
          <a:sx n="127" d="100"/>
          <a:sy n="127" d="100"/>
        </p:scale>
        <p:origin x="54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D6B682-A5B7-B248-9F0D-1F6D8854EA3F}" type="datetimeFigureOut">
              <a:rPr lang="en-US" smtClean="0"/>
              <a:pPr/>
              <a:t>7/15/25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531D88-98DC-5C44-BD63-144D9895FEF0}" type="slidenum">
              <a:rPr lang="en-US" smtClean="0"/>
              <a:pPr/>
              <a:t>‹#›</a:t>
            </a:fld>
            <a:endParaRPr lang="en-US"/>
          </a:p>
        </p:txBody>
      </p:sp>
    </p:spTree>
    <p:extLst>
      <p:ext uri="{BB962C8B-B14F-4D97-AF65-F5344CB8AC3E}">
        <p14:creationId xmlns:p14="http://schemas.microsoft.com/office/powerpoint/2010/main" val="41636545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7EACF7F-8BFE-47CE-ABA5-E463E26FB9FE}" type="slidenum">
              <a:rPr lang="en-US"/>
              <a:pPr/>
              <a:t>‹#›</a:t>
            </a:fld>
            <a:endParaRPr lang="en-US"/>
          </a:p>
        </p:txBody>
      </p:sp>
    </p:spTree>
    <p:extLst>
      <p:ext uri="{BB962C8B-B14F-4D97-AF65-F5344CB8AC3E}">
        <p14:creationId xmlns:p14="http://schemas.microsoft.com/office/powerpoint/2010/main" val="2135496822"/>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66" charset="0"/>
        <a:ea typeface="ＭＳ Ｐゴシック" pitchFamily="66" charset="-128"/>
        <a:cs typeface="ＭＳ Ｐゴシック" pitchFamily="66" charset="-128"/>
      </a:defRPr>
    </a:lvl1pPr>
    <a:lvl2pPr marL="4572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2pPr>
    <a:lvl3pPr marL="9144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3pPr>
    <a:lvl4pPr marL="13716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4pPr>
    <a:lvl5pPr marL="18288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083C5E-6665-40E4-986F-27FB435A689D}" type="slidenum">
              <a:rPr lang="en-US"/>
              <a:pPr/>
              <a:t>1</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15 July 2025</a:t>
            </a:r>
          </a:p>
        </p:txBody>
      </p:sp>
      <p:sp>
        <p:nvSpPr>
          <p:cNvPr id="6" name="Slide Number Placeholder 5"/>
          <p:cNvSpPr>
            <a:spLocks noGrp="1"/>
          </p:cNvSpPr>
          <p:nvPr>
            <p:ph type="sldNum" sz="quarter" idx="12"/>
          </p:nvPr>
        </p:nvSpPr>
        <p:spPr/>
        <p:txBody>
          <a:bodyPr/>
          <a:lstStyle>
            <a:lvl1pPr>
              <a:defRPr smtClean="0"/>
            </a:lvl1pPr>
          </a:lstStyle>
          <a:p>
            <a:fld id="{0930C292-B77C-4A67-9228-7A758F4C0C9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15 July 2025</a:t>
            </a:r>
          </a:p>
        </p:txBody>
      </p:sp>
      <p:sp>
        <p:nvSpPr>
          <p:cNvPr id="6" name="Slide Number Placeholder 5"/>
          <p:cNvSpPr>
            <a:spLocks noGrp="1"/>
          </p:cNvSpPr>
          <p:nvPr>
            <p:ph type="sldNum" sz="quarter" idx="12"/>
          </p:nvPr>
        </p:nvSpPr>
        <p:spPr/>
        <p:txBody>
          <a:bodyPr/>
          <a:lstStyle>
            <a:lvl1pPr>
              <a:defRPr smtClean="0"/>
            </a:lvl1pPr>
          </a:lstStyle>
          <a:p>
            <a:fld id="{10C659C8-E60F-41EF-9976-278F4A2709B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15 July 2025</a:t>
            </a:r>
          </a:p>
        </p:txBody>
      </p:sp>
      <p:sp>
        <p:nvSpPr>
          <p:cNvPr id="6" name="Slide Number Placeholder 5"/>
          <p:cNvSpPr>
            <a:spLocks noGrp="1"/>
          </p:cNvSpPr>
          <p:nvPr>
            <p:ph type="sldNum" sz="quarter" idx="12"/>
          </p:nvPr>
        </p:nvSpPr>
        <p:spPr/>
        <p:txBody>
          <a:bodyPr/>
          <a:lstStyle>
            <a:lvl1pPr>
              <a:defRPr smtClean="0"/>
            </a:lvl1pPr>
          </a:lstStyle>
          <a:p>
            <a:fld id="{2A7EB4C4-EF69-4138-9C75-D09258C8C68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r>
              <a:rPr lang="en-US"/>
              <a:t>15 July 2025</a:t>
            </a:r>
          </a:p>
        </p:txBody>
      </p:sp>
      <p:sp>
        <p:nvSpPr>
          <p:cNvPr id="8" name="Slide Number Placeholder 7"/>
          <p:cNvSpPr>
            <a:spLocks noGrp="1"/>
          </p:cNvSpPr>
          <p:nvPr>
            <p:ph type="sldNum" sz="quarter" idx="12"/>
          </p:nvPr>
        </p:nvSpPr>
        <p:spPr>
          <a:xfrm>
            <a:off x="6553200" y="6248400"/>
            <a:ext cx="1905000" cy="457200"/>
          </a:xfrm>
        </p:spPr>
        <p:txBody>
          <a:bodyPr/>
          <a:lstStyle>
            <a:lvl1pPr>
              <a:defRPr smtClean="0"/>
            </a:lvl1pPr>
          </a:lstStyle>
          <a:p>
            <a:fld id="{27981802-38F2-4084-ACD4-79671C98A6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15 July 2025</a:t>
            </a:r>
          </a:p>
        </p:txBody>
      </p:sp>
      <p:sp>
        <p:nvSpPr>
          <p:cNvPr id="6" name="Slide Number Placeholder 5"/>
          <p:cNvSpPr>
            <a:spLocks noGrp="1"/>
          </p:cNvSpPr>
          <p:nvPr>
            <p:ph type="sldNum" sz="quarter" idx="12"/>
          </p:nvPr>
        </p:nvSpPr>
        <p:spPr/>
        <p:txBody>
          <a:bodyPr/>
          <a:lstStyle>
            <a:lvl1pPr>
              <a:defRPr smtClean="0"/>
            </a:lvl1pPr>
          </a:lstStyle>
          <a:p>
            <a:fld id="{78CD4AB4-1CE7-4B35-A3A4-BAB220F4945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15 July 2025</a:t>
            </a:r>
          </a:p>
        </p:txBody>
      </p:sp>
      <p:sp>
        <p:nvSpPr>
          <p:cNvPr id="6" name="Slide Number Placeholder 5"/>
          <p:cNvSpPr>
            <a:spLocks noGrp="1"/>
          </p:cNvSpPr>
          <p:nvPr>
            <p:ph type="sldNum" sz="quarter" idx="12"/>
          </p:nvPr>
        </p:nvSpPr>
        <p:spPr/>
        <p:txBody>
          <a:bodyPr/>
          <a:lstStyle>
            <a:lvl1pPr>
              <a:defRPr smtClean="0"/>
            </a:lvl1pPr>
          </a:lstStyle>
          <a:p>
            <a:fld id="{0B33D64F-694B-4260-BB94-C177444BB2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15 July 2025</a:t>
            </a:r>
          </a:p>
        </p:txBody>
      </p:sp>
      <p:sp>
        <p:nvSpPr>
          <p:cNvPr id="7" name="Slide Number Placeholder 6"/>
          <p:cNvSpPr>
            <a:spLocks noGrp="1"/>
          </p:cNvSpPr>
          <p:nvPr>
            <p:ph type="sldNum" sz="quarter" idx="12"/>
          </p:nvPr>
        </p:nvSpPr>
        <p:spPr/>
        <p:txBody>
          <a:bodyPr/>
          <a:lstStyle>
            <a:lvl1pPr>
              <a:defRPr smtClean="0"/>
            </a:lvl1pPr>
          </a:lstStyle>
          <a:p>
            <a:fld id="{CED8647E-2285-4A14-9844-8CCA69F8F5E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15 July 2025</a:t>
            </a:r>
          </a:p>
        </p:txBody>
      </p:sp>
      <p:sp>
        <p:nvSpPr>
          <p:cNvPr id="9" name="Slide Number Placeholder 8"/>
          <p:cNvSpPr>
            <a:spLocks noGrp="1"/>
          </p:cNvSpPr>
          <p:nvPr>
            <p:ph type="sldNum" sz="quarter" idx="12"/>
          </p:nvPr>
        </p:nvSpPr>
        <p:spPr/>
        <p:txBody>
          <a:bodyPr/>
          <a:lstStyle>
            <a:lvl1pPr>
              <a:defRPr smtClean="0"/>
            </a:lvl1pPr>
          </a:lstStyle>
          <a:p>
            <a:fld id="{FDF71F85-2F28-46A3-BCA3-9D13339D5B5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15 July 2025</a:t>
            </a:r>
          </a:p>
        </p:txBody>
      </p:sp>
      <p:sp>
        <p:nvSpPr>
          <p:cNvPr id="5" name="Slide Number Placeholder 4"/>
          <p:cNvSpPr>
            <a:spLocks noGrp="1"/>
          </p:cNvSpPr>
          <p:nvPr>
            <p:ph type="sldNum" sz="quarter" idx="12"/>
          </p:nvPr>
        </p:nvSpPr>
        <p:spPr/>
        <p:txBody>
          <a:bodyPr/>
          <a:lstStyle>
            <a:lvl1pPr>
              <a:defRPr smtClean="0"/>
            </a:lvl1pPr>
          </a:lstStyle>
          <a:p>
            <a:fld id="{B1EA9B33-9FAA-4C31-A004-A21F8121A31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15 July 2025</a:t>
            </a:r>
          </a:p>
        </p:txBody>
      </p:sp>
      <p:sp>
        <p:nvSpPr>
          <p:cNvPr id="4" name="Slide Number Placeholder 3"/>
          <p:cNvSpPr>
            <a:spLocks noGrp="1"/>
          </p:cNvSpPr>
          <p:nvPr>
            <p:ph type="sldNum" sz="quarter" idx="12"/>
          </p:nvPr>
        </p:nvSpPr>
        <p:spPr/>
        <p:txBody>
          <a:bodyPr/>
          <a:lstStyle>
            <a:lvl1pPr>
              <a:defRPr smtClean="0"/>
            </a:lvl1pPr>
          </a:lstStyle>
          <a:p>
            <a:fld id="{D47E4E11-15CB-406C-97C1-660A6D8FFBB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15 July 2025</a:t>
            </a:r>
          </a:p>
        </p:txBody>
      </p:sp>
      <p:sp>
        <p:nvSpPr>
          <p:cNvPr id="7" name="Slide Number Placeholder 6"/>
          <p:cNvSpPr>
            <a:spLocks noGrp="1"/>
          </p:cNvSpPr>
          <p:nvPr>
            <p:ph type="sldNum" sz="quarter" idx="12"/>
          </p:nvPr>
        </p:nvSpPr>
        <p:spPr/>
        <p:txBody>
          <a:bodyPr/>
          <a:lstStyle>
            <a:lvl1pPr>
              <a:defRPr smtClean="0"/>
            </a:lvl1pPr>
          </a:lstStyle>
          <a:p>
            <a:fld id="{31FF0F05-5EBD-412C-88FD-3480C0C1B63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15 July 2025</a:t>
            </a:r>
          </a:p>
        </p:txBody>
      </p:sp>
      <p:sp>
        <p:nvSpPr>
          <p:cNvPr id="7" name="Slide Number Placeholder 6"/>
          <p:cNvSpPr>
            <a:spLocks noGrp="1"/>
          </p:cNvSpPr>
          <p:nvPr>
            <p:ph type="sldNum" sz="quarter" idx="12"/>
          </p:nvPr>
        </p:nvSpPr>
        <p:spPr/>
        <p:txBody>
          <a:bodyPr/>
          <a:lstStyle>
            <a:lvl1pPr>
              <a:defRPr smtClean="0"/>
            </a:lvl1pPr>
          </a:lstStyle>
          <a:p>
            <a:fld id="{3CDF7410-F622-4DF5-A959-95A2C20F42F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r>
              <a:rPr lang="en-US"/>
              <a:t>15 July 2025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761E32E0-C8F3-4194-8335-A1A6B323F0B5}" type="slidenum">
              <a:rPr lang="en-US"/>
              <a:pPr/>
              <a:t>‹#›</a:t>
            </a:fld>
            <a:endParaRPr lang="en-US"/>
          </a:p>
        </p:txBody>
      </p:sp>
      <p:pic>
        <p:nvPicPr>
          <p:cNvPr id="1031" name="Picture 7" descr="NSRL_headlogo"/>
          <p:cNvPicPr>
            <a:picLocks noChangeAspect="1" noChangeArrowheads="1"/>
          </p:cNvPicPr>
          <p:nvPr userDrawn="1"/>
        </p:nvPicPr>
        <p:blipFill>
          <a:blip r:embed="rId14" cstate="email">
            <a:extLst>
              <a:ext uri="{28A0092B-C50C-407E-A947-70E740481C1C}">
                <a14:useLocalDpi xmlns:a14="http://schemas.microsoft.com/office/drawing/2010/main"/>
              </a:ext>
            </a:extLst>
          </a:blip>
          <a:srcRect/>
          <a:stretch>
            <a:fillRect/>
          </a:stretch>
        </p:blipFill>
        <p:spPr bwMode="auto">
          <a:xfrm>
            <a:off x="0" y="0"/>
            <a:ext cx="3962400" cy="515938"/>
          </a:xfrm>
          <a:prstGeom prst="rect">
            <a:avLst/>
          </a:prstGeom>
          <a:noFill/>
        </p:spPr>
      </p:pic>
      <p:pic>
        <p:nvPicPr>
          <p:cNvPr id="1032" name="Picture 8" descr="NSRL_bnllogo"/>
          <p:cNvPicPr>
            <a:picLocks noChangeAspect="1" noChangeArrowheads="1"/>
          </p:cNvPicPr>
          <p:nvPr userDrawn="1"/>
        </p:nvPicPr>
        <p:blipFill>
          <a:blip r:embed="rId15" cstate="email">
            <a:extLst>
              <a:ext uri="{28A0092B-C50C-407E-A947-70E740481C1C}">
                <a14:useLocalDpi xmlns:a14="http://schemas.microsoft.com/office/drawing/2010/main"/>
              </a:ext>
            </a:extLst>
          </a:blip>
          <a:srcRect/>
          <a:stretch>
            <a:fillRect/>
          </a:stretch>
        </p:blipFill>
        <p:spPr bwMode="auto">
          <a:xfrm>
            <a:off x="7620000" y="0"/>
            <a:ext cx="1524000" cy="523875"/>
          </a:xfrm>
          <a:prstGeom prst="rect">
            <a:avLst/>
          </a:prstGeom>
          <a:noFill/>
        </p:spPr>
      </p:pic>
      <p:sp>
        <p:nvSpPr>
          <p:cNvPr id="1033" name="Rectangle 9"/>
          <p:cNvSpPr>
            <a:spLocks noChangeArrowheads="1"/>
          </p:cNvSpPr>
          <p:nvPr userDrawn="1"/>
        </p:nvSpPr>
        <p:spPr bwMode="auto">
          <a:xfrm>
            <a:off x="3810000" y="0"/>
            <a:ext cx="3886200" cy="533400"/>
          </a:xfrm>
          <a:prstGeom prst="rect">
            <a:avLst/>
          </a:prstGeom>
          <a:solidFill>
            <a:srgbClr val="A34124"/>
          </a:solidFill>
          <a:ln w="38100">
            <a:noFill/>
            <a:miter lim="800000"/>
            <a:headEnd/>
            <a:tailEnd/>
          </a:ln>
        </p:spPr>
        <p:txBody>
          <a:bodyPr wrap="none" anchor="ctr">
            <a:prstTxWarp prst="textNoShape">
              <a:avLst/>
            </a:prstTxWarp>
          </a:bodyPr>
          <a:lstStyle/>
          <a:p>
            <a:endParaRPr lang="en-US" dirty="0">
              <a:solidFill>
                <a:srgbClr val="C45230"/>
              </a:solidFill>
            </a:endParaRPr>
          </a:p>
        </p:txBody>
      </p:sp>
      <p:sp>
        <p:nvSpPr>
          <p:cNvPr id="1034" name="Rectangle 10"/>
          <p:cNvSpPr>
            <a:spLocks noChangeArrowheads="1"/>
          </p:cNvSpPr>
          <p:nvPr userDrawn="1"/>
        </p:nvSpPr>
        <p:spPr bwMode="auto">
          <a:xfrm>
            <a:off x="0" y="533400"/>
            <a:ext cx="9144000" cy="76200"/>
          </a:xfrm>
          <a:prstGeom prst="rect">
            <a:avLst/>
          </a:prstGeom>
          <a:solidFill>
            <a:srgbClr val="C45230"/>
          </a:solidFill>
          <a:ln w="9525">
            <a:noFill/>
            <a:miter lim="800000"/>
            <a:headEnd/>
            <a:tailEnd/>
          </a:ln>
        </p:spPr>
        <p:txBody>
          <a:bodyPr wrap="none" anchor="ctr">
            <a:prstTxWarp prst="textNoShape">
              <a:avLst/>
            </a:prstTxWarp>
          </a:bodyPr>
          <a:lstStyle/>
          <a:p>
            <a:endParaRPr lang="en-US"/>
          </a:p>
        </p:txBody>
      </p:sp>
      <p:sp>
        <p:nvSpPr>
          <p:cNvPr id="1035" name="Line 11"/>
          <p:cNvSpPr>
            <a:spLocks noChangeShapeType="1"/>
          </p:cNvSpPr>
          <p:nvPr userDrawn="1"/>
        </p:nvSpPr>
        <p:spPr bwMode="auto">
          <a:xfrm>
            <a:off x="0" y="533400"/>
            <a:ext cx="9144000" cy="0"/>
          </a:xfrm>
          <a:prstGeom prst="line">
            <a:avLst/>
          </a:prstGeom>
          <a:noFill/>
          <a:ln w="38100">
            <a:solidFill>
              <a:schemeClr val="bg1"/>
            </a:solidFill>
            <a:round/>
            <a:headEnd/>
            <a:tailEnd/>
          </a:ln>
        </p:spPr>
        <p:txBody>
          <a:bodyPr wrap="none" anchor="ctr">
            <a:prstTxWarp prst="textNoShape">
              <a:avLst/>
            </a:prstTxWarp>
          </a:bodyPr>
          <a:lstStyle/>
          <a:p>
            <a:endParaRPr lang="en-US"/>
          </a:p>
        </p:txBody>
      </p:sp>
      <p:sp>
        <p:nvSpPr>
          <p:cNvPr id="1036" name="Rectangle 12"/>
          <p:cNvSpPr>
            <a:spLocks noChangeArrowheads="1"/>
          </p:cNvSpPr>
          <p:nvPr userDrawn="1"/>
        </p:nvSpPr>
        <p:spPr bwMode="auto">
          <a:xfrm>
            <a:off x="0" y="533400"/>
            <a:ext cx="9144000" cy="152400"/>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2pPr>
      <a:lvl3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3pPr>
      <a:lvl4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4pPr>
      <a:lvl5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5pPr>
      <a:lvl6pPr marL="4572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6pPr>
      <a:lvl7pPr marL="9144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7pPr>
      <a:lvl8pPr marL="13716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8pPr>
      <a:lvl9pPr marL="18288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95536" y="692696"/>
            <a:ext cx="8208912" cy="1133872"/>
          </a:xfrm>
        </p:spPr>
        <p:txBody>
          <a:bodyPr/>
          <a:lstStyle/>
          <a:p>
            <a:r>
              <a:rPr lang="en-US" dirty="0">
                <a:solidFill>
                  <a:srgbClr val="C45230"/>
                </a:solidFill>
                <a:effectLst>
                  <a:outerShdw blurRad="50800" dist="38100" dir="2700000">
                    <a:srgbClr val="000000">
                      <a:alpha val="43000"/>
                    </a:srgbClr>
                  </a:outerShdw>
                </a:effectLst>
              </a:rPr>
              <a:t>NSRL Time Meeting Report</a:t>
            </a:r>
            <a:endParaRPr lang="en-US" dirty="0">
              <a:effectLst>
                <a:outerShdw blurRad="38100" dist="38100" dir="2700000" algn="tl">
                  <a:srgbClr val="DDDDDD"/>
                </a:outerShdw>
              </a:effectLst>
            </a:endParaRPr>
          </a:p>
        </p:txBody>
      </p:sp>
      <p:sp>
        <p:nvSpPr>
          <p:cNvPr id="2051" name="Rectangle 3"/>
          <p:cNvSpPr>
            <a:spLocks noGrp="1" noChangeArrowheads="1"/>
          </p:cNvSpPr>
          <p:nvPr>
            <p:ph type="subTitle" idx="1"/>
          </p:nvPr>
        </p:nvSpPr>
        <p:spPr>
          <a:xfrm>
            <a:off x="1403648" y="5445224"/>
            <a:ext cx="6400800" cy="1224136"/>
          </a:xfrm>
        </p:spPr>
        <p:txBody>
          <a:bodyPr/>
          <a:lstStyle/>
          <a:p>
            <a:endParaRPr lang="en-US" sz="1800" dirty="0">
              <a:solidFill>
                <a:schemeClr val="bg2"/>
              </a:solidFill>
              <a:effectLst>
                <a:outerShdw blurRad="38100" dist="38100" dir="2700000" algn="tl">
                  <a:srgbClr val="DDDDDD"/>
                </a:outerShdw>
              </a:effectLst>
            </a:endParaRPr>
          </a:p>
          <a:p>
            <a:r>
              <a:rPr lang="en-US" sz="1800" dirty="0">
                <a:solidFill>
                  <a:schemeClr val="bg2"/>
                </a:solidFill>
                <a:effectLst>
                  <a:outerShdw blurRad="38100" dist="38100" dir="2700000" algn="tl">
                    <a:srgbClr val="DDDDDD"/>
                  </a:outerShdw>
                </a:effectLst>
              </a:rPr>
              <a:t>15 July 2025</a:t>
            </a:r>
          </a:p>
          <a:p>
            <a:r>
              <a:rPr lang="en-US" sz="1800" dirty="0">
                <a:solidFill>
                  <a:schemeClr val="bg2"/>
                </a:solidFill>
                <a:effectLst>
                  <a:outerShdw blurRad="38100" dist="38100" dir="2700000" algn="tl">
                    <a:srgbClr val="DDDDDD"/>
                  </a:outerShdw>
                </a:effectLst>
              </a:rPr>
              <a:t>Michael Sivertz</a:t>
            </a:r>
          </a:p>
        </p:txBody>
      </p:sp>
      <p:pic>
        <p:nvPicPr>
          <p:cNvPr id="4" name="Picture 3">
            <a:extLst>
              <a:ext uri="{FF2B5EF4-FFF2-40B4-BE49-F238E27FC236}">
                <a16:creationId xmlns:a16="http://schemas.microsoft.com/office/drawing/2014/main" id="{6EDFB059-127E-E969-3BA4-D4C817937B9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22597"/>
          <a:stretch/>
        </p:blipFill>
        <p:spPr>
          <a:xfrm>
            <a:off x="717848" y="1005840"/>
            <a:ext cx="7772400" cy="43634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this week</a:t>
            </a:r>
          </a:p>
        </p:txBody>
      </p:sp>
      <p:sp>
        <p:nvSpPr>
          <p:cNvPr id="6" name="Footer Placeholder 5">
            <a:extLst>
              <a:ext uri="{FF2B5EF4-FFF2-40B4-BE49-F238E27FC236}">
                <a16:creationId xmlns:a16="http://schemas.microsoft.com/office/drawing/2014/main" id="{AD782F20-DB3B-838F-5112-2FF355E3FA22}"/>
              </a:ext>
            </a:extLst>
          </p:cNvPr>
          <p:cNvSpPr>
            <a:spLocks noGrp="1"/>
          </p:cNvSpPr>
          <p:nvPr>
            <p:ph type="ftr" sz="quarter" idx="11"/>
          </p:nvPr>
        </p:nvSpPr>
        <p:spPr/>
        <p:txBody>
          <a:bodyPr/>
          <a:lstStyle/>
          <a:p>
            <a:r>
              <a:rPr lang="en-US"/>
              <a:t>15 July 2025</a:t>
            </a:r>
            <a:endParaRPr lang="en-US" dirty="0"/>
          </a:p>
        </p:txBody>
      </p:sp>
      <p:pic>
        <p:nvPicPr>
          <p:cNvPr id="5" name="Picture 4" descr="Chart, timeline&#10;&#10;AI-generated content may be incorrect.">
            <a:extLst>
              <a:ext uri="{FF2B5EF4-FFF2-40B4-BE49-F238E27FC236}">
                <a16:creationId xmlns:a16="http://schemas.microsoft.com/office/drawing/2014/main" id="{672FEEC8-8AEB-C13F-4C60-678599E9EC82}"/>
              </a:ext>
            </a:extLst>
          </p:cNvPr>
          <p:cNvPicPr>
            <a:picLocks noChangeAspect="1"/>
          </p:cNvPicPr>
          <p:nvPr/>
        </p:nvPicPr>
        <p:blipFill>
          <a:blip r:embed="rId2"/>
          <a:stretch>
            <a:fillRect/>
          </a:stretch>
        </p:blipFill>
        <p:spPr>
          <a:xfrm>
            <a:off x="899592" y="1628800"/>
            <a:ext cx="7772400" cy="4495230"/>
          </a:xfrm>
          <a:prstGeom prst="rect">
            <a:avLst/>
          </a:prstGeom>
        </p:spPr>
      </p:pic>
    </p:spTree>
    <p:extLst>
      <p:ext uri="{BB962C8B-B14F-4D97-AF65-F5344CB8AC3E}">
        <p14:creationId xmlns:p14="http://schemas.microsoft.com/office/powerpoint/2010/main" val="1389319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7DCA8-1807-8DA0-0CEF-EFE72C78E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0AC7E9-47F2-6720-A2A8-85871FC188C7}"/>
              </a:ext>
            </a:extLst>
          </p:cNvPr>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next week</a:t>
            </a:r>
          </a:p>
        </p:txBody>
      </p:sp>
      <p:sp>
        <p:nvSpPr>
          <p:cNvPr id="6" name="Footer Placeholder 5">
            <a:extLst>
              <a:ext uri="{FF2B5EF4-FFF2-40B4-BE49-F238E27FC236}">
                <a16:creationId xmlns:a16="http://schemas.microsoft.com/office/drawing/2014/main" id="{1DD008FF-E045-0769-5C20-8D1F919F91FF}"/>
              </a:ext>
            </a:extLst>
          </p:cNvPr>
          <p:cNvSpPr>
            <a:spLocks noGrp="1"/>
          </p:cNvSpPr>
          <p:nvPr>
            <p:ph type="ftr" sz="quarter" idx="11"/>
          </p:nvPr>
        </p:nvSpPr>
        <p:spPr/>
        <p:txBody>
          <a:bodyPr/>
          <a:lstStyle/>
          <a:p>
            <a:r>
              <a:rPr lang="en-US"/>
              <a:t>15 July 2025</a:t>
            </a:r>
            <a:endParaRPr lang="en-US" dirty="0"/>
          </a:p>
        </p:txBody>
      </p:sp>
      <p:pic>
        <p:nvPicPr>
          <p:cNvPr id="4" name="Picture 3" descr="Chart, bar chart&#10;&#10;AI-generated content may be incorrect.">
            <a:extLst>
              <a:ext uri="{FF2B5EF4-FFF2-40B4-BE49-F238E27FC236}">
                <a16:creationId xmlns:a16="http://schemas.microsoft.com/office/drawing/2014/main" id="{371A6440-5807-1968-5EB2-F62DC3339B8D}"/>
              </a:ext>
            </a:extLst>
          </p:cNvPr>
          <p:cNvPicPr>
            <a:picLocks noChangeAspect="1"/>
          </p:cNvPicPr>
          <p:nvPr/>
        </p:nvPicPr>
        <p:blipFill>
          <a:blip r:embed="rId2"/>
          <a:stretch>
            <a:fillRect/>
          </a:stretch>
        </p:blipFill>
        <p:spPr>
          <a:xfrm>
            <a:off x="685800" y="1628800"/>
            <a:ext cx="7772400" cy="4496749"/>
          </a:xfrm>
          <a:prstGeom prst="rect">
            <a:avLst/>
          </a:prstGeom>
        </p:spPr>
      </p:pic>
    </p:spTree>
    <p:extLst>
      <p:ext uri="{BB962C8B-B14F-4D97-AF65-F5344CB8AC3E}">
        <p14:creationId xmlns:p14="http://schemas.microsoft.com/office/powerpoint/2010/main" val="108506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Future Schedule</a:t>
            </a:r>
          </a:p>
        </p:txBody>
      </p:sp>
      <p:sp>
        <p:nvSpPr>
          <p:cNvPr id="3" name="Content Placeholder 2"/>
          <p:cNvSpPr>
            <a:spLocks noGrp="1"/>
          </p:cNvSpPr>
          <p:nvPr>
            <p:ph sz="half" idx="1"/>
          </p:nvPr>
        </p:nvSpPr>
        <p:spPr>
          <a:xfrm>
            <a:off x="685800" y="1844824"/>
            <a:ext cx="8062664" cy="4507159"/>
          </a:xfrm>
        </p:spPr>
        <p:txBody>
          <a:bodyPr/>
          <a:lstStyle/>
          <a:p>
            <a:pPr marL="0" indent="0">
              <a:buNone/>
            </a:pPr>
            <a:r>
              <a:rPr lang="en-US" sz="1800" dirty="0"/>
              <a:t>Last week EBIS problems lost a day of electronics testing.  We tried to make it up on Saturday, but problems persisted.  The Nucleon Space team is evaluating whether or not they can come back on 23 July to complete their testing.</a:t>
            </a:r>
          </a:p>
          <a:p>
            <a:pPr marL="0" indent="0">
              <a:buNone/>
            </a:pPr>
            <a:endParaRPr lang="en-US" sz="1800" dirty="0"/>
          </a:p>
          <a:p>
            <a:pPr marL="0" indent="0">
              <a:buNone/>
            </a:pPr>
            <a:r>
              <a:rPr lang="en-US" sz="1800" dirty="0"/>
              <a:t>Blue Origin is running 16-hours/day all week this week.  They lost their first shift on Monday during EBIS interlock repairs.  They do not plan to run Saturday to make it up, but will come back in August to complete their testing.</a:t>
            </a:r>
          </a:p>
          <a:p>
            <a:pPr marL="0" indent="0">
              <a:buNone/>
            </a:pPr>
            <a:endParaRPr lang="en-US" sz="2000" dirty="0"/>
          </a:p>
          <a:p>
            <a:pPr marL="0" indent="0">
              <a:buNone/>
            </a:pPr>
            <a:r>
              <a:rPr lang="en-US" sz="1800" dirty="0"/>
              <a:t>SpaceX, Millennium Space Systems, and </a:t>
            </a:r>
            <a:r>
              <a:rPr lang="en-US" sz="1800" dirty="0" err="1"/>
              <a:t>Astranis</a:t>
            </a:r>
            <a:r>
              <a:rPr lang="en-US" sz="1800" dirty="0"/>
              <a:t> will come to test the following week.</a:t>
            </a:r>
          </a:p>
        </p:txBody>
      </p:sp>
      <p:sp>
        <p:nvSpPr>
          <p:cNvPr id="6" name="Footer Placeholder 5"/>
          <p:cNvSpPr>
            <a:spLocks noGrp="1"/>
          </p:cNvSpPr>
          <p:nvPr>
            <p:ph type="ftr" sz="quarter" idx="11"/>
          </p:nvPr>
        </p:nvSpPr>
        <p:spPr/>
        <p:txBody>
          <a:bodyPr/>
          <a:lstStyle/>
          <a:p>
            <a:r>
              <a:rPr lang="en-US"/>
              <a:t>15 July 2025</a:t>
            </a:r>
            <a:endParaRPr lang="en-US" dirty="0"/>
          </a:p>
        </p:txBody>
      </p:sp>
    </p:spTree>
    <p:extLst>
      <p:ext uri="{BB962C8B-B14F-4D97-AF65-F5344CB8AC3E}">
        <p14:creationId xmlns:p14="http://schemas.microsoft.com/office/powerpoint/2010/main" val="204722483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28257</TotalTime>
  <Words>137</Words>
  <Application>Microsoft Macintosh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Blank Presentation</vt:lpstr>
      <vt:lpstr>NSRL Time Meeting Report</vt:lpstr>
      <vt:lpstr>Schedule for this week</vt:lpstr>
      <vt:lpstr>Schedule for next week</vt:lpstr>
      <vt:lpstr>Future Schedule</vt:lpstr>
    </vt:vector>
  </TitlesOfParts>
  <Company>Mike Sivertz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NSRL Detector Systems</dc:title>
  <dc:creator>Mike Sivertz</dc:creator>
  <cp:lastModifiedBy>Sivertz, Michael</cp:lastModifiedBy>
  <cp:revision>210</cp:revision>
  <cp:lastPrinted>2014-07-18T19:14:13Z</cp:lastPrinted>
  <dcterms:created xsi:type="dcterms:W3CDTF">2010-12-02T21:18:56Z</dcterms:created>
  <dcterms:modified xsi:type="dcterms:W3CDTF">2025-07-15T16:17:26Z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-305293515</vt:i4>
  </property>
  <property fmtid="{D5CDD505-2E9C-101B-9397-08002B2CF9AE}" pid="3" name="_EmailSubject">
    <vt:lpwstr>file</vt:lpwstr>
  </property>
  <property fmtid="{D5CDD505-2E9C-101B-9397-08002B2CF9AE}" pid="4" name="_AuthorEmail">
    <vt:lpwstr>sivertz@bnl.gov</vt:lpwstr>
  </property>
  <property fmtid="{D5CDD505-2E9C-101B-9397-08002B2CF9AE}" pid="5" name="_AuthorEmailDisplayName">
    <vt:lpwstr>Sivertz, Michael</vt:lpwstr>
  </property>
</Properties>
</file>