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350" r:id="rId5"/>
    <p:sldId id="352" r:id="rId6"/>
    <p:sldId id="351" r:id="rId7"/>
    <p:sldId id="353" r:id="rId8"/>
    <p:sldId id="318" r:id="rId9"/>
    <p:sldId id="345" r:id="rId10"/>
    <p:sldId id="339" r:id="rId11"/>
    <p:sldId id="306" r:id="rId12"/>
    <p:sldId id="303" r:id="rId13"/>
    <p:sldId id="331" r:id="rId14"/>
    <p:sldId id="354" r:id="rId15"/>
    <p:sldId id="304" r:id="rId1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6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lor, Christopher E" userId="20928a99-32da-4649-a69c-3ef784adbb1c" providerId="ADAL" clId="{BC4B5969-8D9E-4035-8FAC-9BA7AEE47E8C}"/>
    <pc:docChg chg="undo custSel modSld">
      <pc:chgData name="Naylor, Christopher E" userId="20928a99-32da-4649-a69c-3ef784adbb1c" providerId="ADAL" clId="{BC4B5969-8D9E-4035-8FAC-9BA7AEE47E8C}" dt="2025-07-15T16:37:40.944" v="516" actId="27918"/>
      <pc:docMkLst>
        <pc:docMk/>
      </pc:docMkLst>
      <pc:sldChg chg="mod modShow">
        <pc:chgData name="Naylor, Christopher E" userId="20928a99-32da-4649-a69c-3ef784adbb1c" providerId="ADAL" clId="{BC4B5969-8D9E-4035-8FAC-9BA7AEE47E8C}" dt="2025-07-15T15:49:00.155" v="42" actId="729"/>
        <pc:sldMkLst>
          <pc:docMk/>
          <pc:sldMk cId="3919863926" sldId="306"/>
        </pc:sldMkLst>
      </pc:sldChg>
      <pc:sldChg chg="mod modShow">
        <pc:chgData name="Naylor, Christopher E" userId="20928a99-32da-4649-a69c-3ef784adbb1c" providerId="ADAL" clId="{BC4B5969-8D9E-4035-8FAC-9BA7AEE47E8C}" dt="2025-07-15T15:38:51.098" v="21" actId="729"/>
        <pc:sldMkLst>
          <pc:docMk/>
          <pc:sldMk cId="1351841527" sldId="318"/>
        </pc:sldMkLst>
      </pc:sldChg>
      <pc:sldChg chg="addSp delSp modSp mod">
        <pc:chgData name="Naylor, Christopher E" userId="20928a99-32da-4649-a69c-3ef784adbb1c" providerId="ADAL" clId="{BC4B5969-8D9E-4035-8FAC-9BA7AEE47E8C}" dt="2025-07-15T16:37:40.944" v="516" actId="27918"/>
        <pc:sldMkLst>
          <pc:docMk/>
          <pc:sldMk cId="1039228555" sldId="331"/>
        </pc:sldMkLst>
        <pc:spChg chg="mod">
          <ac:chgData name="Naylor, Christopher E" userId="20928a99-32da-4649-a69c-3ef784adbb1c" providerId="ADAL" clId="{BC4B5969-8D9E-4035-8FAC-9BA7AEE47E8C}" dt="2025-07-15T15:47:44.815" v="40" actId="20577"/>
          <ac:spMkLst>
            <pc:docMk/>
            <pc:sldMk cId="1039228555" sldId="331"/>
            <ac:spMk id="4" creationId="{CAF22EB0-2989-43E0-6816-F2311EC3F0E3}"/>
          </ac:spMkLst>
        </pc:spChg>
        <pc:graphicFrameChg chg="del mod">
          <ac:chgData name="Naylor, Christopher E" userId="20928a99-32da-4649-a69c-3ef784adbb1c" providerId="ADAL" clId="{BC4B5969-8D9E-4035-8FAC-9BA7AEE47E8C}" dt="2025-07-15T15:46:34.650" v="25" actId="478"/>
          <ac:graphicFrameMkLst>
            <pc:docMk/>
            <pc:sldMk cId="1039228555" sldId="331"/>
            <ac:graphicFrameMk id="2" creationId="{00000000-0008-0000-0500-0000C7FE2900}"/>
          </ac:graphicFrameMkLst>
        </pc:graphicFrameChg>
        <pc:graphicFrameChg chg="del">
          <ac:chgData name="Naylor, Christopher E" userId="20928a99-32da-4649-a69c-3ef784adbb1c" providerId="ADAL" clId="{BC4B5969-8D9E-4035-8FAC-9BA7AEE47E8C}" dt="2025-07-15T15:46:39.093" v="26" actId="478"/>
          <ac:graphicFrameMkLst>
            <pc:docMk/>
            <pc:sldMk cId="1039228555" sldId="331"/>
            <ac:graphicFrameMk id="3" creationId="{00000000-0008-0000-0500-0000C7FE2900}"/>
          </ac:graphicFrameMkLst>
        </pc:graphicFrameChg>
        <pc:graphicFrameChg chg="del">
          <ac:chgData name="Naylor, Christopher E" userId="20928a99-32da-4649-a69c-3ef784adbb1c" providerId="ADAL" clId="{BC4B5969-8D9E-4035-8FAC-9BA7AEE47E8C}" dt="2025-07-15T15:46:48.213" v="27" actId="478"/>
          <ac:graphicFrameMkLst>
            <pc:docMk/>
            <pc:sldMk cId="1039228555" sldId="331"/>
            <ac:graphicFrameMk id="6" creationId="{DB3D119E-886F-44D0-AD37-D8E5EE4D90F3}"/>
          </ac:graphicFrameMkLst>
        </pc:graphicFrameChg>
        <pc:graphicFrameChg chg="add mod">
          <ac:chgData name="Naylor, Christopher E" userId="20928a99-32da-4649-a69c-3ef784adbb1c" providerId="ADAL" clId="{BC4B5969-8D9E-4035-8FAC-9BA7AEE47E8C}" dt="2025-07-15T15:47:22.585" v="33" actId="14100"/>
          <ac:graphicFrameMkLst>
            <pc:docMk/>
            <pc:sldMk cId="1039228555" sldId="331"/>
            <ac:graphicFrameMk id="7" creationId="{DA713809-64B1-48B9-93DF-0B3ABFD1142B}"/>
          </ac:graphicFrameMkLst>
        </pc:graphicFrameChg>
      </pc:sldChg>
      <pc:sldChg chg="modSp mod modShow">
        <pc:chgData name="Naylor, Christopher E" userId="20928a99-32da-4649-a69c-3ef784adbb1c" providerId="ADAL" clId="{BC4B5969-8D9E-4035-8FAC-9BA7AEE47E8C}" dt="2025-07-15T16:36:47.837" v="515" actId="729"/>
        <pc:sldMkLst>
          <pc:docMk/>
          <pc:sldMk cId="1336046822" sldId="339"/>
        </pc:sldMkLst>
        <pc:spChg chg="mod">
          <ac:chgData name="Naylor, Christopher E" userId="20928a99-32da-4649-a69c-3ef784adbb1c" providerId="ADAL" clId="{BC4B5969-8D9E-4035-8FAC-9BA7AEE47E8C}" dt="2025-07-15T16:36:15.420" v="514" actId="20577"/>
          <ac:spMkLst>
            <pc:docMk/>
            <pc:sldMk cId="1336046822" sldId="339"/>
            <ac:spMk id="10" creationId="{C77E873D-E72B-4BE0-99D3-3CB079EDDDF1}"/>
          </ac:spMkLst>
        </pc:spChg>
      </pc:sldChg>
      <pc:sldChg chg="addSp modSp mod">
        <pc:chgData name="Naylor, Christopher E" userId="20928a99-32da-4649-a69c-3ef784adbb1c" providerId="ADAL" clId="{BC4B5969-8D9E-4035-8FAC-9BA7AEE47E8C}" dt="2025-07-15T16:19:38.582" v="368" actId="20577"/>
        <pc:sldMkLst>
          <pc:docMk/>
          <pc:sldMk cId="1973591361" sldId="345"/>
        </pc:sldMkLst>
        <pc:spChg chg="mod">
          <ac:chgData name="Naylor, Christopher E" userId="20928a99-32da-4649-a69c-3ef784adbb1c" providerId="ADAL" clId="{BC4B5969-8D9E-4035-8FAC-9BA7AEE47E8C}" dt="2025-07-15T16:19:38.582" v="368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Naylor, Christopher E" userId="20928a99-32da-4649-a69c-3ef784adbb1c" providerId="ADAL" clId="{BC4B5969-8D9E-4035-8FAC-9BA7AEE47E8C}" dt="2025-07-15T16:11:27.678" v="66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Naylor, Christopher E" userId="20928a99-32da-4649-a69c-3ef784adbb1c" providerId="ADAL" clId="{BC4B5969-8D9E-4035-8FAC-9BA7AEE47E8C}" dt="2025-07-15T16:09:54.969" v="54" actId="20577"/>
          <ac:spMkLst>
            <pc:docMk/>
            <pc:sldMk cId="1973591361" sldId="345"/>
            <ac:spMk id="7" creationId="{DDAD2342-837F-44BE-A9A7-5BCD33A79969}"/>
          </ac:spMkLst>
        </pc:spChg>
        <pc:graphicFrameChg chg="add mod">
          <ac:chgData name="Naylor, Christopher E" userId="20928a99-32da-4649-a69c-3ef784adbb1c" providerId="ADAL" clId="{BC4B5969-8D9E-4035-8FAC-9BA7AEE47E8C}" dt="2025-07-15T16:10:48.081" v="58" actId="14100"/>
          <ac:graphicFrameMkLst>
            <pc:docMk/>
            <pc:sldMk cId="1973591361" sldId="345"/>
            <ac:graphicFrameMk id="8" creationId="{2E669663-57BE-4B84-9215-4E26DBC07AE0}"/>
          </ac:graphicFrameMkLst>
        </pc:graphicFrameChg>
      </pc:sldChg>
      <pc:sldChg chg="addSp delSp modSp mod">
        <pc:chgData name="Naylor, Christopher E" userId="20928a99-32da-4649-a69c-3ef784adbb1c" providerId="ADAL" clId="{BC4B5969-8D9E-4035-8FAC-9BA7AEE47E8C}" dt="2025-07-15T15:37:00.788" v="12" actId="14100"/>
        <pc:sldMkLst>
          <pc:docMk/>
          <pc:sldMk cId="1944812819" sldId="350"/>
        </pc:sldMkLst>
        <pc:graphicFrameChg chg="del">
          <ac:chgData name="Naylor, Christopher E" userId="20928a99-32da-4649-a69c-3ef784adbb1c" providerId="ADAL" clId="{BC4B5969-8D9E-4035-8FAC-9BA7AEE47E8C}" dt="2025-07-15T15:36:43.898" v="10" actId="478"/>
          <ac:graphicFrameMkLst>
            <pc:docMk/>
            <pc:sldMk cId="1944812819" sldId="350"/>
            <ac:graphicFrameMk id="2" creationId="{00000000-0008-0000-0000-000047AAD500}"/>
          </ac:graphicFrameMkLst>
        </pc:graphicFrameChg>
        <pc:graphicFrameChg chg="add mod">
          <ac:chgData name="Naylor, Christopher E" userId="20928a99-32da-4649-a69c-3ef784adbb1c" providerId="ADAL" clId="{BC4B5969-8D9E-4035-8FAC-9BA7AEE47E8C}" dt="2025-07-15T15:37:00.788" v="12" actId="14100"/>
          <ac:graphicFrameMkLst>
            <pc:docMk/>
            <pc:sldMk cId="1944812819" sldId="350"/>
            <ac:graphicFrameMk id="4" creationId="{00000000-0008-0000-0000-000047AAD500}"/>
          </ac:graphicFrameMkLst>
        </pc:graphicFrameChg>
      </pc:sldChg>
      <pc:sldChg chg="addSp delSp modSp mod">
        <pc:chgData name="Naylor, Christopher E" userId="20928a99-32da-4649-a69c-3ef784adbb1c" providerId="ADAL" clId="{BC4B5969-8D9E-4035-8FAC-9BA7AEE47E8C}" dt="2025-07-15T15:38:14.670" v="20" actId="14100"/>
        <pc:sldMkLst>
          <pc:docMk/>
          <pc:sldMk cId="2557473662" sldId="351"/>
        </pc:sldMkLst>
        <pc:graphicFrameChg chg="del">
          <ac:chgData name="Naylor, Christopher E" userId="20928a99-32da-4649-a69c-3ef784adbb1c" providerId="ADAL" clId="{BC4B5969-8D9E-4035-8FAC-9BA7AEE47E8C}" dt="2025-07-15T15:38:03.201" v="18" actId="478"/>
          <ac:graphicFrameMkLst>
            <pc:docMk/>
            <pc:sldMk cId="2557473662" sldId="351"/>
            <ac:graphicFrameMk id="2" creationId="{00000000-0008-0000-0000-000048AAD500}"/>
          </ac:graphicFrameMkLst>
        </pc:graphicFrameChg>
        <pc:graphicFrameChg chg="add mod">
          <ac:chgData name="Naylor, Christopher E" userId="20928a99-32da-4649-a69c-3ef784adbb1c" providerId="ADAL" clId="{BC4B5969-8D9E-4035-8FAC-9BA7AEE47E8C}" dt="2025-07-15T15:38:14.670" v="20" actId="14100"/>
          <ac:graphicFrameMkLst>
            <pc:docMk/>
            <pc:sldMk cId="2557473662" sldId="351"/>
            <ac:graphicFrameMk id="4" creationId="{00000000-0008-0000-0000-000048AAD500}"/>
          </ac:graphicFrameMkLst>
        </pc:graphicFrameChg>
      </pc:sldChg>
      <pc:sldChg chg="mod modShow">
        <pc:chgData name="Naylor, Christopher E" userId="20928a99-32da-4649-a69c-3ef784adbb1c" providerId="ADAL" clId="{BC4B5969-8D9E-4035-8FAC-9BA7AEE47E8C}" dt="2025-07-15T15:47:56.566" v="41" actId="729"/>
        <pc:sldMkLst>
          <pc:docMk/>
          <pc:sldMk cId="482215022" sldId="35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brookhavenlab.sharepoint.com/sites/Availability_Data/Shared%20Documents/quarterly/fy24/FY24Q3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31-42C5-92C5-D16B7A46AF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96.75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B31-42C5-92C5-D16B7A46AF6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31-42C5-92C5-D16B7A46AF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B31-42C5-92C5-D16B7A46AF6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31-42C5-92C5-D16B7A46AF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B31-42C5-92C5-D16B7A46AF6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0.08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B31-42C5-92C5-D16B7A46AF6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31-42C5-92C5-D16B7A46AF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18.57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EB31-42C5-92C5-D16B7A46AF6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5.2195082959819346E-2"/>
                  <c:y val="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31-42C5-92C5-D16B7A46AF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0</c:v>
                </c:pt>
                <c:pt idx="1">
                  <c:v>2.33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EB31-42C5-92C5-D16B7A46AF6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EB31-42C5-92C5-D16B7A46AF6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EB31-42C5-92C5-D16B7A46AF6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31-42C5-92C5-D16B7A46AF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37.130000000000003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EB31-42C5-92C5-D16B7A46A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881163790696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677-4173-B2D7-52883239CBB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C677-4173-B2D7-52883239CBB5}"/>
              </c:ext>
            </c:extLst>
          </c:dPt>
          <c:dLbls>
            <c:dLbl>
              <c:idx val="0"/>
              <c:layout>
                <c:manualLayout>
                  <c:x val="-0.20095151769392738"/>
                  <c:y val="-6.418800733747115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724C09C6-A215-49FD-8C40-447EF0C05443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96FE0551-5CB7-42FC-9049-75D2859EB36E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DF6BEE94-EE24-4D5E-9B08-5473E64653EF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3760942" y="1115577"/>
                  <a:ext cx="1819767" cy="20303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9722"/>
                        <a:gd name="adj2" fmla="val 352586"/>
                        <a:gd name="adj3" fmla="val 16667"/>
                      </a:avLst>
                    </a:prstGeom>
                  </c15:spPr>
                  <c15:layout>
                    <c:manualLayout>
                      <c:w val="0.20449747272953861"/>
                      <c:h val="4.0241728249957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77-4173-B2D7-52883239CBB5}"/>
                </c:ext>
              </c:extLst>
            </c:dLbl>
            <c:dLbl>
              <c:idx val="1"/>
              <c:layout>
                <c:manualLayout>
                  <c:x val="-5.7151850575246785E-2"/>
                  <c:y val="-0.1134796185580095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621F9F41-74FA-4E6F-A337-CD9A031D8EAE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456B6339-2056-4416-A300-436DC1B61D31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7D3714A3-19AA-4563-9158-81A798A83D9C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6475312" y="1422260"/>
                  <a:ext cx="2683586" cy="23275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40886"/>
                        <a:gd name="adj2" fmla="val 346842"/>
                        <a:gd name="adj3" fmla="val 16667"/>
                      </a:avLst>
                    </a:prstGeom>
                  </c15:spPr>
                  <c15:layout>
                    <c:manualLayout>
                      <c:w val="0.2762574923500179"/>
                      <c:h val="4.23455761421689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677-4173-B2D7-52883239CBB5}"/>
                </c:ext>
              </c:extLst>
            </c:dLbl>
            <c:dLbl>
              <c:idx val="2"/>
              <c:layout>
                <c:manualLayout>
                  <c:x val="-1.6171069785118911E-2"/>
                  <c:y val="-9.277897305134347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A13F792-3C13-48B0-B5B7-FB00FD0A4435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20062372-828B-4439-BE6E-2ECA0E44E9D5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1E811667-E0F7-4AEF-A50B-DDBADD08932F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7494632" y="1879686"/>
                  <a:ext cx="2062355" cy="23259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66273"/>
                        <a:gd name="adj2" fmla="val 238538"/>
                        <a:gd name="adj3" fmla="val 16667"/>
                      </a:avLst>
                    </a:prstGeom>
                  </c15:spPr>
                  <c15:layout>
                    <c:manualLayout>
                      <c:w val="0.21230588945772155"/>
                      <c:h val="4.23165161480853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77-4173-B2D7-52883239CBB5}"/>
                </c:ext>
              </c:extLst>
            </c:dLbl>
            <c:dLbl>
              <c:idx val="3"/>
              <c:layout>
                <c:manualLayout>
                  <c:x val="-0.32878992058751111"/>
                  <c:y val="-3.775765137498302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169B03D2-EFAD-4EFA-B77B-5E304843C8F0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207470EE-43FB-4372-9AC2-49A47B910FE2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6ED72C6C-A9A7-4368-A6CB-AEE239E2B0C8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0" y="4639101"/>
                  <a:ext cx="3034575" cy="21573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84271"/>
                        <a:gd name="adj2" fmla="val -564763"/>
                        <a:gd name="adj3" fmla="val 16667"/>
                      </a:avLst>
                    </a:prstGeom>
                  </c15:spPr>
                  <c15:layout>
                    <c:manualLayout>
                      <c:w val="0.34101210610816307"/>
                      <c:h val="4.27589050082898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77-4173-B2D7-52883239CBB5}"/>
                </c:ext>
              </c:extLst>
            </c:dLbl>
            <c:dLbl>
              <c:idx val="4"/>
              <c:layout>
                <c:manualLayout>
                  <c:x val="1.2923109987367044E-2"/>
                  <c:y val="-6.292941895830508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3B2E865E-F54E-4FB6-B7C0-E7B1F96FFADB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5F6091C2-6799-46E9-A3B1-D40CCAAE6383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0EDB0E44-8A8E-4301-A27B-5E80FF4AE1F8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1692753" y="1152966"/>
                  <a:ext cx="1797185" cy="18040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291"/>
                        <a:gd name="adj2" fmla="val 365736"/>
                      </a:avLst>
                    </a:prstGeom>
                  </c15:spPr>
                  <c15:layout>
                    <c:manualLayout>
                      <c:w val="0.2019596951520391"/>
                      <c:h val="3.57565949535561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677-4173-B2D7-52883239CBB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</c:ext>
            </c:extLst>
          </c:dLbls>
          <c:cat>
            <c:strRef>
              <c:f>(Oplog!$A$20:$A$22,Oplog!$A$25:$A$26)</c:f>
              <c:strCache>
                <c:ptCount val="5"/>
                <c:pt idx="0">
                  <c:v>Failure</c:v>
                </c:pt>
                <c:pt idx="1">
                  <c:v>Machine Development</c:v>
                </c:pt>
                <c:pt idx="2">
                  <c:v>Machine Setup</c:v>
                </c:pt>
                <c:pt idx="3">
                  <c:v>Scheduled Shutdown</c:v>
                </c:pt>
                <c:pt idx="4">
                  <c:v>Science</c:v>
                </c:pt>
              </c:strCache>
              <c:extLst/>
            </c:strRef>
          </c:cat>
          <c:val>
            <c:numRef>
              <c:f>(Oplog!$J$35:$J$37,Oplog!$J$40:$J$41)</c:f>
              <c:numCache>
                <c:formatCode>0.00</c:formatCode>
                <c:ptCount val="5"/>
                <c:pt idx="0">
                  <c:v>23.82</c:v>
                </c:pt>
                <c:pt idx="1">
                  <c:v>6.22</c:v>
                </c:pt>
                <c:pt idx="2">
                  <c:v>9.0500000000000007</c:v>
                </c:pt>
                <c:pt idx="3">
                  <c:v>104.63</c:v>
                </c:pt>
                <c:pt idx="4">
                  <c:v>24.28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C677-4173-B2D7-52883239C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11472003499557"/>
          <c:y val="6.7171672985321298E-2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9B-4EE1-9BFE-D258902710F7}"/>
                </c:ext>
              </c:extLst>
            </c:dLbl>
            <c:dLbl>
              <c:idx val="1"/>
              <c:layout>
                <c:manualLayout>
                  <c:x val="-1.2628255094332568E-3"/>
                  <c:y val="0.341714928755040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9B-4EE1-9BFE-D258902710F7}"/>
                </c:ext>
              </c:extLst>
            </c:dLbl>
            <c:dLbl>
              <c:idx val="3"/>
              <c:layout>
                <c:manualLayout>
                  <c:x val="1.2628255094332336E-3"/>
                  <c:y val="0.288227588106377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9B-4EE1-9BFE-D258902710F7}"/>
                </c:ext>
              </c:extLst>
            </c:dLbl>
            <c:dLbl>
              <c:idx val="4"/>
              <c:layout>
                <c:manualLayout>
                  <c:x val="0"/>
                  <c:y val="0.2658500583801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9B-4EE1-9BFE-D258902710F7}"/>
                </c:ext>
              </c:extLst>
            </c:dLbl>
            <c:dLbl>
              <c:idx val="7"/>
              <c:layout>
                <c:manualLayout>
                  <c:x val="-9.2606134231140474E-17"/>
                  <c:y val="0.302164865564842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9B-4EE1-9BFE-D258902710F7}"/>
                </c:ext>
              </c:extLst>
            </c:dLbl>
            <c:dLbl>
              <c:idx val="11"/>
              <c:layout>
                <c:manualLayout>
                  <c:x val="0"/>
                  <c:y val="0.277024701094012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9B-4EE1-9BFE-D258902710F7}"/>
                </c:ext>
              </c:extLst>
            </c:dLbl>
            <c:dLbl>
              <c:idx val="12"/>
              <c:layout>
                <c:manualLayout>
                  <c:x val="0"/>
                  <c:y val="0.337558737442199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9B-4EE1-9BFE-D258902710F7}"/>
                </c:ext>
              </c:extLst>
            </c:dLbl>
            <c:dLbl>
              <c:idx val="15"/>
              <c:layout>
                <c:manualLayout>
                  <c:x val="-1.2628255094331642E-3"/>
                  <c:y val="0.290945545506101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9B-4EE1-9BFE-D258902710F7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(RHIC_HOURS_DOE!$B$38:$N$38,RHIC_HOURS_DOE!$B$46:$D$46)</c:f>
              <c:strCache>
                <c:ptCount val="16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</c:strCache>
              <c:extLst/>
            </c:strRef>
          </c:cat>
          <c:val>
            <c:numRef>
              <c:f>(RHIC_HOURS_DOE!$B$32:$N$32,RHIC_HOURS_DOE!$B$40:$D$40)</c:f>
              <c:numCache>
                <c:formatCode>0.00%</c:formatCode>
                <c:ptCount val="16"/>
                <c:pt idx="0">
                  <c:v>0</c:v>
                </c:pt>
                <c:pt idx="1">
                  <c:v>0.94874999999999998</c:v>
                </c:pt>
                <c:pt idx="2">
                  <c:v>0.57320644216691075</c:v>
                </c:pt>
                <c:pt idx="3">
                  <c:v>0.83765822784810118</c:v>
                </c:pt>
                <c:pt idx="4">
                  <c:v>0.91784548422198042</c:v>
                </c:pt>
                <c:pt idx="5">
                  <c:v>0.77561067979549325</c:v>
                </c:pt>
                <c:pt idx="6">
                  <c:v>0.69557758292032013</c:v>
                </c:pt>
                <c:pt idx="7">
                  <c:v>0.8150094996833438</c:v>
                </c:pt>
                <c:pt idx="8">
                  <c:v>0.78077380952380959</c:v>
                </c:pt>
                <c:pt idx="9">
                  <c:v>0.72660809337523247</c:v>
                </c:pt>
                <c:pt idx="10">
                  <c:v>0.72101190476190469</c:v>
                </c:pt>
                <c:pt idx="11">
                  <c:v>0.80513808606294157</c:v>
                </c:pt>
                <c:pt idx="12">
                  <c:v>0.83571428571428574</c:v>
                </c:pt>
                <c:pt idx="13">
                  <c:v>0</c:v>
                </c:pt>
                <c:pt idx="14">
                  <c:v>0.77587976097060429</c:v>
                </c:pt>
                <c:pt idx="1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09B-4EE1-9BFE-D25890271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5"/>
              <c:layout>
                <c:manualLayout>
                  <c:x val="-0.16037883969802361"/>
                  <c:y val="-0.10869775468097893"/>
                </c:manualLayout>
              </c:layout>
              <c:spPr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09B-4EE1-9BFE-D258902710F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(RHIC_HOURS_DOE!$B$38:$N$38,RHIC_HOURS_DOE!$B$46:$D$46)</c:f>
              <c:strCache>
                <c:ptCount val="16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</c:strCache>
              <c:extLst/>
            </c:strRef>
          </c:cat>
          <c:val>
            <c:numRef>
              <c:f>(RHIC_HOURS_DOE!$B$37:$N$37,RHIC_HOURS_DOE!$B$45:$D$45)</c:f>
              <c:numCache>
                <c:formatCode>0.00%</c:formatCode>
                <c:ptCount val="16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409B-4EE1-9BFE-D25890271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RHIC_HOURS_DOE!$A$20</c15:sqref>
                        </c15:formulaRef>
                      </c:ext>
                    </c:extLst>
                    <c:strCache>
                      <c:ptCount val="1"/>
                      <c:pt idx="0">
                        <c:v>Average</c:v>
                      </c:pt>
                    </c:strCache>
                  </c:strRef>
                </c:tx>
                <c:spPr>
                  <a:ln w="34925" cap="rnd">
                    <a:solidFill>
                      <a:srgbClr val="F79646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(RHIC_HOURS_DOE!$B$38:$N$38,RHIC_HOURS_DOE!$B$46:$D$46)</c15:sqref>
                        </c15:formulaRef>
                      </c:ext>
                    </c:extLst>
                    <c:strCache>
                      <c:ptCount val="16"/>
                      <c:pt idx="0">
                        <c:v>week 27</c:v>
                      </c:pt>
                      <c:pt idx="1">
                        <c:v>week 28</c:v>
                      </c:pt>
                      <c:pt idx="2">
                        <c:v>week 29</c:v>
                      </c:pt>
                      <c:pt idx="3">
                        <c:v>week 30</c:v>
                      </c:pt>
                      <c:pt idx="4">
                        <c:v>week 31</c:v>
                      </c:pt>
                      <c:pt idx="5">
                        <c:v>week 32</c:v>
                      </c:pt>
                      <c:pt idx="6">
                        <c:v>week 33</c:v>
                      </c:pt>
                      <c:pt idx="7">
                        <c:v>week 34</c:v>
                      </c:pt>
                      <c:pt idx="8">
                        <c:v>week 35</c:v>
                      </c:pt>
                      <c:pt idx="9">
                        <c:v>week 36</c:v>
                      </c:pt>
                      <c:pt idx="10">
                        <c:v>week 37</c:v>
                      </c:pt>
                      <c:pt idx="11">
                        <c:v>week 38</c:v>
                      </c:pt>
                      <c:pt idx="12">
                        <c:v>week 39</c:v>
                      </c:pt>
                      <c:pt idx="13">
                        <c:v>week 40</c:v>
                      </c:pt>
                      <c:pt idx="14">
                        <c:v>week 41</c:v>
                      </c:pt>
                      <c:pt idx="15">
                        <c:v>week 42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(RHIC_HOURS_DOE!$B$36:$N$36,RHIC_HOURS_DOE!$B$44:$D$44)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</c:v>
                      </c:pt>
                      <c:pt idx="1">
                        <c:v>0.94874999999999998</c:v>
                      </c:pt>
                      <c:pt idx="2">
                        <c:v>0.62932752179327522</c:v>
                      </c:pt>
                      <c:pt idx="3">
                        <c:v>0.73264281230382933</c:v>
                      </c:pt>
                      <c:pt idx="4">
                        <c:v>0.7959381843725466</c:v>
                      </c:pt>
                      <c:pt idx="5">
                        <c:v>0.7909253638415441</c:v>
                      </c:pt>
                      <c:pt idx="6">
                        <c:v>0.77216408486803456</c:v>
                      </c:pt>
                      <c:pt idx="7">
                        <c:v>0.77922796612824086</c:v>
                      </c:pt>
                      <c:pt idx="8">
                        <c:v>0.77945866237907846</c:v>
                      </c:pt>
                      <c:pt idx="9">
                        <c:v>0.77302872836789782</c:v>
                      </c:pt>
                      <c:pt idx="10">
                        <c:v>0.76700053805719959</c:v>
                      </c:pt>
                      <c:pt idx="11">
                        <c:v>0.77069940698659489</c:v>
                      </c:pt>
                      <c:pt idx="12">
                        <c:v>0.77685861866738837</c:v>
                      </c:pt>
                      <c:pt idx="13">
                        <c:v>0.77685861866738848</c:v>
                      </c:pt>
                      <c:pt idx="14">
                        <c:v>0.77677498543085965</c:v>
                      </c:pt>
                      <c:pt idx="15">
                        <c:v>0.77677498543085965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B-409B-4EE1-9BFE-D258902710F7}"/>
                  </c:ext>
                </c:extLst>
              </c15:ser>
            </c15:filteredLineSeries>
          </c:ext>
        </c:extLst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6.22</c:v>
                </c:pt>
                <c:pt idx="1">
                  <c:v>1.67</c:v>
                </c:pt>
                <c:pt idx="2">
                  <c:v>4.9653999999999998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Run24 availability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69554307623756"/>
          <c:y val="0.1299886993292505"/>
          <c:w val="0.86326111721694443"/>
          <c:h val="0.48742444323172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FB-4A95-8B52-80D73C90BE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FB-4A95-8B52-80D73C90BE8B}"/>
              </c:ext>
            </c:extLst>
          </c:dPt>
          <c:cat>
            <c:strRef>
              <c:f>RHIC_HOURS_DOE!$A$54:$A$58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RHIC_HOURS_DOE!$B$54:$B$58</c:f>
              <c:numCache>
                <c:formatCode>0.00%</c:formatCode>
                <c:ptCount val="4"/>
                <c:pt idx="0">
                  <c:v>0.82411511530802339</c:v>
                </c:pt>
                <c:pt idx="1">
                  <c:v>0.79409625409140505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9FB-4A95-8B52-80D73C90B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26368"/>
        <c:axId val="77628160"/>
      </c:barChart>
      <c:catAx>
        <c:axId val="776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77628160"/>
        <c:crosses val="autoZero"/>
        <c:auto val="1"/>
        <c:lblAlgn val="ctr"/>
        <c:lblOffset val="100"/>
        <c:noMultiLvlLbl val="0"/>
      </c:catAx>
      <c:valAx>
        <c:axId val="77628160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62636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701767997556E-2"/>
          <c:y val="0.17824524276025147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36:</c:v>
                </c:pt>
                <c:pt idx="1">
                  <c:v>FY24-week 37:</c:v>
                </c:pt>
                <c:pt idx="2">
                  <c:v>FY24-week 38:</c:v>
                </c:pt>
                <c:pt idx="3">
                  <c:v>FY24-week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77.55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94-4356-A003-221AD4E7C451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3982807556927748E-2"/>
                  <c:y val="-1.7344172849568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4-4356-A003-221AD4E7C45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94-4356-A003-221AD4E7C45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2.1800000000000002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4-4356-A003-221AD4E7C451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94-4356-A003-221AD4E7C451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7365662623278323E-2"/>
                  <c:y val="1.7855149467283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94-4356-A003-221AD4E7C4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4-4356-A003-221AD4E7C4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4-4356-A003-221AD4E7C4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A94-4356-A003-221AD4E7C451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31.27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A94-4356-A003-221AD4E7C451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12.07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DA94-4356-A003-221AD4E7C451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DA94-4356-A003-221AD4E7C451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DA94-4356-A003-221AD4E7C451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42.63000000000001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DA94-4356-A003-221AD4E7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NORMAL!$B$843:$E$843</c:f>
              <c:strCache>
                <c:ptCount val="3"/>
                <c:pt idx="0">
                  <c:v>07/01/25/2 to 07/08/25/1</c:v>
                </c:pt>
                <c:pt idx="2">
                  <c:v>07/08/25/2 to 07/15/25/1</c:v>
                </c:pt>
              </c:strCache>
              <c:extLst/>
            </c:strRef>
          </c:cat>
          <c:val>
            <c:numRef>
              <c:f>NORMAL!$B$845:$E$845</c:f>
              <c:numCache>
                <c:formatCode>0.0%</c:formatCode>
                <c:ptCount val="4"/>
                <c:pt idx="2" formatCode="0.00%">
                  <c:v>4.0683286050582475E-2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495-4093-92B0-043E0E7B3AD6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07/01/25/2 to 07/08/25/1</c:v>
                </c:pt>
                <c:pt idx="2">
                  <c:v>07/08/25/2 to 07/15/25/1</c:v>
                </c:pt>
              </c:strCache>
              <c:extLst/>
            </c:strRef>
          </c:cat>
          <c:val>
            <c:numRef>
              <c:f>NORMAL!$B$847:$E$847</c:f>
              <c:numCache>
                <c:formatCode>0.0%</c:formatCode>
                <c:ptCount val="4"/>
                <c:pt idx="2" formatCode="0.00%">
                  <c:v>2.1488501237399645E-2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495-4093-92B0-043E0E7B3AD6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07/01/25/2 to 07/08/25/1</c:v>
                </c:pt>
                <c:pt idx="2">
                  <c:v>07/08/25/2 to 07/15/25/1</c:v>
                </c:pt>
              </c:strCache>
              <c:extLst/>
            </c:strRef>
          </c:cat>
          <c:val>
            <c:numRef>
              <c:f>NORMAL!$B$849:$E$849</c:f>
              <c:numCache>
                <c:formatCode>0.0</c:formatCode>
                <c:ptCount val="4"/>
                <c:pt idx="2" formatCode="0.00%">
                  <c:v>6.5552000965775334E-2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495-4093-92B0-043E0E7B3AD6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07/01/25/2 to 07/08/25/1</c:v>
                </c:pt>
                <c:pt idx="2">
                  <c:v>07/08/25/2 to 07/15/25/1</c:v>
                </c:pt>
              </c:strCache>
              <c:extLst/>
            </c:strRef>
          </c:cat>
          <c:val>
            <c:numRef>
              <c:f>NORMAL!$B$851:$E$851</c:f>
              <c:numCache>
                <c:formatCode>0.0%</c:formatCode>
                <c:ptCount val="4"/>
                <c:pt idx="2" formatCode="0.00%">
                  <c:v>3.0059757348946701E-2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495-4093-92B0-043E0E7B3AD6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07/01/25/2 to 07/08/25/1</c:v>
                </c:pt>
                <c:pt idx="2">
                  <c:v>07/08/25/2 to 07/15/25/1</c:v>
                </c:pt>
              </c:strCache>
              <c:extLst/>
            </c:strRef>
          </c:cat>
          <c:val>
            <c:numRef>
              <c:f>NORMAL!$B$853:$E$853</c:f>
              <c:numCache>
                <c:formatCode>0.0</c:formatCode>
                <c:ptCount val="4"/>
                <c:pt idx="2" formatCode="0.00%">
                  <c:v>1.8289370435202509E-2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495-4093-92B0-043E0E7B3AD6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NORMAL!$B$843:$E$843</c:f>
              <c:strCache>
                <c:ptCount val="3"/>
                <c:pt idx="0">
                  <c:v>07/01/25/2 to 07/08/25/1</c:v>
                </c:pt>
                <c:pt idx="2">
                  <c:v>07/08/25/2 to 07/15/25/1</c:v>
                </c:pt>
              </c:strCache>
              <c:extLst/>
            </c:strRef>
          </c:cat>
          <c:val>
            <c:numRef>
              <c:f>NORMAL!$B$855:$E$855</c:f>
              <c:numCache>
                <c:formatCode>0.0</c:formatCode>
                <c:ptCount val="4"/>
                <c:pt idx="2" formatCode="0.00%">
                  <c:v>9.2352266553992878E-3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495-4093-92B0-043E0E7B3AD6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NORMAL!$B$843:$E$843</c:f>
              <c:strCache>
                <c:ptCount val="3"/>
                <c:pt idx="0">
                  <c:v>07/01/25/2 to 07/08/25/1</c:v>
                </c:pt>
                <c:pt idx="2">
                  <c:v>07/08/25/2 to 07/15/25/1</c:v>
                </c:pt>
              </c:strCache>
              <c:extLst/>
            </c:strRef>
          </c:cat>
          <c:val>
            <c:numRef>
              <c:f>NORMAL!$B$857:$E$857</c:f>
              <c:numCache>
                <c:formatCode>0.0</c:formatCode>
                <c:ptCount val="4"/>
                <c:pt idx="2" formatCode="0.00%">
                  <c:v>7.7865636506307713E-3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495-4093-92B0-043E0E7B3AD6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NORMAL!$B$843:$E$843</c:f>
              <c:strCache>
                <c:ptCount val="3"/>
                <c:pt idx="0">
                  <c:v>07/01/25/2 to 07/08/25/1</c:v>
                </c:pt>
                <c:pt idx="2">
                  <c:v>07/08/25/2 to 07/15/25/1</c:v>
                </c:pt>
              </c:strCache>
              <c:extLst/>
            </c:strRef>
          </c:cat>
          <c:val>
            <c:numRef>
              <c:f>NORMAL!$B$859:$E$859</c:f>
              <c:numCache>
                <c:formatCode>0.0</c:formatCode>
                <c:ptCount val="4"/>
                <c:pt idx="2" formatCode="0.00%">
                  <c:v>1.0683889660167803E-2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495-4093-92B0-043E0E7B3AD6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4"/>
              <c:pt idx="0">
                <c:v>07/01/25/2 to 07/08/25/1</c:v>
              </c:pt>
              <c:pt idx="2">
                <c:v>07/08/25/2 to 07/15/25/1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NORMAL!$B$883:$E$883</c:f>
              <c:numCache>
                <c:formatCode>0.0%</c:formatCode>
                <c:ptCount val="4"/>
                <c:pt idx="0" formatCode="0.00%">
                  <c:v>0</c:v>
                </c:pt>
                <c:pt idx="2" formatCode="0.00%">
                  <c:v>2.0341643025291244E-2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495-4093-92B0-043E0E7B3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14"/>
                <c:order val="8"/>
                <c:tx>
                  <c:strRef>
                    <c:extLst>
                      <c:ext uri="{02D57815-91ED-43cb-92C2-25804820EDAC}">
                        <c15:formulaRef>
                          <c15:sqref>NORMAL!$B$860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07/01/25/2 to 07/08/25/1</c:v>
                      </c:pt>
                      <c:pt idx="2">
                        <c:v>07/08/25/2 to 07/15/25/1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NORMAL!$B$861:$E$861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5495-4093-92B0-043E0E7B3AD6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07/01/25/2 to 07/08/25/1</c:v>
                      </c:pt>
                      <c:pt idx="2">
                        <c:v>07/08/25/2 to 07/15/25/1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NORMAL!$B$863:$E$863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495-4093-92B0-043E0E7B3AD6}"/>
                  </c:ext>
                </c:extLst>
              </c15:ser>
            </c15:filteredBarSeries>
            <c15:filteredBa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07/01/25/2 to 07/08/25/1</c:v>
                      </c:pt>
                      <c:pt idx="2">
                        <c:v>07/08/25/2 to 07/15/25/1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NORMAL!$B$865:$E$865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495-4093-92B0-043E0E7B3AD6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07/01/25/2 to 07/08/25/1</c:v>
                      </c:pt>
                      <c:pt idx="2">
                        <c:v>07/08/25/2 to 07/15/25/1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NORMAL!$B$867:$E$867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495-4093-92B0-043E0E7B3AD6}"/>
                  </c:ext>
                </c:extLst>
              </c15:ser>
            </c15:filteredBarSeries>
            <c15:filteredBa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07/01/25/2 to 07/08/25/1</c:v>
                      </c:pt>
                      <c:pt idx="2">
                        <c:v>07/08/25/2 to 07/15/25/1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NORMAL!$B$869:$E$869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495-4093-92B0-043E0E7B3AD6}"/>
                  </c:ext>
                </c:extLst>
              </c15:ser>
            </c15:filteredBarSeries>
            <c15:filteredBarSeries>
              <c15:ser>
                <c:idx val="9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07/01/25/2 to 07/08/25/1</c:v>
                      </c:pt>
                      <c:pt idx="2">
                        <c:v>07/08/25/2 to 07/15/25/1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NORMAL!$B$883:$E$883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 formatCode="0.00%">
                        <c:v>0</c:v>
                      </c:pt>
                      <c:pt idx="2" formatCode="0.00%">
                        <c:v>2.0341643025291244E-2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495-4093-92B0-043E0E7B3AD6}"/>
                  </c:ext>
                </c:extLst>
              </c15:ser>
            </c15:filteredBarSeries>
            <c15:filteredBarSeries>
              <c15:ser>
                <c:idx val="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NORMAL!$B$871:$E$871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495-4093-92B0-043E0E7B3AD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NORMAL!$B$873:$E$873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495-4093-92B0-043E0E7B3AD6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0-4139-B397-B22E5DDB24C3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4.138119014285185E-3</c:v>
                </c:pt>
                <c:pt idx="8" formatCode="0.0%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0-4139-B397-B22E5DDB24C3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0-4139-B397-B22E5DDB24C3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3.7664316776727428E-3</c:v>
                </c:pt>
                <c:pt idx="2" formatCode="0.0%">
                  <c:v>1.6354242810947433E-3</c:v>
                </c:pt>
                <c:pt idx="6" formatCode="0.0%">
                  <c:v>1.5734763916593366E-3</c:v>
                </c:pt>
                <c:pt idx="8" formatCode="0.0%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0-4139-B397-B22E5DDB24C3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2" formatCode="0.0%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EA50-4139-B397-B22E5DDB24C3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2" formatCode="0.0%">
                  <c:v>2.0442803513684295E-3</c:v>
                </c:pt>
                <c:pt idx="4" formatCode="0.0%">
                  <c:v>2.0145453644394337E-2</c:v>
                </c:pt>
                <c:pt idx="6" formatCode="0.0%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A50-4139-B397-B22E5DDB24C3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2" formatCode="0.0%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A50-4139-B397-B22E5DDB24C3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2" formatCode="0.0%">
                  <c:v>2.3911885322067086E-3</c:v>
                </c:pt>
                <c:pt idx="8" formatCode="0.0%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A50-4139-B397-B22E5DDB24C3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3.877937878656475E-3</c:v>
                </c:pt>
                <c:pt idx="4" formatCode="0.0%">
                  <c:v>3.9398857680918824E-3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A50-4139-B397-B22E5DDB24C3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A50-4139-B397-B22E5DDB24C3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  <c:pt idx="4" formatCode="0.0%">
                  <c:v>1.8671093875831657E-2</c:v>
                </c:pt>
                <c:pt idx="6" formatCode="0.0%">
                  <c:v>5.9098286521378236E-3</c:v>
                </c:pt>
                <c:pt idx="8" formatCode="0.0%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A50-4139-B397-B22E5DDB24C3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  <c:pt idx="4" formatCode="0.0%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A50-4139-B397-B22E5DDB24C3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General</c:formatCode>
                <c:ptCount val="9"/>
                <c:pt idx="4" formatCode="0.0%">
                  <c:v>7.5824216668938117E-3</c:v>
                </c:pt>
                <c:pt idx="6" formatCode="0.0%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A50-4139-B397-B22E5DDB24C3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General</c:formatCode>
                <c:ptCount val="9"/>
                <c:pt idx="4" formatCode="0.0%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A50-4139-B397-B22E5DDB24C3}"/>
            </c:ext>
          </c:extLst>
        </c:ser>
        <c:ser>
          <c:idx val="9"/>
          <c:order val="15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4.1381190142851841E-3</c:v>
                </c:pt>
                <c:pt idx="2" formatCode="0.0%">
                  <c:v>8.3010171843445318E-4</c:v>
                </c:pt>
                <c:pt idx="4" formatCode="0.0%">
                  <c:v>2.7504862909320691E-3</c:v>
                </c:pt>
                <c:pt idx="6" formatCode="0.0%">
                  <c:v>3.1717319390928366E-3</c:v>
                </c:pt>
                <c:pt idx="8" formatCode="0.0%">
                  <c:v>4.683260441316766E-3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A50-4139-B397-B22E5DDB2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8"/>
                <c:order val="12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  <c:pt idx="8" formatCode="0.0%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EA50-4139-B397-B22E5DDB24C3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A50-4139-B397-B22E5DDB24C3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A50-4139-B397-B22E5DDB24C3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1.2954530879240684E-2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0-4451-99A6-BB93C990DDCC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0.11806579875585198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0-4451-99A6-BB93C990DDCC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1.1094721990636824E-2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0-4451-99A6-BB93C990DDCC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2.7063425896235494E-2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F590-4451-99A6-BB93C990DDCC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CryoAGS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1.8213300840120565E-2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90-4451-99A6-BB93C990DDCC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2.4049252869877507E-2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90-4451-99A6-BB93C990DDCC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InstAGS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NORMAL!$BB$857:$BH$857</c:f>
              <c:numCache>
                <c:formatCode>General</c:formatCode>
                <c:ptCount val="7"/>
                <c:pt idx="0" formatCode="0.0%">
                  <c:v>2.546014237157699E-2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590-4451-99A6-BB93C990DDCC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NORMAL!$BB$859:$BH$859</c:f>
              <c:numCache>
                <c:formatCode>General</c:formatCode>
                <c:ptCount val="7"/>
                <c:pt idx="0" formatCode="0.0%">
                  <c:v>2.3023151414096065E-2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590-4451-99A6-BB93C990DDCC}"/>
            </c:ext>
          </c:extLst>
        </c:ser>
        <c:ser>
          <c:idx val="4"/>
          <c:order val="11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590-4451-99A6-BB93C990DDCC}"/>
              </c:ext>
            </c:extLst>
          </c:dPt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1.3467581607131402E-2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90-4451-99A6-BB93C990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NORMAL!$BB$860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7"/>
                      <c:pt idx="0">
                        <c:v>06/04/24/2 to 06/11/24/1</c:v>
                      </c:pt>
                      <c:pt idx="2">
                        <c:v>06/11/24/2 to 06/18/24/1</c:v>
                      </c:pt>
                      <c:pt idx="4">
                        <c:v>06/18/24/2 to 06/25/24/1</c:v>
                      </c:pt>
                      <c:pt idx="6">
                        <c:v>06/25/24/2 to 07/02/24/1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NORMAL!$BB$861:$BH$861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F590-4451-99A6-BB93C990DDCC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7"/>
                      <c:pt idx="0">
                        <c:v>06/04/24/2 to 06/11/24/1</c:v>
                      </c:pt>
                      <c:pt idx="2">
                        <c:v>06/11/24/2 to 06/18/24/1</c:v>
                      </c:pt>
                      <c:pt idx="4">
                        <c:v>06/18/24/2 to 06/25/24/1</c:v>
                      </c:pt>
                      <c:pt idx="6">
                        <c:v>06/25/24/2 to 07/02/24/1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590-4451-99A6-BB93C990DDCC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590-4451-99A6-BB93C990DDC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414867415253129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4705476890971333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540202" y="12425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7784"/>
                        <a:gd name="adj2" fmla="val 197328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5.4618490492539995E-8"/>
                  <c:y val="-4.05935712518375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147397" y="1415180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536"/>
                        <a:gd name="adj2" fmla="val 173231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3705365360013956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60410633826825955"/>
                  <c:y val="-5.24553538940719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41457" y="4902033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6691"/>
                        <a:gd name="adj2" fmla="val -385002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3.3898583731620469E-2"/>
                  <c:y val="-4.62098112273862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725123" y="1447064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7141"/>
                        <a:gd name="adj2" fmla="val 172212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809581" y="1999681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70191"/>
                      <a:gd name="adj2" fmla="val 100942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Oplog!$K$34:$K$41</c:f>
              <c:numCache>
                <c:formatCode>0.00</c:formatCode>
                <c:ptCount val="8"/>
                <c:pt idx="0">
                  <c:v>6.95</c:v>
                </c:pt>
                <c:pt idx="1">
                  <c:v>15.65</c:v>
                </c:pt>
                <c:pt idx="2">
                  <c:v>0</c:v>
                </c:pt>
                <c:pt idx="3">
                  <c:v>7.03</c:v>
                </c:pt>
                <c:pt idx="4">
                  <c:v>0</c:v>
                </c:pt>
                <c:pt idx="5">
                  <c:v>4.92</c:v>
                </c:pt>
                <c:pt idx="6">
                  <c:v>74.77</c:v>
                </c:pt>
                <c:pt idx="7">
                  <c:v>58.68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6D7-47C5-A654-CAA4FC37993E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6D7-47C5-A654-CAA4FC37993E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6D7-47C5-A654-CAA4FC37993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36D7-47C5-A654-CAA4FC37993E}"/>
              </c:ext>
            </c:extLst>
          </c:dPt>
          <c:dLbls>
            <c:dLbl>
              <c:idx val="0"/>
              <c:layout>
                <c:manualLayout>
                  <c:x val="-0.32765951862400178"/>
                  <c:y val="-1.1327295412494914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8395956888367674"/>
                      <c:h val="8.4251689927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6D7-47C5-A654-CAA4FC37993E}"/>
                </c:ext>
              </c:extLst>
            </c:dLbl>
            <c:dLbl>
              <c:idx val="1"/>
              <c:layout>
                <c:manualLayout>
                  <c:x val="-0.15663556151225777"/>
                  <c:y val="-7.1244030376575632E-2"/>
                </c:manualLayout>
              </c:layout>
              <c:numFmt formatCode="General" sourceLinked="0"/>
              <c:spPr>
                <a:xfrm>
                  <a:off x="4406567" y="1070366"/>
                  <a:ext cx="1802025" cy="28892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211"/>
                        <a:gd name="adj2" fmla="val 205524"/>
                      </a:avLst>
                    </a:prstGeom>
                  </c15:spPr>
                  <c15:layout>
                    <c:manualLayout>
                      <c:w val="0.20126493207514787"/>
                      <c:h val="5.7265771252057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D7-47C5-A654-CAA4FC37993E}"/>
                </c:ext>
              </c:extLst>
            </c:dLbl>
            <c:dLbl>
              <c:idx val="2"/>
              <c:layout>
                <c:manualLayout>
                  <c:x val="-5.5844083319372314E-8"/>
                  <c:y val="-0.13491076410188818"/>
                </c:manualLayout>
              </c:layout>
              <c:numFmt formatCode="General" sourceLinked="0"/>
              <c:spPr>
                <a:xfrm>
                  <a:off x="6296744" y="1109700"/>
                  <a:ext cx="2656755" cy="31077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8387"/>
                        <a:gd name="adj2" fmla="val 267449"/>
                      </a:avLst>
                    </a:prstGeom>
                  </c15:spPr>
                  <c15:layout>
                    <c:manualLayout>
                      <c:w val="0.29672818518880179"/>
                      <c:h val="6.1597099102438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D7-47C5-A654-CAA4FC37993E}"/>
                </c:ext>
              </c:extLst>
            </c:dLbl>
            <c:dLbl>
              <c:idx val="3"/>
              <c:layout>
                <c:manualLayout>
                  <c:x val="-7.5037694756240579E-4"/>
                  <c:y val="-3.7757651374983076E-2"/>
                </c:manualLayout>
              </c:layout>
              <c:numFmt formatCode="General" sourceLinked="0"/>
              <c:spPr>
                <a:xfrm>
                  <a:off x="6904925" y="1643369"/>
                  <a:ext cx="2041856" cy="63743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675"/>
                        <a:gd name="adj2" fmla="val 56261"/>
                      </a:avLst>
                    </a:prstGeom>
                  </c15:spPr>
                  <c15:layout>
                    <c:manualLayout>
                      <c:w val="0.22805126486848715"/>
                      <c:h val="0.126340867355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6D7-47C5-A654-CAA4FC37993E}"/>
                </c:ext>
              </c:extLst>
            </c:dLbl>
            <c:dLbl>
              <c:idx val="4"/>
              <c:layout>
                <c:manualLayout>
                  <c:x val="-0.65253884999185507"/>
                  <c:y val="-4.3430416414370898E-2"/>
                </c:manualLayout>
              </c:layout>
              <c:numFmt formatCode="General" sourceLinked="0"/>
              <c:spPr>
                <a:xfrm>
                  <a:off x="161545" y="4708237"/>
                  <a:ext cx="3385474" cy="33709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963"/>
                        <a:gd name="adj2" fmla="val -303856"/>
                      </a:avLst>
                    </a:prstGeom>
                  </c15:spPr>
                  <c15:layout>
                    <c:manualLayout>
                      <c:w val="0.37750306962702623"/>
                      <c:h val="6.17792475623521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D7-47C5-A654-CAA4FC37993E}"/>
                </c:ext>
              </c:extLst>
            </c:dLbl>
            <c:dLbl>
              <c:idx val="5"/>
              <c:layout>
                <c:manualLayout>
                  <c:x val="-0.16451618912980345"/>
                  <c:y val="-8.4176014056779463E-3"/>
                </c:manualLayout>
              </c:layout>
              <c:numFmt formatCode="General" sourceLinked="0"/>
              <c:spPr>
                <a:xfrm>
                  <a:off x="375224" y="1207671"/>
                  <a:ext cx="1905991" cy="27137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1560"/>
                        <a:gd name="adj2" fmla="val 139783"/>
                      </a:avLst>
                    </a:prstGeom>
                  </c15:spPr>
                  <c15:layout>
                    <c:manualLayout>
                      <c:w val="0.20887689489772063"/>
                      <c:h val="5.6562745585773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D7-47C5-A654-CAA4FC37993E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(Oplog!$A$19:$A$20,Oplog!$A$22,Oplog!$A$24:$A$26)</c:f>
              <c:strCache>
                <c:ptCount val="6"/>
                <c:pt idx="0">
                  <c:v>Experimental Setup</c:v>
                </c:pt>
                <c:pt idx="1">
                  <c:v>Failure</c:v>
                </c:pt>
                <c:pt idx="2">
                  <c:v>Machine Setup</c:v>
                </c:pt>
                <c:pt idx="3">
                  <c:v>Scheduled Maintenance</c:v>
                </c:pt>
                <c:pt idx="4">
                  <c:v>Scheduled Shutdown</c:v>
                </c:pt>
                <c:pt idx="5">
                  <c:v>Science</c:v>
                </c:pt>
              </c:strCache>
              <c:extLst/>
            </c:strRef>
          </c:cat>
          <c:val>
            <c:numRef>
              <c:f>(Oplog!$K$34:$K$35,Oplog!$K$37,Oplog!$K$39:$K$41)</c:f>
              <c:numCache>
                <c:formatCode>0.00</c:formatCode>
                <c:ptCount val="6"/>
                <c:pt idx="0">
                  <c:v>6.95</c:v>
                </c:pt>
                <c:pt idx="1">
                  <c:v>15.65</c:v>
                </c:pt>
                <c:pt idx="2">
                  <c:v>7.03</c:v>
                </c:pt>
                <c:pt idx="3">
                  <c:v>4.92</c:v>
                </c:pt>
                <c:pt idx="4">
                  <c:v>74.77</c:v>
                </c:pt>
                <c:pt idx="5">
                  <c:v>58.68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36D7-47C5-A654-CAA4FC379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11472003499557"/>
          <c:y val="6.7171672985321298E-2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048238535403E-3"/>
          <c:y val="0.1916103287314611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E347-430A-94B2-DE37E9A0D745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347-430A-94B2-DE37E9A0D745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347-430A-94B2-DE37E9A0D745}"/>
              </c:ext>
            </c:extLst>
          </c:dPt>
          <c:dLbls>
            <c:dLbl>
              <c:idx val="0"/>
              <c:layout>
                <c:manualLayout>
                  <c:x val="-0.42290855515409909"/>
                  <c:y val="0.10969651927751176"/>
                </c:manualLayout>
              </c:layout>
              <c:numFmt formatCode="General" sourceLinked="0"/>
              <c:spPr>
                <a:xfrm>
                  <a:off x="138218" y="1351245"/>
                  <a:ext cx="1955102" cy="31476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90945"/>
                        <a:gd name="adj2" fmla="val 13947"/>
                      </a:avLst>
                    </a:prstGeom>
                  </c15:spPr>
                  <c15:layout>
                    <c:manualLayout>
                      <c:w val="0.20126493207514787"/>
                      <c:h val="5.7265771252057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47-430A-94B2-DE37E9A0D745}"/>
                </c:ext>
              </c:extLst>
            </c:dLbl>
            <c:dLbl>
              <c:idx val="1"/>
              <c:layout>
                <c:manualLayout>
                  <c:x val="-0.48903765814425543"/>
                  <c:y val="6.8179006505887105E-3"/>
                </c:manualLayout>
              </c:layout>
              <c:numFmt formatCode="General" sourceLinked="0"/>
              <c:spPr>
                <a:xfrm>
                  <a:off x="618566" y="759262"/>
                  <a:ext cx="3056638" cy="35198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0060"/>
                        <a:gd name="adj2" fmla="val 87711"/>
                      </a:avLst>
                    </a:prstGeom>
                  </c15:spPr>
                  <c15:layout>
                    <c:manualLayout>
                      <c:w val="0.31466079266187758"/>
                      <c:h val="6.403755144408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347-430A-94B2-DE37E9A0D745}"/>
                </c:ext>
              </c:extLst>
            </c:dLbl>
            <c:dLbl>
              <c:idx val="2"/>
              <c:layout>
                <c:manualLayout>
                  <c:x val="0.1200827613939562"/>
                  <c:y val="1.3327469394093194E-2"/>
                </c:manualLayout>
              </c:layout>
              <c:numFmt formatCode="General" sourceLinked="0"/>
              <c:spPr>
                <a:xfrm>
                  <a:off x="6401887" y="1278368"/>
                  <a:ext cx="2730240" cy="29552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5834"/>
                        <a:gd name="adj2" fmla="val 96625"/>
                      </a:avLst>
                    </a:prstGeom>
                  </c15:spPr>
                  <c15:layout>
                    <c:manualLayout>
                      <c:w val="0.29672818518880179"/>
                      <c:h val="6.1597099102438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47-430A-94B2-DE37E9A0D745}"/>
                </c:ext>
              </c:extLst>
            </c:dLbl>
            <c:dLbl>
              <c:idx val="3"/>
              <c:layout>
                <c:manualLayout>
                  <c:x val="-0.65253884999185507"/>
                  <c:y val="-4.3430416414370898E-2"/>
                </c:manualLayout>
              </c:layout>
              <c:numFmt formatCode="General" sourceLinked="0"/>
              <c:spPr>
                <a:xfrm>
                  <a:off x="161545" y="4708237"/>
                  <a:ext cx="3385474" cy="33709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963"/>
                        <a:gd name="adj2" fmla="val -303856"/>
                      </a:avLst>
                    </a:prstGeom>
                  </c15:spPr>
                  <c15:layout>
                    <c:manualLayout>
                      <c:w val="0.37750306962702623"/>
                      <c:h val="6.17792475623521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47-430A-94B2-DE37E9A0D745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(Oplog!$A$20:$A$22,Oplog!$A$25)</c:f>
              <c:strCache>
                <c:ptCount val="4"/>
                <c:pt idx="0">
                  <c:v>Failure</c:v>
                </c:pt>
                <c:pt idx="1">
                  <c:v>Machine Development</c:v>
                </c:pt>
                <c:pt idx="2">
                  <c:v>Machine Setup</c:v>
                </c:pt>
                <c:pt idx="3">
                  <c:v>Scheduled Shutdown</c:v>
                </c:pt>
              </c:strCache>
              <c:extLst/>
            </c:strRef>
          </c:cat>
          <c:val>
            <c:numRef>
              <c:f>(Oplog!$K$35:$K$37,Oplog!$K$40)</c:f>
              <c:numCache>
                <c:formatCode>0.00</c:formatCode>
                <c:ptCount val="4"/>
                <c:pt idx="0">
                  <c:v>27.22</c:v>
                </c:pt>
                <c:pt idx="1">
                  <c:v>11.82</c:v>
                </c:pt>
                <c:pt idx="2">
                  <c:v>16.079999999999998</c:v>
                </c:pt>
                <c:pt idx="3">
                  <c:v>100.03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E347-430A-94B2-DE37E9A0D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6088117096904967"/>
          <c:y val="0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dops.bnl.gov/Operations/personnel/call_in_lists/call_in_list.php?group=esshq" TargetMode="External"/><Relationship Id="rId4" Type="http://schemas.openxmlformats.org/officeDocument/2006/relationships/hyperlink" Target="https://www.cadops.bnl.gov/Operations/personnel/call_in_lis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67164"/>
              </p:ext>
            </p:extLst>
          </p:nvPr>
        </p:nvGraphicFramePr>
        <p:xfrm>
          <a:off x="179540" y="0"/>
          <a:ext cx="1201245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F22EB0-2989-43E0-6816-F2311EC3F0E3}"/>
              </a:ext>
            </a:extLst>
          </p:cNvPr>
          <p:cNvSpPr txBox="1"/>
          <p:nvPr/>
        </p:nvSpPr>
        <p:spPr>
          <a:xfrm>
            <a:off x="4586568" y="6204942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Availability: 77.6%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6768D-354C-5F49-4134-4F200168E033}"/>
              </a:ext>
            </a:extLst>
          </p:cNvPr>
          <p:cNvSpPr txBox="1"/>
          <p:nvPr/>
        </p:nvSpPr>
        <p:spPr>
          <a:xfrm>
            <a:off x="8355724" y="17342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72.6%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598212"/>
              </p:ext>
            </p:extLst>
          </p:nvPr>
        </p:nvGraphicFramePr>
        <p:xfrm>
          <a:off x="212942" y="0"/>
          <a:ext cx="11979057" cy="620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0028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500-0000C7FE2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00733"/>
              </p:ext>
            </p:extLst>
          </p:nvPr>
        </p:nvGraphicFramePr>
        <p:xfrm>
          <a:off x="242371" y="0"/>
          <a:ext cx="11949629" cy="606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84013"/>
              </p:ext>
            </p:extLst>
          </p:nvPr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812993"/>
              </p:ext>
            </p:extLst>
          </p:nvPr>
        </p:nvGraphicFramePr>
        <p:xfrm>
          <a:off x="212436" y="-1"/>
          <a:ext cx="11979564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191252"/>
              </p:ext>
            </p:extLst>
          </p:nvPr>
        </p:nvGraphicFramePr>
        <p:xfrm>
          <a:off x="179540" y="0"/>
          <a:ext cx="120124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652952"/>
              </p:ext>
            </p:extLst>
          </p:nvPr>
        </p:nvGraphicFramePr>
        <p:xfrm>
          <a:off x="179540" y="92364"/>
          <a:ext cx="12012460" cy="615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56074"/>
              </p:ext>
            </p:extLst>
          </p:nvPr>
        </p:nvGraphicFramePr>
        <p:xfrm>
          <a:off x="179540" y="0"/>
          <a:ext cx="120124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7/9-7/16/2024: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200 MeV Th run ended Tuesday. Next run 7/29-8/4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1.0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0.0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0.0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0.0 </a:t>
            </a:r>
            <a:r>
              <a:rPr lang="en-US" sz="2400" dirty="0" err="1"/>
              <a:t>hr</a:t>
            </a:r>
            <a:r>
              <a:rPr lang="en-US" sz="2400" dirty="0"/>
              <a:t>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167.0 Shutdown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100.0%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568EA-2E23-7339-285B-45401FDA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21" y="-1"/>
            <a:ext cx="7513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7/8-7/15/2025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62.4%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running with variety of ions from EBIS.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 25-C began June 30</a:t>
            </a:r>
            <a:r>
              <a:rPr lang="en-US" baseline="30000" dirty="0"/>
              <a:t>th</a:t>
            </a:r>
            <a:r>
              <a:rPr lang="en-US" dirty="0"/>
              <a:t> . Schedule is posted.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35109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30041"/>
              </p:ext>
            </p:extLst>
          </p:nvPr>
        </p:nvGraphicFramePr>
        <p:xfrm>
          <a:off x="3037591" y="806450"/>
          <a:ext cx="9714075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998130"/>
              </p:ext>
            </p:extLst>
          </p:nvPr>
        </p:nvGraphicFramePr>
        <p:xfrm>
          <a:off x="3037591" y="806450"/>
          <a:ext cx="9714074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045038"/>
              </p:ext>
            </p:extLst>
          </p:nvPr>
        </p:nvGraphicFramePr>
        <p:xfrm>
          <a:off x="3037590" y="806450"/>
          <a:ext cx="9714075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Access for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dirty="0">
                <a:solidFill>
                  <a:schemeClr val="tx1"/>
                </a:solidFill>
                <a:cs typeface="Arial"/>
              </a:rPr>
              <a:t> – TPC issues, Magnet trip – cooling problem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RHIC QPA – replaced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dirty="0">
                <a:solidFill>
                  <a:schemeClr val="tx1"/>
                </a:solidFill>
                <a:cs typeface="Arial"/>
              </a:rPr>
              <a:t> lead flow 9Q14 – replaced analog input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Cooling trouble (1000P) – tripped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AtR</a:t>
            </a:r>
            <a:r>
              <a:rPr lang="en-US" dirty="0">
                <a:solidFill>
                  <a:schemeClr val="tx1"/>
                </a:solidFill>
                <a:cs typeface="Arial"/>
              </a:rPr>
              <a:t> PSs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RHIC PS – ground current yi7-sxd-ps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sextupole</a:t>
            </a:r>
            <a:r>
              <a:rPr lang="en-US" dirty="0">
                <a:solidFill>
                  <a:schemeClr val="tx1"/>
                </a:solidFill>
                <a:cs typeface="Arial"/>
              </a:rPr>
              <a:t>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Power Dip (7/13) – several hours to recover</a:t>
            </a: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PASS sector 8 – access trouble for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sPHENIX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RHIC PS – replaced controller board &amp; current </a:t>
            </a:r>
          </a:p>
          <a:p>
            <a:r>
              <a:rPr lang="en-US" dirty="0">
                <a:solidFill>
                  <a:schemeClr val="tx1"/>
                </a:solidFill>
              </a:rPr>
              <a:t>     regulator card to bi5-qf3-ps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QLI </a:t>
            </a:r>
            <a:r>
              <a:rPr lang="en-US" dirty="0" err="1">
                <a:solidFill>
                  <a:schemeClr val="tx1"/>
                </a:solidFill>
              </a:rPr>
              <a:t>thi</a:t>
            </a:r>
            <a:r>
              <a:rPr lang="en-US" dirty="0">
                <a:solidFill>
                  <a:schemeClr val="tx1"/>
                </a:solidFill>
              </a:rPr>
              <a:t> morning – trouble y2-dh0</a:t>
            </a: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Multiple Rad Mon Interlocks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Cold Snake Quad B1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STAR PS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Controls Hardware replaced cfe-f18-vme chassis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access to replace SSFB amp to station 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RF station K currently down –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Acopian</a:t>
            </a:r>
            <a:r>
              <a:rPr lang="en-US" dirty="0">
                <a:solidFill>
                  <a:schemeClr val="tx1"/>
                </a:solidFill>
                <a:cs typeface="Arial"/>
              </a:rPr>
              <a:t>/TCR </a:t>
            </a:r>
          </a:p>
          <a:p>
            <a:r>
              <a:rPr lang="en-US" dirty="0">
                <a:solidFill>
                  <a:schemeClr val="tx1"/>
                </a:solidFill>
                <a:cs typeface="Arial"/>
              </a:rPr>
              <a:t>    PS trouble – located beneath cavity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7108F-313C-1392-EA1F-268B48BB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64" y="4184041"/>
            <a:ext cx="4314941" cy="2680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8CC50-5A0D-2EE5-D76E-F35723D9D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664" y="4430320"/>
            <a:ext cx="4314941" cy="242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13991-E6AD-A4C4-E597-D55FA9653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611" y="2033899"/>
            <a:ext cx="6007389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200MeV run has ended. Next run 7/29 – 8/4.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– no user scheduled this week. Due to begin again next week.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 in addition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Maintenance scheduled for tomorrow.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/>
              <a:t>Other MD, </a:t>
            </a:r>
            <a:r>
              <a:rPr lang="en-US" sz="2000" dirty="0"/>
              <a:t>APEX as noted in schedule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RHIC Tunnel access/sweeps back to </a:t>
            </a:r>
            <a:r>
              <a:rPr lang="en-US" sz="2000" b="1" u="sng" dirty="0">
                <a:solidFill>
                  <a:schemeClr val="accent2"/>
                </a:solidFill>
              </a:rPr>
              <a:t>ODH-0</a:t>
            </a:r>
            <a:r>
              <a:rPr lang="en-US" sz="2000" b="1" dirty="0">
                <a:solidFill>
                  <a:schemeClr val="accent2"/>
                </a:solidFill>
              </a:rPr>
              <a:t> restrictions</a:t>
            </a:r>
            <a:r>
              <a:rPr lang="en-US" sz="2000" b="1" i="1" dirty="0">
                <a:solidFill>
                  <a:schemeClr val="accent2"/>
                </a:solidFill>
              </a:rPr>
              <a:t>.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 list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hlinkClick r:id="rId5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1515053" y="185939"/>
            <a:ext cx="9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DABED-A9C5-37D3-8153-EB8A98BB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38" y="586050"/>
            <a:ext cx="6072762" cy="449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6A6FC-F434-C98C-ADF3-537DE444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3" y="586050"/>
            <a:ext cx="5141309" cy="3845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E34EA-0CE6-AD2E-9906-E0C26186B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070" y="4227999"/>
            <a:ext cx="3567254" cy="2649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4622</TotalTime>
  <Words>697</Words>
  <Application>Microsoft Office PowerPoint</Application>
  <PresentationFormat>Widescreen</PresentationFormat>
  <Paragraphs>152</Paragraphs>
  <Slides>12</Slides>
  <Notes>10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7/8-7/15/2025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Naylor, Christopher E</cp:lastModifiedBy>
  <cp:revision>35</cp:revision>
  <dcterms:created xsi:type="dcterms:W3CDTF">2011-03-02T18:37:40Z</dcterms:created>
  <dcterms:modified xsi:type="dcterms:W3CDTF">2025-07-15T16:41:28Z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