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4.xml" ContentType="application/vnd.openxmlformats-officedocument.drawingml.chartshapes+xml"/>
  <Override PartName="/ppt/charts/chart10.xml" ContentType="application/vnd.openxmlformats-officedocument.drawingml.chart+xml"/>
  <Override PartName="/ppt/drawings/drawing5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1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6.xml" ContentType="application/vnd.openxmlformats-officedocument.drawingml.chartshape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26"/>
  </p:notesMasterIdLst>
  <p:sldIdLst>
    <p:sldId id="364" r:id="rId5"/>
    <p:sldId id="366" r:id="rId6"/>
    <p:sldId id="356" r:id="rId7"/>
    <p:sldId id="360" r:id="rId8"/>
    <p:sldId id="362" r:id="rId9"/>
    <p:sldId id="357" r:id="rId10"/>
    <p:sldId id="361" r:id="rId11"/>
    <p:sldId id="363" r:id="rId12"/>
    <p:sldId id="365" r:id="rId13"/>
    <p:sldId id="367" r:id="rId14"/>
    <p:sldId id="318" r:id="rId15"/>
    <p:sldId id="345" r:id="rId16"/>
    <p:sldId id="339" r:id="rId17"/>
    <p:sldId id="306" r:id="rId18"/>
    <p:sldId id="368" r:id="rId19"/>
    <p:sldId id="355" r:id="rId20"/>
    <p:sldId id="358" r:id="rId21"/>
    <p:sldId id="359" r:id="rId22"/>
    <p:sldId id="354" r:id="rId23"/>
    <p:sldId id="369" r:id="rId24"/>
    <p:sldId id="304" r:id="rId25"/>
  </p:sldIdLst>
  <p:sldSz cx="12192000" cy="6858000"/>
  <p:notesSz cx="6858000" cy="24098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3BF5D0-DE96-4B7A-906F-0B8C55F59A4D}" v="328" dt="2025-07-22T17:05:29.3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108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r, Gregory" userId="3561ba5d-ecd2-4074-b30a-c8c766e651bb" providerId="ADAL" clId="{FA3BF5D0-DE96-4B7A-906F-0B8C55F59A4D}"/>
    <pc:docChg chg="undo custSel addSld modSld">
      <pc:chgData name="Marr, Gregory" userId="3561ba5d-ecd2-4074-b30a-c8c766e651bb" providerId="ADAL" clId="{FA3BF5D0-DE96-4B7A-906F-0B8C55F59A4D}" dt="2025-07-22T17:05:29.389" v="1725"/>
      <pc:docMkLst>
        <pc:docMk/>
      </pc:docMkLst>
      <pc:sldChg chg="modSp mod">
        <pc:chgData name="Marr, Gregory" userId="3561ba5d-ecd2-4074-b30a-c8c766e651bb" providerId="ADAL" clId="{FA3BF5D0-DE96-4B7A-906F-0B8C55F59A4D}" dt="2025-07-22T15:21:51.331" v="272" actId="20577"/>
        <pc:sldMkLst>
          <pc:docMk/>
          <pc:sldMk cId="3919863926" sldId="306"/>
        </pc:sldMkLst>
        <pc:spChg chg="mod">
          <ac:chgData name="Marr, Gregory" userId="3561ba5d-ecd2-4074-b30a-c8c766e651bb" providerId="ADAL" clId="{FA3BF5D0-DE96-4B7A-906F-0B8C55F59A4D}" dt="2025-07-22T15:21:51.331" v="272" actId="20577"/>
          <ac:spMkLst>
            <pc:docMk/>
            <pc:sldMk cId="3919863926" sldId="306"/>
            <ac:spMk id="3" creationId="{CE05BAB3-93A9-4362-AA58-BF024EA3D008}"/>
          </ac:spMkLst>
        </pc:spChg>
      </pc:sldChg>
      <pc:sldChg chg="delSp modSp mod">
        <pc:chgData name="Marr, Gregory" userId="3561ba5d-ecd2-4074-b30a-c8c766e651bb" providerId="ADAL" clId="{FA3BF5D0-DE96-4B7A-906F-0B8C55F59A4D}" dt="2025-07-22T15:34:09.935" v="308" actId="20577"/>
        <pc:sldMkLst>
          <pc:docMk/>
          <pc:sldMk cId="1351841527" sldId="318"/>
        </pc:sldMkLst>
        <pc:spChg chg="mod">
          <ac:chgData name="Marr, Gregory" userId="3561ba5d-ecd2-4074-b30a-c8c766e651bb" providerId="ADAL" clId="{FA3BF5D0-DE96-4B7A-906F-0B8C55F59A4D}" dt="2025-07-22T15:34:09.935" v="308" actId="20577"/>
          <ac:spMkLst>
            <pc:docMk/>
            <pc:sldMk cId="1351841527" sldId="318"/>
            <ac:spMk id="4" creationId="{40F1692A-327B-4A38-A46D-758905412178}"/>
          </ac:spMkLst>
        </pc:spChg>
        <pc:picChg chg="del mod">
          <ac:chgData name="Marr, Gregory" userId="3561ba5d-ecd2-4074-b30a-c8c766e651bb" providerId="ADAL" clId="{FA3BF5D0-DE96-4B7A-906F-0B8C55F59A4D}" dt="2025-07-22T14:34:01.143" v="116" actId="478"/>
          <ac:picMkLst>
            <pc:docMk/>
            <pc:sldMk cId="1351841527" sldId="318"/>
            <ac:picMk id="6" creationId="{409C511A-8CB1-1772-B0B7-4EC7F7964E65}"/>
          </ac:picMkLst>
        </pc:picChg>
      </pc:sldChg>
      <pc:sldChg chg="addSp delSp modSp mod">
        <pc:chgData name="Marr, Gregory" userId="3561ba5d-ecd2-4074-b30a-c8c766e651bb" providerId="ADAL" clId="{FA3BF5D0-DE96-4B7A-906F-0B8C55F59A4D}" dt="2025-07-22T16:23:34.637" v="1602" actId="20577"/>
        <pc:sldMkLst>
          <pc:docMk/>
          <pc:sldMk cId="1336046822" sldId="339"/>
        </pc:sldMkLst>
        <pc:spChg chg="mod">
          <ac:chgData name="Marr, Gregory" userId="3561ba5d-ecd2-4074-b30a-c8c766e651bb" providerId="ADAL" clId="{FA3BF5D0-DE96-4B7A-906F-0B8C55F59A4D}" dt="2025-07-22T16:23:34.637" v="1602" actId="20577"/>
          <ac:spMkLst>
            <pc:docMk/>
            <pc:sldMk cId="1336046822" sldId="339"/>
            <ac:spMk id="10" creationId="{C77E873D-E72B-4BE0-99D3-3CB079EDDDF1}"/>
          </ac:spMkLst>
        </pc:spChg>
        <pc:picChg chg="mod ord">
          <ac:chgData name="Marr, Gregory" userId="3561ba5d-ecd2-4074-b30a-c8c766e651bb" providerId="ADAL" clId="{FA3BF5D0-DE96-4B7A-906F-0B8C55F59A4D}" dt="2025-07-22T16:23:15.564" v="1598" actId="14100"/>
          <ac:picMkLst>
            <pc:docMk/>
            <pc:sldMk cId="1336046822" sldId="339"/>
            <ac:picMk id="5" creationId="{818C0B74-7283-FEE5-F7EA-E31FB0C40796}"/>
          </ac:picMkLst>
        </pc:picChg>
        <pc:picChg chg="del">
          <ac:chgData name="Marr, Gregory" userId="3561ba5d-ecd2-4074-b30a-c8c766e651bb" providerId="ADAL" clId="{FA3BF5D0-DE96-4B7A-906F-0B8C55F59A4D}" dt="2025-07-22T15:40:35.351" v="312" actId="478"/>
          <ac:picMkLst>
            <pc:docMk/>
            <pc:sldMk cId="1336046822" sldId="339"/>
            <ac:picMk id="7" creationId="{B0F299D8-5CA9-7A0F-F7C7-0AB41807A861}"/>
          </ac:picMkLst>
        </pc:picChg>
        <pc:picChg chg="add mod">
          <ac:chgData name="Marr, Gregory" userId="3561ba5d-ecd2-4074-b30a-c8c766e651bb" providerId="ADAL" clId="{FA3BF5D0-DE96-4B7A-906F-0B8C55F59A4D}" dt="2025-07-22T16:23:18.382" v="1599" actId="14100"/>
          <ac:picMkLst>
            <pc:docMk/>
            <pc:sldMk cId="1336046822" sldId="339"/>
            <ac:picMk id="8" creationId="{BA05AF7D-3DEF-B01A-9D65-2B4A25B7D909}"/>
          </ac:picMkLst>
        </pc:picChg>
      </pc:sldChg>
      <pc:sldChg chg="modSp mod">
        <pc:chgData name="Marr, Gregory" userId="3561ba5d-ecd2-4074-b30a-c8c766e651bb" providerId="ADAL" clId="{FA3BF5D0-DE96-4B7A-906F-0B8C55F59A4D}" dt="2025-07-22T15:24:13.299" v="283" actId="313"/>
        <pc:sldMkLst>
          <pc:docMk/>
          <pc:sldMk cId="1973591361" sldId="345"/>
        </pc:sldMkLst>
        <pc:spChg chg="mod">
          <ac:chgData name="Marr, Gregory" userId="3561ba5d-ecd2-4074-b30a-c8c766e651bb" providerId="ADAL" clId="{FA3BF5D0-DE96-4B7A-906F-0B8C55F59A4D}" dt="2025-07-22T15:24:13.299" v="283" actId="313"/>
          <ac:spMkLst>
            <pc:docMk/>
            <pc:sldMk cId="1973591361" sldId="345"/>
            <ac:spMk id="3" creationId="{9B498A92-B3B2-49BC-A076-391E836286E6}"/>
          </ac:spMkLst>
        </pc:spChg>
        <pc:spChg chg="mod">
          <ac:chgData name="Marr, Gregory" userId="3561ba5d-ecd2-4074-b30a-c8c766e651bb" providerId="ADAL" clId="{FA3BF5D0-DE96-4B7A-906F-0B8C55F59A4D}" dt="2025-07-22T14:12:47.569" v="8" actId="20577"/>
          <ac:spMkLst>
            <pc:docMk/>
            <pc:sldMk cId="1973591361" sldId="345"/>
            <ac:spMk id="6" creationId="{BCD58E3F-F47B-442F-B8F8-75AE9391E2A8}"/>
          </ac:spMkLst>
        </pc:spChg>
        <pc:spChg chg="mod">
          <ac:chgData name="Marr, Gregory" userId="3561ba5d-ecd2-4074-b30a-c8c766e651bb" providerId="ADAL" clId="{FA3BF5D0-DE96-4B7A-906F-0B8C55F59A4D}" dt="2025-07-22T14:13:03.397" v="13" actId="207"/>
          <ac:spMkLst>
            <pc:docMk/>
            <pc:sldMk cId="1973591361" sldId="345"/>
            <ac:spMk id="7" creationId="{DDAD2342-837F-44BE-A9A7-5BCD33A79969}"/>
          </ac:spMkLst>
        </pc:spChg>
        <pc:graphicFrameChg chg="mod">
          <ac:chgData name="Marr, Gregory" userId="3561ba5d-ecd2-4074-b30a-c8c766e651bb" providerId="ADAL" clId="{FA3BF5D0-DE96-4B7A-906F-0B8C55F59A4D}" dt="2025-07-22T14:16:08.366" v="98" actId="14100"/>
          <ac:graphicFrameMkLst>
            <pc:docMk/>
            <pc:sldMk cId="1973591361" sldId="345"/>
            <ac:graphicFrameMk id="4" creationId="{BEFAF220-6078-17A6-BEB0-09EB7B3FF104}"/>
          </ac:graphicFrameMkLst>
        </pc:graphicFrameChg>
      </pc:sldChg>
      <pc:sldChg chg="mod modShow">
        <pc:chgData name="Marr, Gregory" userId="3561ba5d-ecd2-4074-b30a-c8c766e651bb" providerId="ADAL" clId="{FA3BF5D0-DE96-4B7A-906F-0B8C55F59A4D}" dt="2025-07-22T16:38:59.169" v="1613" actId="729"/>
        <pc:sldMkLst>
          <pc:docMk/>
          <pc:sldMk cId="482215022" sldId="354"/>
        </pc:sldMkLst>
      </pc:sldChg>
      <pc:sldChg chg="mod">
        <pc:chgData name="Marr, Gregory" userId="3561ba5d-ecd2-4074-b30a-c8c766e651bb" providerId="ADAL" clId="{FA3BF5D0-DE96-4B7A-906F-0B8C55F59A4D}" dt="2025-07-22T14:33:04.918" v="110" actId="27918"/>
        <pc:sldMkLst>
          <pc:docMk/>
          <pc:sldMk cId="2821221482" sldId="357"/>
        </pc:sldMkLst>
      </pc:sldChg>
      <pc:sldChg chg="addSp delSp modSp mod">
        <pc:chgData name="Marr, Gregory" userId="3561ba5d-ecd2-4074-b30a-c8c766e651bb" providerId="ADAL" clId="{FA3BF5D0-DE96-4B7A-906F-0B8C55F59A4D}" dt="2025-07-22T15:17:24.273" v="214"/>
        <pc:sldMkLst>
          <pc:docMk/>
          <pc:sldMk cId="3153405175" sldId="359"/>
        </pc:sldMkLst>
        <pc:graphicFrameChg chg="del">
          <ac:chgData name="Marr, Gregory" userId="3561ba5d-ecd2-4074-b30a-c8c766e651bb" providerId="ADAL" clId="{FA3BF5D0-DE96-4B7A-906F-0B8C55F59A4D}" dt="2025-07-22T14:43:48.647" v="201" actId="478"/>
          <ac:graphicFrameMkLst>
            <pc:docMk/>
            <pc:sldMk cId="3153405175" sldId="359"/>
            <ac:graphicFrameMk id="2" creationId="{DB3D119E-886F-44D0-AD37-D8E5EE4D90F3}"/>
          </ac:graphicFrameMkLst>
        </pc:graphicFrameChg>
        <pc:graphicFrameChg chg="add mod">
          <ac:chgData name="Marr, Gregory" userId="3561ba5d-ecd2-4074-b30a-c8c766e651bb" providerId="ADAL" clId="{FA3BF5D0-DE96-4B7A-906F-0B8C55F59A4D}" dt="2025-07-22T15:17:24.273" v="214"/>
          <ac:graphicFrameMkLst>
            <pc:docMk/>
            <pc:sldMk cId="3153405175" sldId="359"/>
            <ac:graphicFrameMk id="3" creationId="{DA713809-64B1-48B9-93DF-0B3ABFD1142B}"/>
          </ac:graphicFrameMkLst>
        </pc:graphicFrameChg>
      </pc:sldChg>
      <pc:sldChg chg="mod">
        <pc:chgData name="Marr, Gregory" userId="3561ba5d-ecd2-4074-b30a-c8c766e651bb" providerId="ADAL" clId="{FA3BF5D0-DE96-4B7A-906F-0B8C55F59A4D}" dt="2025-07-22T14:33:29.597" v="112" actId="27918"/>
        <pc:sldMkLst>
          <pc:docMk/>
          <pc:sldMk cId="3430603638" sldId="363"/>
        </pc:sldMkLst>
      </pc:sldChg>
      <pc:sldChg chg="addSp modSp mod">
        <pc:chgData name="Marr, Gregory" userId="3561ba5d-ecd2-4074-b30a-c8c766e651bb" providerId="ADAL" clId="{FA3BF5D0-DE96-4B7A-906F-0B8C55F59A4D}" dt="2025-07-22T15:32:49.597" v="285" actId="27918"/>
        <pc:sldMkLst>
          <pc:docMk/>
          <pc:sldMk cId="1309095127" sldId="364"/>
        </pc:sldMkLst>
        <pc:graphicFrameChg chg="add mod">
          <ac:chgData name="Marr, Gregory" userId="3561ba5d-ecd2-4074-b30a-c8c766e651bb" providerId="ADAL" clId="{FA3BF5D0-DE96-4B7A-906F-0B8C55F59A4D}" dt="2025-07-22T15:15:34.305" v="213" actId="207"/>
          <ac:graphicFrameMkLst>
            <pc:docMk/>
            <pc:sldMk cId="1309095127" sldId="364"/>
            <ac:graphicFrameMk id="4" creationId="{00000000-0008-0000-0000-000047AAD500}"/>
          </ac:graphicFrameMkLst>
        </pc:graphicFrameChg>
      </pc:sldChg>
      <pc:sldChg chg="mod modShow">
        <pc:chgData name="Marr, Gregory" userId="3561ba5d-ecd2-4074-b30a-c8c766e651bb" providerId="ADAL" clId="{FA3BF5D0-DE96-4B7A-906F-0B8C55F59A4D}" dt="2025-07-22T15:59:55.698" v="816" actId="729"/>
        <pc:sldMkLst>
          <pc:docMk/>
          <pc:sldMk cId="3618564648" sldId="365"/>
        </pc:sldMkLst>
      </pc:sldChg>
      <pc:sldChg chg="addSp delSp modSp add mod">
        <pc:chgData name="Marr, Gregory" userId="3561ba5d-ecd2-4074-b30a-c8c766e651bb" providerId="ADAL" clId="{FA3BF5D0-DE96-4B7A-906F-0B8C55F59A4D}" dt="2025-07-22T17:05:29.389" v="1725"/>
        <pc:sldMkLst>
          <pc:docMk/>
          <pc:sldMk cId="2183450097" sldId="367"/>
        </pc:sldMkLst>
        <pc:spChg chg="add del mod">
          <ac:chgData name="Marr, Gregory" userId="3561ba5d-ecd2-4074-b30a-c8c766e651bb" providerId="ADAL" clId="{FA3BF5D0-DE96-4B7A-906F-0B8C55F59A4D}" dt="2025-07-22T17:02:55.806" v="1632" actId="478"/>
          <ac:spMkLst>
            <pc:docMk/>
            <pc:sldMk cId="2183450097" sldId="367"/>
            <ac:spMk id="5" creationId="{7E9C84E8-E0A0-5B78-D8B4-45491A959244}"/>
          </ac:spMkLst>
        </pc:spChg>
        <pc:graphicFrameChg chg="add del mod">
          <ac:chgData name="Marr, Gregory" userId="3561ba5d-ecd2-4074-b30a-c8c766e651bb" providerId="ADAL" clId="{FA3BF5D0-DE96-4B7A-906F-0B8C55F59A4D}" dt="2025-07-22T17:02:51.566" v="1630" actId="478"/>
          <ac:graphicFrameMkLst>
            <pc:docMk/>
            <pc:sldMk cId="2183450097" sldId="367"/>
            <ac:graphicFrameMk id="2" creationId="{00000000-0008-0000-0000-000048AAD500}"/>
          </ac:graphicFrameMkLst>
        </pc:graphicFrameChg>
        <pc:graphicFrameChg chg="add mod">
          <ac:chgData name="Marr, Gregory" userId="3561ba5d-ecd2-4074-b30a-c8c766e651bb" providerId="ADAL" clId="{FA3BF5D0-DE96-4B7A-906F-0B8C55F59A4D}" dt="2025-07-22T17:05:29.389" v="1725"/>
          <ac:graphicFrameMkLst>
            <pc:docMk/>
            <pc:sldMk cId="2183450097" sldId="367"/>
            <ac:graphicFrameMk id="4" creationId="{00000000-0008-0000-0000-000048AAD500}"/>
          </ac:graphicFrameMkLst>
        </pc:graphicFrameChg>
        <pc:graphicFrameChg chg="del">
          <ac:chgData name="Marr, Gregory" userId="3561ba5d-ecd2-4074-b30a-c8c766e651bb" providerId="ADAL" clId="{FA3BF5D0-DE96-4B7A-906F-0B8C55F59A4D}" dt="2025-07-22T14:36:48.258" v="179" actId="478"/>
          <ac:graphicFrameMkLst>
            <pc:docMk/>
            <pc:sldMk cId="2183450097" sldId="367"/>
            <ac:graphicFrameMk id="4" creationId="{5D0C95F3-5CBE-EA44-6204-BDCF43FCB902}"/>
          </ac:graphicFrameMkLst>
        </pc:graphicFrameChg>
      </pc:sldChg>
      <pc:sldChg chg="addSp delSp modSp add mod modAnim">
        <pc:chgData name="Marr, Gregory" userId="3561ba5d-ecd2-4074-b30a-c8c766e651bb" providerId="ADAL" clId="{FA3BF5D0-DE96-4B7A-906F-0B8C55F59A4D}" dt="2025-07-22T16:02:42.594" v="825" actId="20577"/>
        <pc:sldMkLst>
          <pc:docMk/>
          <pc:sldMk cId="3404988038" sldId="368"/>
        </pc:sldMkLst>
        <pc:spChg chg="mod">
          <ac:chgData name="Marr, Gregory" userId="3561ba5d-ecd2-4074-b30a-c8c766e651bb" providerId="ADAL" clId="{FA3BF5D0-DE96-4B7A-906F-0B8C55F59A4D}" dt="2025-07-22T16:02:42.594" v="825" actId="20577"/>
          <ac:spMkLst>
            <pc:docMk/>
            <pc:sldMk cId="3404988038" sldId="368"/>
            <ac:spMk id="3" creationId="{3CF7003C-364F-F6B2-BCD0-B9E2C2CAA075}"/>
          </ac:spMkLst>
        </pc:spChg>
        <pc:picChg chg="add mod">
          <ac:chgData name="Marr, Gregory" userId="3561ba5d-ecd2-4074-b30a-c8c766e651bb" providerId="ADAL" clId="{FA3BF5D0-DE96-4B7A-906F-0B8C55F59A4D}" dt="2025-07-22T15:59:40.835" v="815" actId="1076"/>
          <ac:picMkLst>
            <pc:docMk/>
            <pc:sldMk cId="3404988038" sldId="368"/>
            <ac:picMk id="4" creationId="{D7F5ED1A-22DA-6371-A120-AAE68005761A}"/>
          </ac:picMkLst>
        </pc:picChg>
        <pc:picChg chg="del">
          <ac:chgData name="Marr, Gregory" userId="3561ba5d-ecd2-4074-b30a-c8c766e651bb" providerId="ADAL" clId="{FA3BF5D0-DE96-4B7A-906F-0B8C55F59A4D}" dt="2025-07-22T15:53:46.361" v="624" actId="478"/>
          <ac:picMkLst>
            <pc:docMk/>
            <pc:sldMk cId="3404988038" sldId="368"/>
            <ac:picMk id="5" creationId="{C0FC2815-F2C9-08A8-ED6B-06DA90478E6D}"/>
          </ac:picMkLst>
        </pc:picChg>
        <pc:cxnChg chg="del">
          <ac:chgData name="Marr, Gregory" userId="3561ba5d-ecd2-4074-b30a-c8c766e651bb" providerId="ADAL" clId="{FA3BF5D0-DE96-4B7A-906F-0B8C55F59A4D}" dt="2025-07-22T15:53:48.381" v="625" actId="478"/>
          <ac:cxnSpMkLst>
            <pc:docMk/>
            <pc:sldMk cId="3404988038" sldId="368"/>
            <ac:cxnSpMk id="7" creationId="{A4135630-735A-419B-EE6C-ED9F9AE8942C}"/>
          </ac:cxnSpMkLst>
        </pc:cxnChg>
      </pc:sldChg>
      <pc:sldChg chg="addSp delSp modSp add mod modShow">
        <pc:chgData name="Marr, Gregory" userId="3561ba5d-ecd2-4074-b30a-c8c766e651bb" providerId="ADAL" clId="{FA3BF5D0-DE96-4B7A-906F-0B8C55F59A4D}" dt="2025-07-22T16:44:35.927" v="1625"/>
        <pc:sldMkLst>
          <pc:docMk/>
          <pc:sldMk cId="2477279107" sldId="369"/>
        </pc:sldMkLst>
        <pc:graphicFrameChg chg="add mod">
          <ac:chgData name="Marr, Gregory" userId="3561ba5d-ecd2-4074-b30a-c8c766e651bb" providerId="ADAL" clId="{FA3BF5D0-DE96-4B7A-906F-0B8C55F59A4D}" dt="2025-07-22T16:44:35.927" v="1625"/>
          <ac:graphicFrameMkLst>
            <pc:docMk/>
            <pc:sldMk cId="2477279107" sldId="369"/>
            <ac:graphicFrameMk id="2" creationId="{86E64602-3A08-45E3-93FF-87C234A40041}"/>
          </ac:graphicFrameMkLst>
        </pc:graphicFrameChg>
        <pc:graphicFrameChg chg="del">
          <ac:chgData name="Marr, Gregory" userId="3561ba5d-ecd2-4074-b30a-c8c766e651bb" providerId="ADAL" clId="{FA3BF5D0-DE96-4B7A-906F-0B8C55F59A4D}" dt="2025-07-22T16:39:13.541" v="1614" actId="478"/>
          <ac:graphicFrameMkLst>
            <pc:docMk/>
            <pc:sldMk cId="2477279107" sldId="369"/>
            <ac:graphicFrameMk id="4" creationId="{E16BBDDF-01F2-06EF-4072-534F58664A32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.sharepoint.com/sites/Availability_Data/Shared%20Documents/quarterly/fy25/FY25Q4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https://brookhavenlab.sharepoint.com/sites/Availability_Data/Shared%20Documents/quarterly/fy25/FY25Q4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.sharepoint.com/sites/Availability_Data/Shared%20Documents/Presentation%20templates/nsrl%20time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brookhavenlab.sharepoint.com/sites/Availability_Data/Shared%20Documents/quarterly/fy25/FY25Q4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brookhavenlab.sharepoint.com/sites/Availability_Data/Shared%20Documents/mtbf%20histo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brookhavenlab.sharepoint.com/sites/Availability_Data/Shared%20Documents/mtbf%20history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6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.sharepoint.com/sites/Availability_Data/Shared%20Documents/quarterly/fy25/FY25Q3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brookhavenlab.sharepoint.com/sites/Availability_Data/Shared%20Documents/quarterly/fy25/FY25Q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.sharepoint.com/sites/Availability_Data/Shared%20Documents/quarterly/fy25/FY25Q3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.sharepoint.com/sites/Availability_Data/Shared%20Documents/quarterly/fy25/FY25Q3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https://brookhavenlab.sharepoint.com/sites/Availability_Data/Shared%20Documents/quarterly/fy25/FY25Q2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https://brookhavenlab.sharepoint.com/sites/Availability_Data/Shared%20Documents/quarterly/fy25/FY25Q3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https://brookhavenlab.sharepoint.com/sites/Availability_Data/Shared%20Documents/quarterly/fy25/FY25Q3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https://brookhavenlab.sharepoint.com/sites/Availability_Data/Shared%20Documents/quarterly/fy25/FY25Q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C-AD ACTIVITY    July 2025</a:t>
            </a:r>
          </a:p>
        </c:rich>
      </c:tx>
      <c:layout>
        <c:manualLayout>
          <c:xMode val="edge"/>
          <c:yMode val="edge"/>
          <c:x val="0.29720859892513435"/>
          <c:y val="6.010625097718298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3658579187769256E-2"/>
          <c:y val="0.15915129669840161"/>
          <c:w val="0.7424334101276796"/>
          <c:h val="0.778515093016343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NORMAL!$C$704</c:f>
              <c:strCache>
                <c:ptCount val="1"/>
                <c:pt idx="0">
                  <c:v>Physics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NORMAL!$G$704:$J$704</c:f>
              <c:numCache>
                <c:formatCode>0</c:formatCode>
                <c:ptCount val="4"/>
                <c:pt idx="0">
                  <c:v>94.82</c:v>
                </c:pt>
                <c:pt idx="1">
                  <c:v>96.75</c:v>
                </c:pt>
                <c:pt idx="2">
                  <c:v>105.75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088-4E1A-97B5-A873C7AD75F2}"/>
            </c:ext>
          </c:extLst>
        </c:ser>
        <c:ser>
          <c:idx val="1"/>
          <c:order val="1"/>
          <c:tx>
            <c:strRef>
              <c:f>NORMAL!$C$705</c:f>
              <c:strCache>
                <c:ptCount val="1"/>
                <c:pt idx="0">
                  <c:v>Machine Development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 i="0" baseline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88-4E1A-97B5-A873C7AD75F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 i="0" baseline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088-4E1A-97B5-A873C7AD75F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NORMAL!$G$705:$J$705</c:f>
              <c:numCache>
                <c:formatCode>0</c:formatCode>
                <c:ptCount val="4"/>
                <c:pt idx="0">
                  <c:v>8.6199999999999992</c:v>
                </c:pt>
                <c:pt idx="1">
                  <c:v>5.52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088-4E1A-97B5-A873C7AD75F2}"/>
            </c:ext>
          </c:extLst>
        </c:ser>
        <c:ser>
          <c:idx val="2"/>
          <c:order val="2"/>
          <c:tx>
            <c:strRef>
              <c:f>NORMAL!$C$712</c:f>
              <c:strCache>
                <c:ptCount val="1"/>
                <c:pt idx="0">
                  <c:v>Beam  Studies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 i="0" baseline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88-4E1A-97B5-A873C7AD75F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NORMAL!$G$712:$J$712</c:f>
              <c:numCache>
                <c:formatCode>0</c:formatCode>
                <c:ptCount val="4"/>
                <c:pt idx="0">
                  <c:v>0</c:v>
                </c:pt>
                <c:pt idx="1">
                  <c:v>7.62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088-4E1A-97B5-A873C7AD75F2}"/>
            </c:ext>
          </c:extLst>
        </c:ser>
        <c:ser>
          <c:idx val="4"/>
          <c:order val="3"/>
          <c:tx>
            <c:strRef>
              <c:f>NORMAL!$C$707</c:f>
              <c:strCache>
                <c:ptCount val="1"/>
                <c:pt idx="0">
                  <c:v>Experimenter Setup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5.0064671410438966E-2"/>
                  <c:y val="-1.733853489380147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 i="0" baseline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088-4E1A-97B5-A873C7AD75F2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NORMAL!$G$707:$J$707</c:f>
              <c:numCache>
                <c:formatCode>0</c:formatCode>
                <c:ptCount val="4"/>
                <c:pt idx="0">
                  <c:v>0.8</c:v>
                </c:pt>
                <c:pt idx="1">
                  <c:v>0.08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088-4E1A-97B5-A873C7AD75F2}"/>
            </c:ext>
          </c:extLst>
        </c:ser>
        <c:ser>
          <c:idx val="5"/>
          <c:order val="4"/>
          <c:tx>
            <c:strRef>
              <c:f>NORMAL!$C$706</c:f>
              <c:strCache>
                <c:ptCount val="1"/>
                <c:pt idx="0">
                  <c:v>Machine  Setup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NORMAL!$G$706:$J$706</c:f>
              <c:numCache>
                <c:formatCode>0</c:formatCode>
                <c:ptCount val="4"/>
                <c:pt idx="0">
                  <c:v>18.579999999999998</c:v>
                </c:pt>
                <c:pt idx="1">
                  <c:v>18.57</c:v>
                </c:pt>
                <c:pt idx="2">
                  <c:v>22.9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88-4E1A-97B5-A873C7AD75F2}"/>
            </c:ext>
          </c:extLst>
        </c:ser>
        <c:ser>
          <c:idx val="6"/>
          <c:order val="5"/>
          <c:tx>
            <c:strRef>
              <c:f>NORMAL!$C$708</c:f>
              <c:strCache>
                <c:ptCount val="1"/>
                <c:pt idx="0">
                  <c:v>Scheduled Maintenance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1"/>
              <c:layout>
                <c:manualLayout>
                  <c:x val="6.4803690907725059E-2"/>
                  <c:y val="-3.28205128205128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 i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088-4E1A-97B5-A873C7AD75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NORMAL!$G$708:$J$708</c:f>
              <c:numCache>
                <c:formatCode>0</c:formatCode>
                <c:ptCount val="4"/>
                <c:pt idx="0">
                  <c:v>11.5</c:v>
                </c:pt>
                <c:pt idx="1">
                  <c:v>2.33</c:v>
                </c:pt>
                <c:pt idx="2">
                  <c:v>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E088-4E1A-97B5-A873C7AD75F2}"/>
            </c:ext>
          </c:extLst>
        </c:ser>
        <c:ser>
          <c:idx val="7"/>
          <c:order val="6"/>
          <c:tx>
            <c:strRef>
              <c:f>NORMAL!$C$711</c:f>
              <c:strCache>
                <c:ptCount val="1"/>
                <c:pt idx="0">
                  <c:v>Scheduled Shutdown</c:v>
                </c:pt>
              </c:strCache>
            </c:strRef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NORMAL!$G$711:$J$711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088-4E1A-97B5-A873C7AD75F2}"/>
            </c:ext>
          </c:extLst>
        </c:ser>
        <c:ser>
          <c:idx val="8"/>
          <c:order val="7"/>
          <c:tx>
            <c:strRef>
              <c:f>NORMAL!$C$710</c:f>
              <c:strCache>
                <c:ptCount val="1"/>
                <c:pt idx="0">
                  <c:v>Unscheduled Shutdown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NORMAL!$G$710:$J$710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E088-4E1A-97B5-A873C7AD75F2}"/>
            </c:ext>
          </c:extLst>
        </c:ser>
        <c:ser>
          <c:idx val="3"/>
          <c:order val="8"/>
          <c:tx>
            <c:strRef>
              <c:f>NORMAL!$C$709</c:f>
              <c:strCache>
                <c:ptCount val="1"/>
                <c:pt idx="0">
                  <c:v>Machine  Failures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40:</c:v>
                </c:pt>
                <c:pt idx="1">
                  <c:v>FY25-week 41:</c:v>
                </c:pt>
                <c:pt idx="2">
                  <c:v>FY25-week 42:</c:v>
                </c:pt>
                <c:pt idx="3">
                  <c:v>FY25-week 43:</c:v>
                </c:pt>
              </c:strCache>
            </c:strRef>
          </c:cat>
          <c:val>
            <c:numRef>
              <c:f>NORMAL!$G$709:$J$709</c:f>
              <c:numCache>
                <c:formatCode>0</c:formatCode>
                <c:ptCount val="4"/>
                <c:pt idx="0">
                  <c:v>33.68</c:v>
                </c:pt>
                <c:pt idx="1">
                  <c:v>37.130000000000003</c:v>
                </c:pt>
                <c:pt idx="2">
                  <c:v>31.35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088-4E1A-97B5-A873C7AD75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386816"/>
        <c:axId val="112388736"/>
      </c:barChart>
      <c:catAx>
        <c:axId val="11238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238873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12388736"/>
        <c:scaling>
          <c:orientation val="minMax"/>
          <c:max val="168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2386816"/>
        <c:crosses val="autoZero"/>
        <c:crossBetween val="between"/>
        <c:majorUnit val="24"/>
        <c:minorUnit val="12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761349149686471"/>
          <c:y val="0.15598139755077237"/>
          <c:w val="0.13323124518915191"/>
          <c:h val="0.790968761530803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75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INTEGRATED </a:t>
            </a:r>
            <a:r>
              <a:rPr lang="en-US" sz="1475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FAILURES</a:t>
            </a:r>
            <a:r>
              <a:rPr lang="en-US" sz="1475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(GREATER THAN ONE HOUR) </a:t>
            </a:r>
            <a:r>
              <a:rPr lang="en-US" sz="1475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BY SYSTEM -- July 2025</a:t>
            </a:r>
          </a:p>
        </c:rich>
      </c:tx>
      <c:layout>
        <c:manualLayout>
          <c:xMode val="edge"/>
          <c:yMode val="edge"/>
          <c:x val="0.19577134844287691"/>
          <c:y val="2.5641025641025869E-2"/>
        </c:manualLayout>
      </c:layout>
      <c:overlay val="0"/>
      <c:spPr>
        <a:noFill/>
        <a:ln w="25400">
          <a:noFill/>
        </a:ln>
      </c:spPr>
    </c:title>
    <c:autoTitleDeleted val="0"/>
    <c:view3D>
      <c:rotX val="10"/>
      <c:hPercent val="100"/>
      <c:rotY val="65"/>
      <c:depthPercent val="100"/>
      <c:rAngAx val="0"/>
    </c:view3D>
    <c:floor>
      <c:thickness val="0"/>
      <c:spPr>
        <a:gradFill rotWithShape="0">
          <a:gsLst>
            <a:gs pos="0">
              <a:srgbClr val="808080"/>
            </a:gs>
            <a:gs pos="100000">
              <a:srgbClr val="808080">
                <a:gamma/>
                <a:tint val="0"/>
                <a:invGamma/>
              </a:srgbClr>
            </a:gs>
          </a:gsLst>
          <a:lin ang="5400000" scaled="1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C0C0C0">
                <a:alpha val="0"/>
              </a:srgbClr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sideWall>
    <c:backWall>
      <c:thickness val="0"/>
      <c:spPr>
        <a:gradFill rotWithShape="0">
          <a:gsLst>
            <a:gs pos="0">
              <a:srgbClr val="C0C0C0">
                <a:alpha val="0"/>
              </a:srgbClr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5689915815606138E-2"/>
          <c:y val="6.9705065677982972E-2"/>
          <c:w val="0.90150777756894129"/>
          <c:h val="0.7951492970745250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NORMAL!$B$844</c:f>
              <c:strCache>
                <c:ptCount val="1"/>
                <c:pt idx="0">
                  <c:v>PS_RHIC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NORMAL!$B$843:$I$843</c15:sqref>
                  </c15:fullRef>
                </c:ext>
              </c:extLst>
              <c:f>NORMAL!$B$843:$F$843</c:f>
              <c:strCache>
                <c:ptCount val="5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NORMAL!$B$845:$I$845</c15:sqref>
                  </c15:fullRef>
                </c:ext>
              </c:extLst>
              <c:f>NORMAL!$B$845:$F$845</c:f>
              <c:numCache>
                <c:formatCode>0.0%</c:formatCode>
                <c:ptCount val="5"/>
                <c:pt idx="0" formatCode="0.00%">
                  <c:v>2.3352759400211542E-2</c:v>
                </c:pt>
                <c:pt idx="2" formatCode="0.00%">
                  <c:v>1.3335545554472488E-2</c:v>
                </c:pt>
                <c:pt idx="4">
                  <c:v>1.381255573760292E-2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FF-4670-9AC7-B1226732DAFC}"/>
            </c:ext>
          </c:extLst>
        </c:ser>
        <c:ser>
          <c:idx val="1"/>
          <c:order val="1"/>
          <c:tx>
            <c:strRef>
              <c:f>NORMAL!$B$846</c:f>
              <c:strCache>
                <c:ptCount val="1"/>
                <c:pt idx="0">
                  <c:v>RfRHIC</c:v>
                </c:pt>
              </c:strCache>
            </c:strRef>
          </c:tx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NORMAL!$B$843:$I$843</c15:sqref>
                  </c15:fullRef>
                </c:ext>
              </c:extLst>
              <c:f>NORMAL!$B$843:$F$843</c:f>
              <c:strCache>
                <c:ptCount val="5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NORMAL!$B$847:$I$847</c15:sqref>
                  </c15:fullRef>
                </c:ext>
              </c:extLst>
              <c:f>NORMAL!$B$847:$F$847</c:f>
              <c:numCache>
                <c:formatCode>0.0%</c:formatCode>
                <c:ptCount val="5"/>
                <c:pt idx="0">
                  <c:v>5.2471120144347424E-3</c:v>
                </c:pt>
                <c:pt idx="2" formatCode="0.00%">
                  <c:v>8.150652259576497E-3</c:v>
                </c:pt>
                <c:pt idx="4">
                  <c:v>2.2813530497542362E-3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FF-4670-9AC7-B1226732DAFC}"/>
            </c:ext>
          </c:extLst>
        </c:ser>
        <c:ser>
          <c:idx val="2"/>
          <c:order val="2"/>
          <c:tx>
            <c:strRef>
              <c:f>NORMAL!$B$848</c:f>
              <c:strCache>
                <c:ptCount val="1"/>
                <c:pt idx="0">
                  <c:v>ES&amp;FD_Exp</c:v>
                </c:pt>
              </c:strCache>
            </c:strRef>
          </c:tx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NORMAL!$B$843:$I$843</c15:sqref>
                  </c15:fullRef>
                </c:ext>
              </c:extLst>
              <c:f>NORMAL!$B$843:$F$843</c:f>
              <c:strCache>
                <c:ptCount val="5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NORMAL!$B$849:$I$849</c15:sqref>
                  </c15:fullRef>
                </c:ext>
              </c:extLst>
              <c:f>NORMAL!$B$849:$F$849</c:f>
              <c:numCache>
                <c:formatCode>0.0</c:formatCode>
                <c:ptCount val="5"/>
                <c:pt idx="2" formatCode="0.00%">
                  <c:v>2.1859510131281498E-2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FF-4670-9AC7-B1226732DAFC}"/>
            </c:ext>
          </c:extLst>
        </c:ser>
        <c:ser>
          <c:idx val="3"/>
          <c:order val="3"/>
          <c:tx>
            <c:strRef>
              <c:f>NORMAL!$B$850</c:f>
              <c:strCache>
                <c:ptCount val="1"/>
                <c:pt idx="0">
                  <c:v>QuenchProtect</c:v>
                </c:pt>
              </c:strCache>
            </c:strRef>
          </c:tx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NORMAL!$B$843:$I$843</c15:sqref>
                  </c15:fullRef>
                </c:ext>
              </c:extLst>
              <c:f>NORMAL!$B$843:$F$843</c:f>
              <c:strCache>
                <c:ptCount val="5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NORMAL!$B$851:$I$851</c15:sqref>
                  </c15:fullRef>
                </c:ext>
              </c:extLst>
              <c:f>NORMAL!$B$851:$F$851</c:f>
              <c:numCache>
                <c:formatCode>0.0%</c:formatCode>
                <c:ptCount val="5"/>
                <c:pt idx="2" formatCode="0.00%">
                  <c:v>1.0328307443432815E-2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FF-4670-9AC7-B1226732DAFC}"/>
            </c:ext>
          </c:extLst>
        </c:ser>
        <c:ser>
          <c:idx val="4"/>
          <c:order val="4"/>
          <c:tx>
            <c:strRef>
              <c:f>NORMAL!$B$852</c:f>
              <c:strCache>
                <c:ptCount val="1"/>
                <c:pt idx="0">
                  <c:v>PPS_RHIC</c:v>
                </c:pt>
              </c:strCache>
            </c:strRef>
          </c:tx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NORMAL!$B$843:$I$843</c15:sqref>
                  </c15:fullRef>
                </c:ext>
              </c:extLst>
              <c:f>NORMAL!$B$843:$F$843</c:f>
              <c:strCache>
                <c:ptCount val="5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NORMAL!$B$853:$I$853</c15:sqref>
                  </c15:fullRef>
                </c:ext>
              </c:extLst>
              <c:f>NORMAL!$B$853:$F$853</c:f>
              <c:numCache>
                <c:formatCode>0.0</c:formatCode>
                <c:ptCount val="5"/>
                <c:pt idx="2" formatCode="0.00%">
                  <c:v>6.2840906734139409E-3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FF-4670-9AC7-B1226732DAFC}"/>
            </c:ext>
          </c:extLst>
        </c:ser>
        <c:ser>
          <c:idx val="10"/>
          <c:order val="5"/>
          <c:tx>
            <c:strRef>
              <c:f>NORMAL!$B$854</c:f>
              <c:strCache>
                <c:ptCount val="1"/>
                <c:pt idx="0">
                  <c:v>InstRHIC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NORMAL!$B$843:$I$843</c15:sqref>
                  </c15:fullRef>
                </c:ext>
              </c:extLst>
              <c:f>NORMAL!$B$843:$F$843</c:f>
              <c:strCache>
                <c:ptCount val="5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NORMAL!$B$855:$I$855</c15:sqref>
                  </c15:fullRef>
                </c:ext>
              </c:extLst>
              <c:f>NORMAL!$B$855:$F$855</c:f>
              <c:numCache>
                <c:formatCode>0.0</c:formatCode>
                <c:ptCount val="5"/>
                <c:pt idx="2" formatCode="0.00%">
                  <c:v>3.1731546964763463E-3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CFF-4670-9AC7-B1226732DAFC}"/>
            </c:ext>
          </c:extLst>
        </c:ser>
        <c:ser>
          <c:idx val="11"/>
          <c:order val="6"/>
          <c:tx>
            <c:strRef>
              <c:f>NORMAL!$B$856</c:f>
              <c:strCache>
                <c:ptCount val="1"/>
                <c:pt idx="0">
                  <c:v>RfAGS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NORMAL!$B$843:$I$843</c15:sqref>
                  </c15:fullRef>
                </c:ext>
              </c:extLst>
              <c:f>NORMAL!$B$843:$F$843</c:f>
              <c:strCache>
                <c:ptCount val="5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NORMAL!$B$857:$I$857</c15:sqref>
                  </c15:fullRef>
                </c:ext>
              </c:extLst>
              <c:f>NORMAL!$B$857:$F$857</c:f>
              <c:numCache>
                <c:formatCode>0.0</c:formatCode>
                <c:ptCount val="5"/>
                <c:pt idx="2" formatCode="0.00%">
                  <c:v>2.6754049401663312E-3</c:v>
                </c:pt>
                <c:pt idx="4" formatCode="0.00%">
                  <c:v>4.3345707945330481E-3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CFF-4670-9AC7-B1226732DAFC}"/>
            </c:ext>
          </c:extLst>
        </c:ser>
        <c:ser>
          <c:idx val="6"/>
          <c:order val="7"/>
          <c:tx>
            <c:strRef>
              <c:f>NORMAL!$B$858</c:f>
              <c:strCache>
                <c:ptCount val="1"/>
                <c:pt idx="0">
                  <c:v>ElecRHIC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NORMAL!$B$843:$I$843</c15:sqref>
                  </c15:fullRef>
                </c:ext>
              </c:extLst>
              <c:f>NORMAL!$B$843:$F$843</c:f>
              <c:strCache>
                <c:ptCount val="5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NORMAL!$B$859:$I$859</c15:sqref>
                  </c15:fullRef>
                </c:ext>
              </c:extLst>
              <c:f>NORMAL!$B$859:$F$859</c:f>
              <c:numCache>
                <c:formatCode>0.0</c:formatCode>
                <c:ptCount val="5"/>
                <c:pt idx="2" formatCode="0.00%">
                  <c:v>3.7331231723251135E-3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CCFF-4670-9AC7-B1226732DAFC}"/>
            </c:ext>
          </c:extLst>
        </c:ser>
        <c:ser>
          <c:idx val="14"/>
          <c:order val="8"/>
          <c:tx>
            <c:strRef>
              <c:f>NORMAL!$B$860</c:f>
              <c:strCache>
                <c:ptCount val="1"/>
                <c:pt idx="0">
                  <c:v>ACG_RHIC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NORMAL!$B$843:$I$843</c15:sqref>
                  </c15:fullRef>
                </c:ext>
              </c:extLst>
              <c:f>NORMAL!$B$843:$F$843</c:f>
              <c:strCache>
                <c:ptCount val="5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NORMAL!$B$861:$I$861</c15:sqref>
                  </c15:fullRef>
                </c:ext>
              </c:extLst>
              <c:f>NORMAL!$B$861:$F$861</c:f>
              <c:numCache>
                <c:formatCode>0.0%</c:formatCode>
                <c:ptCount val="5"/>
                <c:pt idx="0" formatCode="0.00%">
                  <c:v>3.8990397577617847E-3</c:v>
                </c:pt>
                <c:pt idx="4">
                  <c:v>3.8990397577617847E-3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8-CCFF-4670-9AC7-B1226732DAFC}"/>
            </c:ext>
          </c:extLst>
        </c:ser>
        <c:ser>
          <c:idx val="7"/>
          <c:order val="9"/>
          <c:tx>
            <c:strRef>
              <c:f>NORMAL!$B$862</c:f>
              <c:strCache>
                <c:ptCount val="1"/>
                <c:pt idx="0">
                  <c:v>HumanError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NORMAL!$B$843:$I$843</c15:sqref>
                  </c15:fullRef>
                </c:ext>
              </c:extLst>
              <c:f>NORMAL!$B$843:$F$843</c:f>
              <c:strCache>
                <c:ptCount val="5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NORMAL!$B$863:$I$863</c15:sqref>
                  </c15:fullRef>
                </c:ext>
              </c:extLst>
              <c:f>NORMAL!$B$863:$F$863</c:f>
              <c:numCache>
                <c:formatCode>0.0%</c:formatCode>
                <c:ptCount val="5"/>
                <c:pt idx="0">
                  <c:v>5.4337681730509983E-3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9-CCFF-4670-9AC7-B1226732DAFC}"/>
            </c:ext>
          </c:extLst>
        </c:ser>
        <c:ser>
          <c:idx val="13"/>
          <c:order val="10"/>
          <c:tx>
            <c:strRef>
              <c:f>NORMAL!$B$864</c:f>
              <c:strCache>
                <c:ptCount val="1"/>
                <c:pt idx="0">
                  <c:v>RadMonIntlk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NORMAL!$B$843:$I$843</c15:sqref>
                  </c15:fullRef>
                </c:ext>
              </c:extLst>
              <c:f>NORMAL!$B$843:$F$843</c:f>
              <c:strCache>
                <c:ptCount val="5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NORMAL!$B$865:$I$865</c15:sqref>
                  </c15:fullRef>
                </c:ext>
              </c:extLst>
              <c:f>NORMAL!$B$865:$F$865</c:f>
              <c:numCache>
                <c:formatCode>0.0%</c:formatCode>
                <c:ptCount val="5"/>
                <c:pt idx="0" formatCode="0.00%">
                  <c:v>4.3138312213534648E-3</c:v>
                </c:pt>
                <c:pt idx="4">
                  <c:v>2.1361760374971482E-3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A-CCFF-4670-9AC7-B1226732DAFC}"/>
            </c:ext>
          </c:extLst>
        </c:ser>
        <c:ser>
          <c:idx val="12"/>
          <c:order val="11"/>
          <c:tx>
            <c:strRef>
              <c:f>NORMAL!$B$866</c:f>
              <c:strCache>
                <c:ptCount val="1"/>
                <c:pt idx="0">
                  <c:v>Weather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NORMAL!$B$843:$I$843</c15:sqref>
                  </c15:fullRef>
                </c:ext>
              </c:extLst>
              <c:f>NORMAL!$B$843:$F$843</c:f>
              <c:strCache>
                <c:ptCount val="5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NORMAL!$B$867:$I$867</c15:sqref>
                  </c15:fullRef>
                </c:ext>
              </c:extLst>
              <c:f>NORMAL!$B$867:$F$867</c:f>
              <c:numCache>
                <c:formatCode>0.0</c:formatCode>
                <c:ptCount val="5"/>
                <c:pt idx="0" formatCode="0.00%">
                  <c:v>1.9267063483833502E-2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B-CCFF-4670-9AC7-B1226732DAFC}"/>
            </c:ext>
          </c:extLst>
        </c:ser>
        <c:ser>
          <c:idx val="8"/>
          <c:order val="12"/>
          <c:tx>
            <c:strRef>
              <c:f>NORMAL!$B$868</c:f>
              <c:strCache>
                <c:ptCount val="1"/>
                <c:pt idx="0">
                  <c:v>InjPerformance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NORMAL!$B$843:$I$843</c15:sqref>
                  </c15:fullRef>
                </c:ext>
              </c:extLst>
              <c:f>NORMAL!$B$843:$F$843</c:f>
              <c:strCache>
                <c:ptCount val="5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NORMAL!$B$869:$I$869</c15:sqref>
                  </c15:fullRef>
                </c:ext>
              </c:extLst>
              <c:f>NORMAL!$B$869:$F$869</c:f>
              <c:numCache>
                <c:formatCode>0.0</c:formatCode>
                <c:ptCount val="5"/>
                <c:pt idx="0" formatCode="0.00%">
                  <c:v>3.6086857332476097E-3</c:v>
                </c:pt>
                <c:pt idx="4" formatCode="0.00%">
                  <c:v>3.5672065868884418E-3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C-CCFF-4670-9AC7-B1226732DAFC}"/>
            </c:ext>
          </c:extLst>
        </c:ser>
        <c:ser>
          <c:idx val="9"/>
          <c:order val="13"/>
          <c:tx>
            <c:strRef>
              <c:f>NORMAL!$B$874</c:f>
              <c:strCache>
                <c:ptCount val="1"/>
                <c:pt idx="0">
                  <c:v>TMP7</c:v>
                </c:pt>
              </c:strCache>
            </c:strRef>
          </c:tx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NORMAL!$B$843:$I$843</c15:sqref>
                  </c15:fullRef>
                </c:ext>
              </c:extLst>
              <c:f>NORMAL!$B$843:$F$843</c:f>
              <c:strCache>
                <c:ptCount val="5"/>
                <c:pt idx="0">
                  <c:v>07/01/25/2 to 07/08/25/1</c:v>
                </c:pt>
                <c:pt idx="2">
                  <c:v>07/08/25/2 to 07/15/25/1</c:v>
                </c:pt>
                <c:pt idx="4">
                  <c:v>07/15/25/2 to 07/22/25/1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NORMAL!$B$875:$I$875</c15:sqref>
                  </c15:fullRef>
                </c:ext>
              </c:extLst>
              <c:f>NORMAL!$B$875:$F$875</c:f>
              <c:numCache>
                <c:formatCode>0.0</c:formatCode>
                <c:ptCount val="5"/>
                <c:pt idx="4" formatCode="0.00%">
                  <c:v>1.6944231287720098E-2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D-CCFF-4670-9AC7-B1226732DAFC}"/>
            </c:ext>
          </c:extLst>
        </c:ser>
        <c:ser>
          <c:idx val="5"/>
          <c:order val="14"/>
          <c:tx>
            <c:strRef>
              <c:f>NORMAL!$B$870</c:f>
              <c:strCache>
                <c:ptCount val="1"/>
                <c:pt idx="0">
                  <c:v>PS_AGS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5"/>
              <c:pt idx="0">
                <c:v>07/01/25/2 to 07/08/25/1</c:v>
              </c:pt>
              <c:pt idx="2">
                <c:v>07/08/25/2 to 07/15/25/1</c:v>
              </c:pt>
              <c:pt idx="4">
                <c:v>07/15/25/2 to 07/22/25/1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NORMAL!$B$871:$H$871</c15:sqref>
                  </c15:fullRef>
                </c:ext>
              </c:extLst>
              <c:f>NORMAL!$B$871:$F$871</c:f>
              <c:numCache>
                <c:formatCode>0.0</c:formatCode>
                <c:ptCount val="5"/>
                <c:pt idx="4" formatCode="0.00%">
                  <c:v>6.4500072588506126E-3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E-CCFF-4670-9AC7-B1226732DAFC}"/>
            </c:ext>
          </c:extLst>
        </c:ser>
        <c:ser>
          <c:idx val="15"/>
          <c:order val="15"/>
          <c:tx>
            <c:strRef>
              <c:f>NORMAL!$B$872</c:f>
              <c:strCache>
                <c:ptCount val="1"/>
                <c:pt idx="0">
                  <c:v>CntrlsHdRHIC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5"/>
              <c:pt idx="0">
                <c:v>07/01/25/2 to 07/08/25/1</c:v>
              </c:pt>
              <c:pt idx="2">
                <c:v>07/08/25/2 to 07/15/25/1</c:v>
              </c:pt>
              <c:pt idx="4">
                <c:v>07/15/25/2 to 07/22/25/1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NORMAL!$B$873:$H$873</c15:sqref>
                  </c15:fullRef>
                </c:ext>
              </c:extLst>
              <c:f>NORMAL!$B$873:$F$873</c:f>
              <c:numCache>
                <c:formatCode>0.0</c:formatCode>
                <c:ptCount val="5"/>
                <c:pt idx="4" formatCode="0.00%">
                  <c:v>5.9522575025405975E-3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F-CCFF-4670-9AC7-B1226732DAFC}"/>
            </c:ext>
          </c:extLst>
        </c:ser>
        <c:ser>
          <c:idx val="16"/>
          <c:order val="16"/>
          <c:tx>
            <c:strRef>
              <c:f>NORMAL!$B$882</c:f>
              <c:strCache>
                <c:ptCount val="1"/>
                <c:pt idx="0">
                  <c:v>sum failures&lt;1hr</c:v>
                </c:pt>
              </c:strCache>
            </c:strRef>
          </c:tx>
          <c:spPr>
            <a:solidFill>
              <a:schemeClr val="bg1"/>
            </a:solidFill>
          </c:spPr>
          <c:invertIfNegative val="0"/>
          <c:cat>
            <c:strLit>
              <c:ptCount val="5"/>
              <c:pt idx="0">
                <c:v>07/01/25/2 to 07/08/25/1</c:v>
              </c:pt>
              <c:pt idx="2">
                <c:v>07/08/25/2 to 07/15/25/1</c:v>
              </c:pt>
              <c:pt idx="4">
                <c:v>07/15/25/2 to 07/22/25/1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NORMAL!$B$883:$I$883</c15:sqref>
                  </c15:fullRef>
                </c:ext>
              </c:extLst>
              <c:f>NORMAL!$B$883:$F$883</c:f>
              <c:numCache>
                <c:formatCode>0.0%</c:formatCode>
                <c:ptCount val="5"/>
                <c:pt idx="0" formatCode="0.00%">
                  <c:v>4.728622684945144E-3</c:v>
                </c:pt>
                <c:pt idx="2" formatCode="0.00%">
                  <c:v>7.4662463446502269E-3</c:v>
                </c:pt>
                <c:pt idx="4">
                  <c:v>5.6411639048468375E-3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CFF-4670-9AC7-B1226732D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991616"/>
        <c:axId val="68993408"/>
        <c:axId val="89356928"/>
        <c:extLst/>
      </c:bar3DChart>
      <c:catAx>
        <c:axId val="68991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180000" vert="horz" anchor="ctr" anchorCtr="1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93408"/>
        <c:crosses val="autoZero"/>
        <c:auto val="1"/>
        <c:lblAlgn val="ctr"/>
        <c:lblOffset val="100"/>
        <c:tickLblSkip val="2"/>
        <c:tickMarkSkip val="1"/>
        <c:noMultiLvlLbl val="1"/>
      </c:catAx>
      <c:valAx>
        <c:axId val="68993408"/>
        <c:scaling>
          <c:orientation val="minMax"/>
        </c:scaling>
        <c:delete val="0"/>
        <c:axPos val="r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0%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91616"/>
        <c:crosses val="max"/>
        <c:crossBetween val="between"/>
      </c:valAx>
      <c:serAx>
        <c:axId val="89356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252000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93408"/>
        <c:crosses val="autoZero"/>
        <c:tickMarkSkip val="1"/>
      </c:ser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NSRL Hours</a:t>
            </a:r>
          </a:p>
        </c:rich>
      </c:tx>
      <c:layout>
        <c:manualLayout>
          <c:xMode val="edge"/>
          <c:yMode val="edge"/>
          <c:x val="2.5656169412764742E-2"/>
          <c:y val="1.9963031423290208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577521388873936E-4"/>
          <c:y val="0.30543594539129931"/>
          <c:w val="0.99671414548791137"/>
          <c:h val="0.67224705782744898"/>
        </c:manualLayout>
      </c:layout>
      <c:pie3DChart>
        <c:varyColors val="1"/>
        <c:ser>
          <c:idx val="0"/>
          <c:order val="0"/>
          <c:tx>
            <c:v>NSRL Hours</c:v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C071-4EBD-B64C-0B7E2A854BCD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C071-4EBD-B64C-0B7E2A854BCD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C071-4EBD-B64C-0B7E2A854BCD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C071-4EBD-B64C-0B7E2A854BC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09-C071-4EBD-B64C-0B7E2A854BCD}"/>
              </c:ext>
            </c:extLst>
          </c:dPt>
          <c:dPt>
            <c:idx val="5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B-C071-4EBD-B64C-0B7E2A854BCD}"/>
              </c:ext>
            </c:extLst>
          </c:dPt>
          <c:dPt>
            <c:idx val="6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D-C071-4EBD-B64C-0B7E2A854BCD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F-C071-4EBD-B64C-0B7E2A854BCD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7940908036772227"/>
                      <c:h val="4.57131369438339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071-4EBD-B64C-0B7E2A854BCD}"/>
                </c:ext>
              </c:extLst>
            </c:dLbl>
            <c:dLbl>
              <c:idx val="1"/>
              <c:layout>
                <c:manualLayout>
                  <c:x val="-0.29133497312606416"/>
                  <c:y val="-1.27763546654634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0"/>
                    </a:pPr>
                    <a:fld id="{66BCA206-2F51-4AF8-BEC7-00FD40BA14F3}" type="CATEGORYNAME">
                      <a:rPr lang="en-US" sz="1400"/>
                      <a:pPr>
                        <a:defRPr sz="1200" b="0"/>
                      </a:pPr>
                      <a:t>[CATEGORY NAME]</a:t>
                    </a:fld>
                    <a:r>
                      <a:rPr lang="en-US" sz="1400" baseline="0" dirty="0"/>
                      <a:t>, </a:t>
                    </a:r>
                    <a:fld id="{D96B8C0E-84FE-42EF-8E0B-42C79E7BCD2F}" type="VALUE">
                      <a:rPr lang="en-US" sz="1400" baseline="0"/>
                      <a:pPr>
                        <a:defRPr sz="1200" b="0"/>
                      </a:pPr>
                      <a:t>[VALUE]</a:t>
                    </a:fld>
                    <a:r>
                      <a:rPr lang="en-US" sz="1400" baseline="0" dirty="0"/>
                      <a:t>, </a:t>
                    </a:r>
                    <a:fld id="{E994F66C-B4B2-4D28-871F-EB9621FB620F}" type="PERCENTAGE">
                      <a:rPr lang="en-US" sz="1400" baseline="0"/>
                      <a:pPr>
                        <a:defRPr sz="1200" b="0"/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numFmt formatCode="General" sourceLinked="0"/>
              <c:spPr>
                <a:xfrm>
                  <a:off x="2342964" y="1354877"/>
                  <a:ext cx="1744742" cy="27432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3675"/>
                        <a:gd name="adj2" fmla="val 178518"/>
                      </a:avLst>
                    </a:prstGeom>
                  </c15:spPr>
                  <c15:layout>
                    <c:manualLayout>
                      <c:w val="0.19059045755984899"/>
                      <c:h val="4.990757855822550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071-4EBD-B64C-0B7E2A854BC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31262597072077508"/>
                      <c:h val="5.45286506469500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071-4EBD-B64C-0B7E2A854BCD}"/>
                </c:ext>
              </c:extLst>
            </c:dLbl>
            <c:dLbl>
              <c:idx val="3"/>
              <c:layout>
                <c:manualLayout>
                  <c:x val="-3.052037548245878E-2"/>
                  <c:y val="-1.1711870697308863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0"/>
                    </a:pPr>
                    <a:fld id="{66BCA206-2F51-4AF8-BEC7-00FD40BA14F3}" type="CATEGORYNAME">
                      <a:rPr lang="en-US" sz="1400"/>
                      <a:pPr>
                        <a:defRPr sz="1200" b="0"/>
                      </a:pPr>
                      <a:t>[CATEGORY NAME]</a:t>
                    </a:fld>
                    <a:r>
                      <a:rPr lang="en-US" sz="1400" baseline="0" dirty="0"/>
                      <a:t>, </a:t>
                    </a:r>
                    <a:fld id="{D96B8C0E-84FE-42EF-8E0B-42C79E7BCD2F}" type="VALUE">
                      <a:rPr lang="en-US" sz="1400" baseline="0"/>
                      <a:pPr>
                        <a:defRPr sz="1200" b="0"/>
                      </a:pPr>
                      <a:t>[VALUE]</a:t>
                    </a:fld>
                    <a:r>
                      <a:rPr lang="en-US" sz="1400" baseline="0" dirty="0"/>
                      <a:t>, </a:t>
                    </a:r>
                    <a:fld id="{E994F66C-B4B2-4D28-871F-EB9621FB620F}" type="PERCENTAGE">
                      <a:rPr lang="en-US" sz="1400" baseline="0"/>
                      <a:pPr>
                        <a:defRPr sz="1200" b="0"/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numFmt formatCode="General" sourceLinked="0"/>
              <c:spPr>
                <a:xfrm>
                  <a:off x="5557624" y="1469346"/>
                  <a:ext cx="2395620" cy="28702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6398"/>
                        <a:gd name="adj2" fmla="val 137957"/>
                      </a:avLst>
                    </a:prstGeom>
                  </c15:spPr>
                  <c15:layout>
                    <c:manualLayout>
                      <c:w val="0.26169029590004117"/>
                      <c:h val="5.221811460258780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C071-4EBD-B64C-0B7E2A854BCD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637781423137201"/>
                      <c:h val="4.990757855822550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C071-4EBD-B64C-0B7E2A854BCD}"/>
                </c:ext>
              </c:extLst>
            </c:dLbl>
            <c:dLbl>
              <c:idx val="5"/>
              <c:layout>
                <c:manualLayout>
                  <c:x val="-2.3584318769240047E-2"/>
                  <c:y val="0.25646950092421444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0"/>
                    </a:pPr>
                    <a:fld id="{66BCA206-2F51-4AF8-BEC7-00FD40BA14F3}" type="CATEGORYNAME">
                      <a:rPr lang="en-US" sz="1400"/>
                      <a:pPr>
                        <a:defRPr sz="1200" b="0"/>
                      </a:pPr>
                      <a:t>[CATEGORY NAME]</a:t>
                    </a:fld>
                    <a:r>
                      <a:rPr lang="en-US" sz="1400" baseline="0" dirty="0"/>
                      <a:t>, </a:t>
                    </a:r>
                    <a:fld id="{D96B8C0E-84FE-42EF-8E0B-42C79E7BCD2F}" type="VALUE">
                      <a:rPr lang="en-US" sz="1400" baseline="0"/>
                      <a:pPr>
                        <a:defRPr sz="1200" b="0"/>
                      </a:pPr>
                      <a:t>[VALUE]</a:t>
                    </a:fld>
                    <a:r>
                      <a:rPr lang="en-US" sz="1400" baseline="0" dirty="0"/>
                      <a:t>, </a:t>
                    </a:r>
                    <a:fld id="{E994F66C-B4B2-4D28-871F-EB9621FB620F}" type="PERCENTAGE">
                      <a:rPr lang="en-US" sz="1400" baseline="0"/>
                      <a:pPr>
                        <a:defRPr sz="1200" b="0"/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numFmt formatCode="General" sourceLinked="0"/>
              <c:spPr>
                <a:xfrm>
                  <a:off x="6005382" y="3154984"/>
                  <a:ext cx="2933126" cy="277480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6263"/>
                        <a:gd name="adj2" fmla="val -414639"/>
                      </a:avLst>
                    </a:prstGeom>
                  </c15:spPr>
                  <c15:layout>
                    <c:manualLayout>
                      <c:w val="0.32040593772902209"/>
                      <c:h val="5.048248358973612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C071-4EBD-B64C-0B7E2A854BCD}"/>
                </c:ext>
              </c:extLst>
            </c:dLbl>
            <c:dLbl>
              <c:idx val="6"/>
              <c:layout>
                <c:manualLayout>
                  <c:x val="-0.48555832495576723"/>
                  <c:y val="-5.0908386336181173E-2"/>
                </c:manualLayout>
              </c:layout>
              <c:tx>
                <c:rich>
                  <a:bodyPr/>
                  <a:lstStyle/>
                  <a:p>
                    <a:fld id="{66BCA206-2F51-4AF8-BEC7-00FD40BA14F3}" type="CATEGORYNAME">
                      <a:rPr lang="en-US" sz="1400"/>
                      <a:pPr/>
                      <a:t>[CATEGORY NAME]</a:t>
                    </a:fld>
                    <a:r>
                      <a:rPr lang="en-US" sz="1400" baseline="0" dirty="0"/>
                      <a:t>, </a:t>
                    </a:r>
                    <a:fld id="{D96B8C0E-84FE-42EF-8E0B-42C79E7BCD2F}" type="VALUE">
                      <a:rPr lang="en-US" sz="1400" baseline="0"/>
                      <a:pPr/>
                      <a:t>[VALUE]</a:t>
                    </a:fld>
                    <a:r>
                      <a:rPr lang="en-US" sz="1400" baseline="0" dirty="0"/>
                      <a:t>, </a:t>
                    </a:r>
                    <a:fld id="{E994F66C-B4B2-4D28-871F-EB9621FB620F}" type="PERCENTAGE">
                      <a:rPr lang="en-US" sz="1400" baseline="0"/>
                      <a:pPr/>
                      <a:t>[PERCENTAGE]</a:t>
                    </a:fld>
                    <a:endParaRPr lang="en-US" sz="1400" baseline="0" dirty="0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321124280114639"/>
                      <c:h val="4.990757855822550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C071-4EBD-B64C-0B7E2A854BCD}"/>
                </c:ext>
              </c:extLst>
            </c:dLbl>
            <c:dLbl>
              <c:idx val="7"/>
              <c:layout>
                <c:manualLayout>
                  <c:x val="1.1945336940921036E-2"/>
                  <c:y val="4.390027580886955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200" b="0"/>
                    </a:pPr>
                    <a:fld id="{66BCA206-2F51-4AF8-BEC7-00FD40BA14F3}" type="CATEGORYNAME">
                      <a:rPr lang="en-US" sz="1400"/>
                      <a:pPr>
                        <a:defRPr sz="1200" b="0"/>
                      </a:pPr>
                      <a:t>[CATEGORY NAME]</a:t>
                    </a:fld>
                    <a:r>
                      <a:rPr lang="en-US" sz="1400" baseline="0" dirty="0"/>
                      <a:t>, </a:t>
                    </a:r>
                    <a:fld id="{D96B8C0E-84FE-42EF-8E0B-42C79E7BCD2F}" type="VALUE">
                      <a:rPr lang="en-US" sz="1400" baseline="0"/>
                      <a:pPr>
                        <a:defRPr sz="1200" b="0"/>
                      </a:pPr>
                      <a:t>[VALUE]</a:t>
                    </a:fld>
                    <a:r>
                      <a:rPr lang="en-US" sz="1400" baseline="0" dirty="0"/>
                      <a:t>, </a:t>
                    </a:r>
                    <a:fld id="{E994F66C-B4B2-4D28-871F-EB9621FB620F}" type="PERCENTAGE">
                      <a:rPr lang="en-US" sz="1400" baseline="0"/>
                      <a:pPr>
                        <a:defRPr sz="1200" b="0"/>
                      </a:pPr>
                      <a:t>[PERCENTAGE]</a:t>
                    </a:fld>
                    <a:endParaRPr lang="en-US" sz="1400" baseline="0" dirty="0"/>
                  </a:p>
                </c:rich>
              </c:tx>
              <c:numFmt formatCode="General" sourceLinked="0"/>
              <c:spPr>
                <a:xfrm>
                  <a:off x="279400" y="2324837"/>
                  <a:ext cx="1851086" cy="278242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0845"/>
                        <a:gd name="adj2" fmla="val 194845"/>
                      </a:avLst>
                    </a:prstGeom>
                  </c15:spPr>
                  <c15:layout>
                    <c:manualLayout>
                      <c:w val="0.20220715504408857"/>
                      <c:h val="5.062129768436984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C071-4EBD-B64C-0B7E2A854BCD}"/>
                </c:ext>
              </c:extLst>
            </c:dLbl>
            <c:numFmt formatCode="General" sourceLinked="0"/>
            <c:spPr>
              <a:xfrm>
                <a:off x="698500" y="4816743"/>
                <a:ext cx="3050351" cy="274320"/>
              </a:xfrm>
              <a:solidFill>
                <a:sysClr val="window" lastClr="FFFFFF"/>
              </a:solidFill>
              <a:ln w="9525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round/>
                <a:headEnd type="none" w="med" len="med"/>
                <a:tailEnd type="none" w="med" len="med"/>
                <a:extLst>
                  <a:ext uri="{C807C97D-BFC1-408E-A445-0C87EB9F89A2}">
                    <ask:lineSketchStyleProps xmlns:ask="http://schemas.microsoft.com/office/drawing/2018/sketchyshapes" sd="0">
                      <a:custGeom>
                        <a:avLst/>
                        <a:gdLst/>
                        <a:ahLst/>
                        <a:cxnLst/>
                        <a:rect l="0" t="0" r="0" b="0"/>
                        <a:pathLst/>
                      </a:custGeom>
                      <ask:type/>
                    </ask:lineSketchStyleProps>
                  </a:ext>
                </a:extLst>
              </a:ln>
              <a:effectLst/>
            </c:spPr>
            <c:txPr>
              <a:bodyPr wrap="square" lIns="38100" tIns="19050" rIns="38100" bIns="19050" anchor="ctr">
                <a:noAutofit/>
              </a:bodyPr>
              <a:lstStyle/>
              <a:p>
                <a:pPr>
                  <a:defRPr sz="1200" b="0"/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>
                      <a:gd name="adj1" fmla="val 71292"/>
                      <a:gd name="adj2" fmla="val -363149"/>
                    </a:avLst>
                  </a:prstGeom>
                </c15:spPr>
              </c:ext>
            </c:extLst>
          </c:dLbls>
          <c:cat>
            <c:strRef>
              <c:f>Oplog!$A$19:$A$26</c:f>
              <c:strCache>
                <c:ptCount val="8"/>
                <c:pt idx="0">
                  <c:v>Experimental Setup</c:v>
                </c:pt>
                <c:pt idx="1">
                  <c:v>Failure</c:v>
                </c:pt>
                <c:pt idx="2">
                  <c:v>Machine Development</c:v>
                </c:pt>
                <c:pt idx="3">
                  <c:v>Machine Setup</c:v>
                </c:pt>
                <c:pt idx="4">
                  <c:v>Operator Training</c:v>
                </c:pt>
                <c:pt idx="5">
                  <c:v>Scheduled Maintenance</c:v>
                </c:pt>
                <c:pt idx="6">
                  <c:v>Scheduled Shutdown</c:v>
                </c:pt>
                <c:pt idx="7">
                  <c:v>Science</c:v>
                </c:pt>
              </c:strCache>
            </c:strRef>
          </c:cat>
          <c:val>
            <c:numRef>
              <c:f>Oplog!$D$49:$D$56</c:f>
              <c:numCache>
                <c:formatCode>General</c:formatCode>
                <c:ptCount val="8"/>
                <c:pt idx="0" formatCode="0.00">
                  <c:v>0</c:v>
                </c:pt>
                <c:pt idx="1">
                  <c:v>8.6</c:v>
                </c:pt>
                <c:pt idx="2" formatCode="0.00">
                  <c:v>0</c:v>
                </c:pt>
                <c:pt idx="3">
                  <c:v>8.48</c:v>
                </c:pt>
                <c:pt idx="4">
                  <c:v>0</c:v>
                </c:pt>
                <c:pt idx="5" formatCode="0.00">
                  <c:v>5.03</c:v>
                </c:pt>
                <c:pt idx="6">
                  <c:v>88.97</c:v>
                </c:pt>
                <c:pt idx="7">
                  <c:v>56.92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071-4EBD-B64C-0B7E2A854B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9.027700962056269E-2"/>
          <c:w val="0.99848802869189413"/>
          <c:h val="0.12926403352806706"/>
        </c:manualLayout>
      </c:layout>
      <c:overlay val="0"/>
      <c:spPr>
        <a:noFill/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>
        <a:lumMod val="5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800"/>
              <a:t>Availability: RHIC Run-25 </a:t>
            </a:r>
          </a:p>
        </c:rich>
      </c:tx>
      <c:layout>
        <c:manualLayout>
          <c:xMode val="edge"/>
          <c:yMode val="edge"/>
          <c:x val="0.28772911198600176"/>
          <c:y val="2.91666666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7513779527559061E-2"/>
          <c:y val="0.12565682414698162"/>
          <c:w val="0.83740404753605568"/>
          <c:h val="0.688973676964618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RHIC_HOURS_DOE!$A$14</c:f>
              <c:strCache>
                <c:ptCount val="1"/>
                <c:pt idx="0">
                  <c:v>Availability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ACE3-452F-AD8C-F1E81E5F40F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CE3-452F-AD8C-F1E81E5F40F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E3-452F-AD8C-F1E81E5F40F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ACE3-452F-AD8C-F1E81E5F40F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CE3-452F-AD8C-F1E81E5F40F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E3-452F-AD8C-F1E81E5F40F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ACE3-452F-AD8C-F1E81E5F40F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ACE3-452F-AD8C-F1E81E5F40F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CE3-452F-AD8C-F1E81E5F40FC}"/>
                </c:ext>
              </c:extLst>
            </c:dLbl>
            <c:dLbl>
              <c:idx val="13"/>
              <c:layout>
                <c:manualLayout>
                  <c:x val="0"/>
                  <c:y val="0.27702470109401295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CE3-452F-AD8C-F1E81E5F40FC}"/>
                </c:ext>
              </c:extLst>
            </c:dLbl>
            <c:dLbl>
              <c:idx val="14"/>
              <c:layout>
                <c:manualLayout>
                  <c:x val="0"/>
                  <c:y val="0.3375587374421997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CE3-452F-AD8C-F1E81E5F40FC}"/>
                </c:ext>
              </c:extLst>
            </c:dLbl>
            <c:dLbl>
              <c:idx val="17"/>
              <c:layout>
                <c:manualLayout>
                  <c:x val="-1.2627881357832817E-3"/>
                  <c:y val="0.2576122776319625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CE3-452F-AD8C-F1E81E5F40FC}"/>
                </c:ext>
              </c:extLst>
            </c:dLbl>
            <c:dLbl>
              <c:idx val="18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CE3-452F-AD8C-F1E81E5F40FC}"/>
                </c:ext>
              </c:extLst>
            </c:dLbl>
            <c:numFmt formatCode="0.0%" sourceLinked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txPr>
              <a:bodyPr rot="-180000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(RHIC_HOURS_DOE!$M$30:$N$30,RHIC_HOURS_DOE!$B$38:$N$38,RHIC_HOURS_DOE!$B$46:$E$46)</c:f>
              <c:strCache>
                <c:ptCount val="19"/>
                <c:pt idx="0">
                  <c:v>week 25</c:v>
                </c:pt>
                <c:pt idx="1">
                  <c:v>week 26</c:v>
                </c:pt>
                <c:pt idx="2">
                  <c:v>week 27</c:v>
                </c:pt>
                <c:pt idx="3">
                  <c:v>week 28</c:v>
                </c:pt>
                <c:pt idx="4">
                  <c:v>week 29</c:v>
                </c:pt>
                <c:pt idx="5">
                  <c:v>week 30</c:v>
                </c:pt>
                <c:pt idx="6">
                  <c:v>week 31</c:v>
                </c:pt>
                <c:pt idx="7">
                  <c:v>week 32</c:v>
                </c:pt>
                <c:pt idx="8">
                  <c:v>week 33</c:v>
                </c:pt>
                <c:pt idx="9">
                  <c:v>week 34</c:v>
                </c:pt>
                <c:pt idx="10">
                  <c:v>week 35</c:v>
                </c:pt>
                <c:pt idx="11">
                  <c:v>week 36</c:v>
                </c:pt>
                <c:pt idx="12">
                  <c:v>week 37</c:v>
                </c:pt>
                <c:pt idx="13">
                  <c:v>week 38</c:v>
                </c:pt>
                <c:pt idx="14">
                  <c:v>week 39</c:v>
                </c:pt>
                <c:pt idx="15">
                  <c:v>week 40</c:v>
                </c:pt>
                <c:pt idx="16">
                  <c:v>week 41</c:v>
                </c:pt>
                <c:pt idx="17">
                  <c:v>week 42</c:v>
                </c:pt>
                <c:pt idx="18">
                  <c:v>week 43</c:v>
                </c:pt>
              </c:strCache>
              <c:extLst/>
            </c:strRef>
          </c:cat>
          <c:val>
            <c:numRef>
              <c:f>(RHIC_HOURS_DOE!$M$24:$N$24,RHIC_HOURS_DOE!$B$32:$N$32,RHIC_HOURS_DOE!$B$40:$E$40)</c:f>
              <c:numCache>
                <c:formatCode>0.00%</c:formatCode>
                <c:ptCount val="19"/>
                <c:pt idx="0">
                  <c:v>0</c:v>
                </c:pt>
                <c:pt idx="1">
                  <c:v>7.9436071949440926E-2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0.98844820947246825</c:v>
                </c:pt>
                <c:pt idx="11">
                  <c:v>0.65826410770552857</c:v>
                </c:pt>
                <c:pt idx="12">
                  <c:v>0.72677012609117364</c:v>
                </c:pt>
                <c:pt idx="13">
                  <c:v>0.76797619047619059</c:v>
                </c:pt>
                <c:pt idx="14">
                  <c:v>0.72869047619047622</c:v>
                </c:pt>
                <c:pt idx="15">
                  <c:v>0.78479233226837053</c:v>
                </c:pt>
                <c:pt idx="16">
                  <c:v>0.77587976097060429</c:v>
                </c:pt>
                <c:pt idx="17">
                  <c:v>0.80406250000000001</c:v>
                </c:pt>
                <c:pt idx="18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ACE3-452F-AD8C-F1E81E5F4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11503583"/>
        <c:axId val="886707391"/>
      </c:barChart>
      <c:lineChart>
        <c:grouping val="standard"/>
        <c:varyColors val="0"/>
        <c:ser>
          <c:idx val="1"/>
          <c:order val="1"/>
          <c:tx>
            <c:strRef>
              <c:f>RHIC_HOURS_DOE!$A$20</c:f>
              <c:strCache>
                <c:ptCount val="1"/>
                <c:pt idx="0">
                  <c:v>Average</c:v>
                </c:pt>
              </c:strCache>
              <c:extLst xmlns:c15="http://schemas.microsoft.com/office/drawing/2012/chart"/>
            </c:strRef>
          </c:tx>
          <c:spPr>
            <a:ln w="34925" cap="rnd">
              <a:solidFill>
                <a:srgbClr val="F79646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CE3-452F-AD8C-F1E81E5F40F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CE3-452F-AD8C-F1E81E5F40FC}"/>
                </c:ext>
              </c:extLst>
            </c:dLbl>
            <c:dLbl>
              <c:idx val="2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CE3-452F-AD8C-F1E81E5F40FC}"/>
                </c:ext>
              </c:extLst>
            </c:dLbl>
            <c:dLbl>
              <c:idx val="3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CE3-452F-AD8C-F1E81E5F40FC}"/>
                </c:ext>
              </c:extLst>
            </c:dLbl>
            <c:dLbl>
              <c:idx val="4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CE3-452F-AD8C-F1E81E5F40FC}"/>
                </c:ext>
              </c:extLst>
            </c:dLbl>
            <c:dLbl>
              <c:idx val="5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CE3-452F-AD8C-F1E81E5F40FC}"/>
                </c:ext>
              </c:extLst>
            </c:dLbl>
            <c:dLbl>
              <c:idx val="6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CE3-452F-AD8C-F1E81E5F40FC}"/>
                </c:ext>
              </c:extLst>
            </c:dLbl>
            <c:dLbl>
              <c:idx val="7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CE3-452F-AD8C-F1E81E5F40FC}"/>
                </c:ext>
              </c:extLst>
            </c:dLbl>
            <c:dLbl>
              <c:idx val="8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CE3-452F-AD8C-F1E81E5F40FC}"/>
                </c:ext>
              </c:extLst>
            </c:dLbl>
            <c:dLbl>
              <c:idx val="9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CE3-452F-AD8C-F1E81E5F40FC}"/>
                </c:ext>
              </c:extLst>
            </c:dLbl>
            <c:dLbl>
              <c:idx val="10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CE3-452F-AD8C-F1E81E5F40FC}"/>
                </c:ext>
              </c:extLst>
            </c:dLbl>
            <c:dLbl>
              <c:idx val="11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CE3-452F-AD8C-F1E81E5F40FC}"/>
                </c:ext>
              </c:extLst>
            </c:dLbl>
            <c:dLbl>
              <c:idx val="12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CE3-452F-AD8C-F1E81E5F40FC}"/>
                </c:ext>
              </c:extLst>
            </c:dLbl>
            <c:dLbl>
              <c:idx val="13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CE3-452F-AD8C-F1E81E5F40FC}"/>
                </c:ext>
              </c:extLst>
            </c:dLbl>
            <c:dLbl>
              <c:idx val="14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CE3-452F-AD8C-F1E81E5F40FC}"/>
                </c:ext>
              </c:extLst>
            </c:dLbl>
            <c:dLbl>
              <c:idx val="15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CE3-452F-AD8C-F1E81E5F40FC}"/>
                </c:ext>
              </c:extLst>
            </c:dLbl>
            <c:dLbl>
              <c:idx val="16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CE3-452F-AD8C-F1E81E5F40FC}"/>
                </c:ext>
              </c:extLst>
            </c:dLbl>
            <c:dLbl>
              <c:idx val="17"/>
              <c:delete val="1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CE3-452F-AD8C-F1E81E5F40FC}"/>
                </c:ext>
              </c:extLst>
            </c:dLbl>
            <c:dLbl>
              <c:idx val="18"/>
              <c:layout>
                <c:manualLayout>
                  <c:x val="-2.2730859169798622E-2"/>
                  <c:y val="0.10000193430650066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 xmlns:c15="http://schemas.microsoft.com/office/drawing/2012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CE3-452F-AD8C-F1E81E5F40FC}"/>
                </c:ext>
              </c:extLst>
            </c:dLbl>
            <c:numFmt formatCode="0.0%" sourceLinked="0"/>
            <c:spPr>
              <a:gradFill rotWithShape="1">
                <a:gsLst>
                  <a:gs pos="0">
                    <a:srgbClr val="F79646">
                      <a:shade val="51000"/>
                      <a:satMod val="130000"/>
                    </a:srgbClr>
                  </a:gs>
                  <a:gs pos="80000">
                    <a:srgbClr val="F79646">
                      <a:shade val="93000"/>
                      <a:satMod val="130000"/>
                    </a:srgbClr>
                  </a:gs>
                  <a:gs pos="100000">
                    <a:srgbClr val="F79646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(RHIC_HOURS_DOE!$M$30:$N$30,RHIC_HOURS_DOE!$B$38:$N$38,RHIC_HOURS_DOE!$B$46:$E$46)</c:f>
              <c:strCache>
                <c:ptCount val="19"/>
                <c:pt idx="0">
                  <c:v>week 25</c:v>
                </c:pt>
                <c:pt idx="1">
                  <c:v>week 26</c:v>
                </c:pt>
                <c:pt idx="2">
                  <c:v>week 27</c:v>
                </c:pt>
                <c:pt idx="3">
                  <c:v>week 28</c:v>
                </c:pt>
                <c:pt idx="4">
                  <c:v>week 29</c:v>
                </c:pt>
                <c:pt idx="5">
                  <c:v>week 30</c:v>
                </c:pt>
                <c:pt idx="6">
                  <c:v>week 31</c:v>
                </c:pt>
                <c:pt idx="7">
                  <c:v>week 32</c:v>
                </c:pt>
                <c:pt idx="8">
                  <c:v>week 33</c:v>
                </c:pt>
                <c:pt idx="9">
                  <c:v>week 34</c:v>
                </c:pt>
                <c:pt idx="10">
                  <c:v>week 35</c:v>
                </c:pt>
                <c:pt idx="11">
                  <c:v>week 36</c:v>
                </c:pt>
                <c:pt idx="12">
                  <c:v>week 37</c:v>
                </c:pt>
                <c:pt idx="13">
                  <c:v>week 38</c:v>
                </c:pt>
                <c:pt idx="14">
                  <c:v>week 39</c:v>
                </c:pt>
                <c:pt idx="15">
                  <c:v>week 40</c:v>
                </c:pt>
                <c:pt idx="16">
                  <c:v>week 41</c:v>
                </c:pt>
                <c:pt idx="17">
                  <c:v>week 42</c:v>
                </c:pt>
                <c:pt idx="18">
                  <c:v>week 43</c:v>
                </c:pt>
              </c:strCache>
              <c:extLst/>
            </c:strRef>
          </c:cat>
          <c:val>
            <c:numRef>
              <c:f>(RHIC_HOURS_DOE!$M$28:$N$28,RHIC_HOURS_DOE!$B$36:$N$36,RHIC_HOURS_DOE!$B$44:$E$44)</c:f>
              <c:numCache>
                <c:formatCode>General</c:formatCode>
                <c:ptCount val="19"/>
                <c:pt idx="0">
                  <c:v>1</c:v>
                </c:pt>
                <c:pt idx="1">
                  <c:v>7.9436071949440926E-2</c:v>
                </c:pt>
                <c:pt idx="2">
                  <c:v>7.9436071949440926E-2</c:v>
                </c:pt>
                <c:pt idx="3">
                  <c:v>7.9436071949440926E-2</c:v>
                </c:pt>
                <c:pt idx="4">
                  <c:v>7.9436071949440926E-2</c:v>
                </c:pt>
                <c:pt idx="5">
                  <c:v>7.9436071949440926E-2</c:v>
                </c:pt>
                <c:pt idx="6">
                  <c:v>7.9436071949440926E-2</c:v>
                </c:pt>
                <c:pt idx="7">
                  <c:v>7.9436071949440926E-2</c:v>
                </c:pt>
                <c:pt idx="8">
                  <c:v>7.9436071949440926E-2</c:v>
                </c:pt>
                <c:pt idx="9">
                  <c:v>7.9436071949440926E-2</c:v>
                </c:pt>
                <c:pt idx="10">
                  <c:v>0.26269212855146717</c:v>
                </c:pt>
                <c:pt idx="11">
                  <c:v>0.44007707129094409</c:v>
                </c:pt>
                <c:pt idx="12">
                  <c:v>0.52787761770384656</c:v>
                </c:pt>
                <c:pt idx="13">
                  <c:v>0.60780739126127015</c:v>
                </c:pt>
                <c:pt idx="14">
                  <c:v>0.63799895933992412</c:v>
                </c:pt>
                <c:pt idx="15">
                  <c:v>0.75795581081873065</c:v>
                </c:pt>
                <c:pt idx="16">
                  <c:v>0.7608704187196953</c:v>
                </c:pt>
                <c:pt idx="17">
                  <c:v>0.76673283452944452</c:v>
                </c:pt>
                <c:pt idx="18">
                  <c:v>0.76673283452944452</c:v>
                </c:pt>
              </c:numCache>
              <c:extLst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B-ACE3-452F-AD8C-F1E81E5F40FC}"/>
            </c:ext>
          </c:extLst>
        </c:ser>
        <c:ser>
          <c:idx val="2"/>
          <c:order val="2"/>
          <c:tx>
            <c:strRef>
              <c:f>RHIC_HOURS_DOE!$A$21</c:f>
              <c:strCache>
                <c:ptCount val="1"/>
                <c:pt idx="0">
                  <c:v>Goal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ACE3-452F-AD8C-F1E81E5F40F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ACE3-452F-AD8C-F1E81E5F40F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ACE3-452F-AD8C-F1E81E5F40F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ACE3-452F-AD8C-F1E81E5F40F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ACE3-452F-AD8C-F1E81E5F40F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ACE3-452F-AD8C-F1E81E5F40F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ACE3-452F-AD8C-F1E81E5F40F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ACE3-452F-AD8C-F1E81E5F40F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ACE3-452F-AD8C-F1E81E5F40FC}"/>
                </c:ext>
              </c:extLst>
            </c:dLbl>
            <c:dLbl>
              <c:idx val="9"/>
              <c:layout>
                <c:manualLayout>
                  <c:x val="-0.16037886321954237"/>
                  <c:y val="-0.10869772528433946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67-4721-A267-DB1777016A5F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ACE3-452F-AD8C-F1E81E5F40F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ACE3-452F-AD8C-F1E81E5F40F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ACE3-452F-AD8C-F1E81E5F40F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D-ACE3-452F-AD8C-F1E81E5F40F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ACE3-452F-AD8C-F1E81E5F40F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ACE3-452F-AD8C-F1E81E5F40F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ACE3-452F-AD8C-F1E81E5F40FC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CE3-452F-AD8C-F1E81E5F40F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ACE3-452F-AD8C-F1E81E5F40FC}"/>
                </c:ext>
              </c:extLst>
            </c:dLbl>
            <c:spPr>
              <a:gradFill rotWithShape="1">
                <a:gsLst>
                  <a:gs pos="0">
                    <a:srgbClr val="9BBB59">
                      <a:shade val="51000"/>
                      <a:satMod val="130000"/>
                    </a:srgbClr>
                  </a:gs>
                  <a:gs pos="80000">
                    <a:srgbClr val="9BBB59">
                      <a:shade val="93000"/>
                      <a:satMod val="130000"/>
                    </a:srgbClr>
                  </a:gs>
                  <a:gs pos="100000">
                    <a:srgbClr val="9BBB59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(RHIC_HOURS_DOE!$M$30:$N$30,RHIC_HOURS_DOE!$B$38:$N$38,RHIC_HOURS_DOE!$B$46:$E$46)</c:f>
              <c:strCache>
                <c:ptCount val="19"/>
                <c:pt idx="0">
                  <c:v>week 25</c:v>
                </c:pt>
                <c:pt idx="1">
                  <c:v>week 26</c:v>
                </c:pt>
                <c:pt idx="2">
                  <c:v>week 27</c:v>
                </c:pt>
                <c:pt idx="3">
                  <c:v>week 28</c:v>
                </c:pt>
                <c:pt idx="4">
                  <c:v>week 29</c:v>
                </c:pt>
                <c:pt idx="5">
                  <c:v>week 30</c:v>
                </c:pt>
                <c:pt idx="6">
                  <c:v>week 31</c:v>
                </c:pt>
                <c:pt idx="7">
                  <c:v>week 32</c:v>
                </c:pt>
                <c:pt idx="8">
                  <c:v>week 33</c:v>
                </c:pt>
                <c:pt idx="9">
                  <c:v>week 34</c:v>
                </c:pt>
                <c:pt idx="10">
                  <c:v>week 35</c:v>
                </c:pt>
                <c:pt idx="11">
                  <c:v>week 36</c:v>
                </c:pt>
                <c:pt idx="12">
                  <c:v>week 37</c:v>
                </c:pt>
                <c:pt idx="13">
                  <c:v>week 38</c:v>
                </c:pt>
                <c:pt idx="14">
                  <c:v>week 39</c:v>
                </c:pt>
                <c:pt idx="15">
                  <c:v>week 40</c:v>
                </c:pt>
                <c:pt idx="16">
                  <c:v>week 41</c:v>
                </c:pt>
                <c:pt idx="17">
                  <c:v>week 42</c:v>
                </c:pt>
                <c:pt idx="18">
                  <c:v>week 43</c:v>
                </c:pt>
              </c:strCache>
              <c:extLst/>
            </c:strRef>
          </c:cat>
          <c:val>
            <c:numRef>
              <c:f>(RHIC_HOURS_DOE!$M$29:$N$29,RHIC_HOURS_DOE!$B$37:$N$37,RHIC_HOURS_DOE!$B$45:$E$45)</c:f>
              <c:numCache>
                <c:formatCode>0.00%</c:formatCode>
                <c:ptCount val="19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  <c:pt idx="12">
                  <c:v>0.8</c:v>
                </c:pt>
                <c:pt idx="13">
                  <c:v>0.8</c:v>
                </c:pt>
                <c:pt idx="14">
                  <c:v>0.8</c:v>
                </c:pt>
                <c:pt idx="15">
                  <c:v>0.8</c:v>
                </c:pt>
                <c:pt idx="16">
                  <c:v>0.8</c:v>
                </c:pt>
                <c:pt idx="17">
                  <c:v>0.8</c:v>
                </c:pt>
                <c:pt idx="18">
                  <c:v>0.8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D-ACE3-452F-AD8C-F1E81E5F4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1503583"/>
        <c:axId val="886707391"/>
        <c:extLst/>
      </c:lineChart>
      <c:catAx>
        <c:axId val="911503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42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6707391"/>
        <c:crosses val="autoZero"/>
        <c:auto val="1"/>
        <c:lblAlgn val="ctr"/>
        <c:lblOffset val="100"/>
        <c:tickMarkSkip val="1"/>
        <c:noMultiLvlLbl val="0"/>
      </c:catAx>
      <c:valAx>
        <c:axId val="886707391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150358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 algn="ctr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baseline="0" dirty="0">
                <a:effectLst/>
              </a:rPr>
              <a:t>Mean Time Between Failure,</a:t>
            </a:r>
            <a:endParaRPr lang="en-US" sz="1600" dirty="0">
              <a:effectLst/>
            </a:endParaRPr>
          </a:p>
          <a:p>
            <a:pPr algn="ctr">
              <a:defRPr sz="1600"/>
            </a:pPr>
            <a:r>
              <a:rPr lang="en-US" sz="1600" b="1" i="0" baseline="0" dirty="0">
                <a:effectLst/>
              </a:rPr>
              <a:t>Mean Time To Repair,</a:t>
            </a:r>
            <a:endParaRPr lang="en-US" sz="1600" dirty="0">
              <a:effectLst/>
            </a:endParaRPr>
          </a:p>
          <a:p>
            <a:pPr algn="ctr">
              <a:defRPr sz="1600"/>
            </a:pPr>
            <a:r>
              <a:rPr lang="en-US" sz="1600" b="1" i="0" baseline="0" dirty="0">
                <a:effectLst/>
              </a:rPr>
              <a:t>Average Failure Hours per Day (</a:t>
            </a:r>
            <a:r>
              <a:rPr lang="en-US" sz="1600" b="1" i="0" baseline="0" dirty="0" err="1">
                <a:effectLst/>
              </a:rPr>
              <a:t>cryo</a:t>
            </a:r>
            <a:r>
              <a:rPr lang="en-US" sz="1600" b="1" i="0" baseline="0" dirty="0">
                <a:effectLst/>
              </a:rPr>
              <a:t> start to </a:t>
            </a:r>
            <a:r>
              <a:rPr lang="en-US" sz="1600" b="1" i="0" baseline="0" dirty="0" err="1">
                <a:effectLst/>
              </a:rPr>
              <a:t>cryo</a:t>
            </a:r>
            <a:r>
              <a:rPr lang="en-US" sz="1600" b="1" i="0" baseline="0" dirty="0">
                <a:effectLst/>
              </a:rPr>
              <a:t> end date)</a:t>
            </a:r>
            <a:endParaRPr lang="en-US" sz="1600" dirty="0">
              <a:effectLst/>
            </a:endParaRPr>
          </a:p>
        </c:rich>
      </c:tx>
      <c:layout>
        <c:manualLayout>
          <c:xMode val="edge"/>
          <c:yMode val="edge"/>
          <c:x val="0.25812433172611465"/>
          <c:y val="3.18169092499801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 algn="ctr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6580927384076991E-2"/>
          <c:y val="3.2199256342957117E-2"/>
          <c:w val="0.90286351706036749"/>
          <c:h val="0.854613225430154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'mtbf data'!$A$2</c:f>
              <c:strCache>
                <c:ptCount val="1"/>
                <c:pt idx="0">
                  <c:v>Run7</c:v>
                </c:pt>
              </c:strCache>
            </c:strRef>
          </c:tx>
          <c:spPr>
            <a:solidFill>
              <a:schemeClr val="accent1">
                <a:tint val="38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data'!$B$2:$D$2</c:f>
              <c:numCache>
                <c:formatCode>0.0</c:formatCode>
                <c:ptCount val="3"/>
                <c:pt idx="0">
                  <c:v>5.3</c:v>
                </c:pt>
                <c:pt idx="1">
                  <c:v>2</c:v>
                </c:pt>
                <c:pt idx="2">
                  <c:v>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07-4B56-A0F3-E444B1260338}"/>
            </c:ext>
          </c:extLst>
        </c:ser>
        <c:ser>
          <c:idx val="1"/>
          <c:order val="1"/>
          <c:tx>
            <c:strRef>
              <c:f>'mtbf data'!$A$3</c:f>
              <c:strCache>
                <c:ptCount val="1"/>
                <c:pt idx="0">
                  <c:v>Run8</c:v>
                </c:pt>
              </c:strCache>
            </c:strRef>
          </c:tx>
          <c:spPr>
            <a:solidFill>
              <a:schemeClr val="accent1">
                <a:tint val="45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data'!$B$3:$D$3</c:f>
              <c:numCache>
                <c:formatCode>0.0</c:formatCode>
                <c:ptCount val="3"/>
                <c:pt idx="0">
                  <c:v>6.3</c:v>
                </c:pt>
                <c:pt idx="1">
                  <c:v>1.2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07-4B56-A0F3-E444B1260338}"/>
            </c:ext>
          </c:extLst>
        </c:ser>
        <c:ser>
          <c:idx val="2"/>
          <c:order val="2"/>
          <c:tx>
            <c:strRef>
              <c:f>'mtbf data'!$A$4</c:f>
              <c:strCache>
                <c:ptCount val="1"/>
                <c:pt idx="0">
                  <c:v>Run9</c:v>
                </c:pt>
              </c:strCache>
            </c:strRef>
          </c:tx>
          <c:spPr>
            <a:solidFill>
              <a:schemeClr val="accent1">
                <a:tint val="53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data'!$B$4:$D$4</c:f>
              <c:numCache>
                <c:formatCode>0.0</c:formatCode>
                <c:ptCount val="3"/>
                <c:pt idx="0">
                  <c:v>5.5</c:v>
                </c:pt>
                <c:pt idx="1">
                  <c:v>1.3</c:v>
                </c:pt>
                <c:pt idx="2">
                  <c:v>4.42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407-4B56-A0F3-E444B1260338}"/>
            </c:ext>
          </c:extLst>
        </c:ser>
        <c:ser>
          <c:idx val="3"/>
          <c:order val="3"/>
          <c:tx>
            <c:strRef>
              <c:f>'mtbf data'!$A$5</c:f>
              <c:strCache>
                <c:ptCount val="1"/>
                <c:pt idx="0">
                  <c:v>Run10</c:v>
                </c:pt>
              </c:strCache>
            </c:strRef>
          </c:tx>
          <c:spPr>
            <a:solidFill>
              <a:schemeClr val="accent1">
                <a:tint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data'!$B$5:$D$5</c:f>
              <c:numCache>
                <c:formatCode>0.0</c:formatCode>
                <c:ptCount val="3"/>
                <c:pt idx="0">
                  <c:v>5.5</c:v>
                </c:pt>
                <c:pt idx="1">
                  <c:v>1</c:v>
                </c:pt>
                <c:pt idx="2">
                  <c:v>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407-4B56-A0F3-E444B1260338}"/>
            </c:ext>
          </c:extLst>
        </c:ser>
        <c:ser>
          <c:idx val="4"/>
          <c:order val="4"/>
          <c:tx>
            <c:strRef>
              <c:f>'mtbf data'!$A$6</c:f>
              <c:strCache>
                <c:ptCount val="1"/>
                <c:pt idx="0">
                  <c:v>Run11</c:v>
                </c:pt>
              </c:strCache>
            </c:strRef>
          </c:tx>
          <c:spPr>
            <a:solidFill>
              <a:schemeClr val="accent1">
                <a:tint val="67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data'!$B$6:$D$6</c:f>
              <c:numCache>
                <c:formatCode>0.0</c:formatCode>
                <c:ptCount val="3"/>
                <c:pt idx="0">
                  <c:v>5.7</c:v>
                </c:pt>
                <c:pt idx="1">
                  <c:v>1.2</c:v>
                </c:pt>
                <c:pt idx="2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407-4B56-A0F3-E444B1260338}"/>
            </c:ext>
          </c:extLst>
        </c:ser>
        <c:ser>
          <c:idx val="5"/>
          <c:order val="5"/>
          <c:tx>
            <c:strRef>
              <c:f>'mtbf data'!$A$7</c:f>
              <c:strCache>
                <c:ptCount val="1"/>
                <c:pt idx="0">
                  <c:v>Run12</c:v>
                </c:pt>
              </c:strCache>
            </c:strRef>
          </c:tx>
          <c:spPr>
            <a:solidFill>
              <a:schemeClr val="accent1">
                <a:tint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data'!$B$7:$D$7</c:f>
              <c:numCache>
                <c:formatCode>0.0</c:formatCode>
                <c:ptCount val="3"/>
                <c:pt idx="0">
                  <c:v>6.9</c:v>
                </c:pt>
                <c:pt idx="1">
                  <c:v>1.1000000000000001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407-4B56-A0F3-E444B1260338}"/>
            </c:ext>
          </c:extLst>
        </c:ser>
        <c:ser>
          <c:idx val="6"/>
          <c:order val="6"/>
          <c:tx>
            <c:strRef>
              <c:f>'mtbf data'!$A$8</c:f>
              <c:strCache>
                <c:ptCount val="1"/>
                <c:pt idx="0">
                  <c:v>Run13</c:v>
                </c:pt>
              </c:strCache>
            </c:strRef>
          </c:tx>
          <c:spPr>
            <a:solidFill>
              <a:schemeClr val="accent1">
                <a:tint val="82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data'!$B$8:$D$8</c:f>
              <c:numCache>
                <c:formatCode>0.0</c:formatCode>
                <c:ptCount val="3"/>
                <c:pt idx="0">
                  <c:v>6.6</c:v>
                </c:pt>
                <c:pt idx="1">
                  <c:v>1.2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407-4B56-A0F3-E444B1260338}"/>
            </c:ext>
          </c:extLst>
        </c:ser>
        <c:ser>
          <c:idx val="7"/>
          <c:order val="7"/>
          <c:tx>
            <c:strRef>
              <c:f>'mtbf data'!$A$9</c:f>
              <c:strCache>
                <c:ptCount val="1"/>
                <c:pt idx="0">
                  <c:v>Run14</c:v>
                </c:pt>
              </c:strCache>
            </c:strRef>
          </c:tx>
          <c:spPr>
            <a:solidFill>
              <a:schemeClr val="accent1">
                <a:tint val="89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data'!$B$9:$D$9</c:f>
              <c:numCache>
                <c:formatCode>0.0</c:formatCode>
                <c:ptCount val="3"/>
                <c:pt idx="0">
                  <c:v>8.6</c:v>
                </c:pt>
                <c:pt idx="1">
                  <c:v>1.3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407-4B56-A0F3-E444B1260338}"/>
            </c:ext>
          </c:extLst>
        </c:ser>
        <c:ser>
          <c:idx val="8"/>
          <c:order val="8"/>
          <c:tx>
            <c:strRef>
              <c:f>'mtbf data'!$A$10</c:f>
              <c:strCache>
                <c:ptCount val="1"/>
                <c:pt idx="0">
                  <c:v>Run15</c:v>
                </c:pt>
              </c:strCache>
            </c:strRef>
          </c:tx>
          <c:spPr>
            <a:solidFill>
              <a:schemeClr val="accent1">
                <a:tint val="97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data'!$B$10:$D$10</c:f>
              <c:numCache>
                <c:formatCode>0.0</c:formatCode>
                <c:ptCount val="3"/>
                <c:pt idx="0">
                  <c:v>8.1</c:v>
                </c:pt>
                <c:pt idx="1">
                  <c:v>1.1000000000000001</c:v>
                </c:pt>
                <c:pt idx="2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407-4B56-A0F3-E444B1260338}"/>
            </c:ext>
          </c:extLst>
        </c:ser>
        <c:ser>
          <c:idx val="9"/>
          <c:order val="9"/>
          <c:tx>
            <c:strRef>
              <c:f>'mtbf data'!$A$11</c:f>
              <c:strCache>
                <c:ptCount val="1"/>
                <c:pt idx="0">
                  <c:v>Run16</c:v>
                </c:pt>
              </c:strCache>
            </c:strRef>
          </c:tx>
          <c:spPr>
            <a:solidFill>
              <a:schemeClr val="accent1">
                <a:shade val="96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data'!$B$11:$D$11</c:f>
              <c:numCache>
                <c:formatCode>0.0</c:formatCode>
                <c:ptCount val="3"/>
                <c:pt idx="0">
                  <c:v>6.4</c:v>
                </c:pt>
                <c:pt idx="1">
                  <c:v>1.2</c:v>
                </c:pt>
                <c:pt idx="2">
                  <c:v>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407-4B56-A0F3-E444B1260338}"/>
            </c:ext>
          </c:extLst>
        </c:ser>
        <c:ser>
          <c:idx val="10"/>
          <c:order val="10"/>
          <c:tx>
            <c:strRef>
              <c:f>'mtbf data'!$A$12</c:f>
              <c:strCache>
                <c:ptCount val="1"/>
                <c:pt idx="0">
                  <c:v>Run17</c:v>
                </c:pt>
              </c:strCache>
            </c:strRef>
          </c:tx>
          <c:spPr>
            <a:solidFill>
              <a:schemeClr val="accent1">
                <a:shade val="88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data'!$B$12:$D$12</c:f>
              <c:numCache>
                <c:formatCode>0.0</c:formatCode>
                <c:ptCount val="3"/>
                <c:pt idx="0">
                  <c:v>6.8</c:v>
                </c:pt>
                <c:pt idx="1">
                  <c:v>1.2</c:v>
                </c:pt>
                <c:pt idx="2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407-4B56-A0F3-E444B1260338}"/>
            </c:ext>
          </c:extLst>
        </c:ser>
        <c:ser>
          <c:idx val="11"/>
          <c:order val="11"/>
          <c:tx>
            <c:strRef>
              <c:f>'mtbf data'!$A$13</c:f>
              <c:strCache>
                <c:ptCount val="1"/>
                <c:pt idx="0">
                  <c:v>Run18</c:v>
                </c:pt>
              </c:strCache>
            </c:strRef>
          </c:tx>
          <c:spPr>
            <a:solidFill>
              <a:schemeClr val="accent1">
                <a:shade val="81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data'!$B$13:$D$13</c:f>
              <c:numCache>
                <c:formatCode>0.0</c:formatCode>
                <c:ptCount val="3"/>
                <c:pt idx="0">
                  <c:v>9.3000000000000007</c:v>
                </c:pt>
                <c:pt idx="1">
                  <c:v>0.9</c:v>
                </c:pt>
                <c:pt idx="2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407-4B56-A0F3-E444B1260338}"/>
            </c:ext>
          </c:extLst>
        </c:ser>
        <c:ser>
          <c:idx val="12"/>
          <c:order val="12"/>
          <c:tx>
            <c:strRef>
              <c:f>'mtbf data'!$A$14</c:f>
              <c:strCache>
                <c:ptCount val="1"/>
                <c:pt idx="0">
                  <c:v>Run19</c:v>
                </c:pt>
              </c:strCache>
            </c:strRef>
          </c:tx>
          <c:spPr>
            <a:solidFill>
              <a:schemeClr val="accent1">
                <a:shade val="74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data'!$B$14:$D$14</c:f>
              <c:numCache>
                <c:formatCode>0.0</c:formatCode>
                <c:ptCount val="3"/>
                <c:pt idx="0">
                  <c:v>3.9</c:v>
                </c:pt>
                <c:pt idx="1">
                  <c:v>0.5</c:v>
                </c:pt>
                <c:pt idx="2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407-4B56-A0F3-E444B1260338}"/>
            </c:ext>
          </c:extLst>
        </c:ser>
        <c:ser>
          <c:idx val="13"/>
          <c:order val="13"/>
          <c:tx>
            <c:strRef>
              <c:f>'mtbf data'!$A$15</c:f>
              <c:strCache>
                <c:ptCount val="1"/>
                <c:pt idx="0">
                  <c:v>Run20</c:v>
                </c:pt>
              </c:strCache>
            </c:strRef>
          </c:tx>
          <c:spPr>
            <a:solidFill>
              <a:schemeClr val="accent1">
                <a:shade val="66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data'!$B$15:$D$15</c:f>
              <c:numCache>
                <c:formatCode>0.0</c:formatCode>
                <c:ptCount val="3"/>
                <c:pt idx="0">
                  <c:v>10.3</c:v>
                </c:pt>
                <c:pt idx="1">
                  <c:v>1</c:v>
                </c:pt>
                <c:pt idx="2">
                  <c:v>2.1013531440700155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2407-4B56-A0F3-E444B1260338}"/>
            </c:ext>
          </c:extLst>
        </c:ser>
        <c:ser>
          <c:idx val="14"/>
          <c:order val="14"/>
          <c:tx>
            <c:strRef>
              <c:f>'mtbf data'!$A$16</c:f>
              <c:strCache>
                <c:ptCount val="1"/>
                <c:pt idx="0">
                  <c:v>Run21</c:v>
                </c:pt>
              </c:strCache>
            </c:strRef>
          </c:tx>
          <c:spPr>
            <a:solidFill>
              <a:schemeClr val="accent1">
                <a:shade val="59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data'!$B$16:$D$16</c:f>
              <c:numCache>
                <c:formatCode>0.0</c:formatCode>
                <c:ptCount val="3"/>
                <c:pt idx="0">
                  <c:v>9.89</c:v>
                </c:pt>
                <c:pt idx="1">
                  <c:v>0.97</c:v>
                </c:pt>
                <c:pt idx="2">
                  <c:v>2.1120475954388316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407-4B56-A0F3-E444B1260338}"/>
            </c:ext>
          </c:extLst>
        </c:ser>
        <c:ser>
          <c:idx val="15"/>
          <c:order val="15"/>
          <c:tx>
            <c:strRef>
              <c:f>'mtbf data'!$A$17</c:f>
              <c:strCache>
                <c:ptCount val="1"/>
                <c:pt idx="0">
                  <c:v>Run22</c:v>
                </c:pt>
              </c:strCache>
            </c:strRef>
          </c:tx>
          <c:spPr>
            <a:solidFill>
              <a:schemeClr val="accent1">
                <a:shade val="52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data'!$B$17:$D$17</c:f>
              <c:numCache>
                <c:formatCode>0.0</c:formatCode>
                <c:ptCount val="3"/>
                <c:pt idx="0">
                  <c:v>8.6</c:v>
                </c:pt>
                <c:pt idx="1">
                  <c:v>1.61</c:v>
                </c:pt>
                <c:pt idx="2">
                  <c:v>3.5902898977765441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F-2407-4B56-A0F3-E444B1260338}"/>
            </c:ext>
          </c:extLst>
        </c:ser>
        <c:ser>
          <c:idx val="16"/>
          <c:order val="16"/>
          <c:tx>
            <c:strRef>
              <c:f>'mtbf data'!$A$18</c:f>
              <c:strCache>
                <c:ptCount val="1"/>
                <c:pt idx="0">
                  <c:v>Run23</c:v>
                </c:pt>
              </c:strCache>
            </c:strRef>
          </c:tx>
          <c:spPr>
            <a:solidFill>
              <a:schemeClr val="accent1">
                <a:shade val="44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data'!$B$18:$D$18</c:f>
              <c:numCache>
                <c:formatCode>0.0</c:formatCode>
                <c:ptCount val="3"/>
                <c:pt idx="0">
                  <c:v>6.05</c:v>
                </c:pt>
                <c:pt idx="1">
                  <c:v>2.19</c:v>
                </c:pt>
                <c:pt idx="2">
                  <c:v>5.7463323416916001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407-4B56-A0F3-E444B1260338}"/>
            </c:ext>
          </c:extLst>
        </c:ser>
        <c:ser>
          <c:idx val="17"/>
          <c:order val="17"/>
          <c:tx>
            <c:strRef>
              <c:f>'mtbf data'!$A$19</c:f>
              <c:strCache>
                <c:ptCount val="1"/>
                <c:pt idx="0">
                  <c:v>Run24</c:v>
                </c:pt>
              </c:strCache>
            </c:strRef>
          </c:tx>
          <c:spPr>
            <a:solidFill>
              <a:schemeClr val="accent1">
                <a:shade val="37000"/>
              </a:schemeClr>
            </a:solidFill>
            <a:ln>
              <a:noFill/>
            </a:ln>
            <a:effectLst/>
          </c:spPr>
          <c:invertIfNegative val="0"/>
          <c:cat>
            <c:strRef>
              <c:f>'mtbf data'!$B$1:$D$1</c:f>
              <c:strCache>
                <c:ptCount val="3"/>
                <c:pt idx="0">
                  <c:v>MTBF</c:v>
                </c:pt>
                <c:pt idx="1">
                  <c:v>MTTR</c:v>
                </c:pt>
                <c:pt idx="2">
                  <c:v>Failure hr/day</c:v>
                </c:pt>
              </c:strCache>
            </c:strRef>
          </c:cat>
          <c:val>
            <c:numRef>
              <c:f>'mtbf data'!$B$19:$D$19</c:f>
              <c:numCache>
                <c:formatCode>0.0</c:formatCode>
                <c:ptCount val="3"/>
                <c:pt idx="0">
                  <c:v>6.38</c:v>
                </c:pt>
                <c:pt idx="1">
                  <c:v>1.58</c:v>
                </c:pt>
                <c:pt idx="2">
                  <c:v>4.5432994923857866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2407-4B56-A0F3-E444B12603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8488191"/>
        <c:axId val="1078483199"/>
        <c:extLst/>
      </c:barChart>
      <c:catAx>
        <c:axId val="10784881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8483199"/>
        <c:crosses val="autoZero"/>
        <c:auto val="1"/>
        <c:lblAlgn val="ctr"/>
        <c:lblOffset val="100"/>
        <c:noMultiLvlLbl val="0"/>
      </c:catAx>
      <c:valAx>
        <c:axId val="10784831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dirty="0"/>
                  <a:t>Hours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8488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1038312570206157"/>
          <c:y val="0.1762979400302235"/>
          <c:w val="0.45447344013776497"/>
          <c:h val="0.225772051220870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Mean</a:t>
            </a:r>
            <a:r>
              <a:rPr lang="en-US" baseline="0"/>
              <a:t> Time Between Failure,</a:t>
            </a:r>
          </a:p>
          <a:p>
            <a:pPr>
              <a:defRPr/>
            </a:pPr>
            <a:r>
              <a:rPr lang="en-US" baseline="0"/>
              <a:t>Mean Time To Repair,</a:t>
            </a:r>
          </a:p>
          <a:p>
            <a:pPr>
              <a:defRPr/>
            </a:pPr>
            <a:r>
              <a:rPr lang="en-US" baseline="0"/>
              <a:t>Average Failure Hours per Day (cryo start to cryo end date)</a:t>
            </a:r>
            <a:endParaRPr lang="en-US"/>
          </a:p>
        </c:rich>
      </c:tx>
      <c:layout>
        <c:manualLayout>
          <c:xMode val="edge"/>
          <c:yMode val="edge"/>
          <c:x val="0.26010492492628218"/>
          <c:y val="3.47011768986920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404950485479415E-2"/>
          <c:y val="3.6980258293098971E-2"/>
          <c:w val="0.91031232204417756"/>
          <c:h val="0.8400475182381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'mtbf data'!$B$1</c:f>
              <c:strCache>
                <c:ptCount val="1"/>
                <c:pt idx="0">
                  <c:v>MTBF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C00000">
                  <a:alpha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'mtbf data'!$A$2:$A$24</c:f>
              <c:strCache>
                <c:ptCount val="23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  <c:pt idx="10">
                  <c:v>Run17</c:v>
                </c:pt>
                <c:pt idx="11">
                  <c:v>Run18</c:v>
                </c:pt>
                <c:pt idx="12">
                  <c:v>Run19</c:v>
                </c:pt>
                <c:pt idx="13">
                  <c:v>Run20</c:v>
                </c:pt>
                <c:pt idx="14">
                  <c:v>Run21</c:v>
                </c:pt>
                <c:pt idx="15">
                  <c:v>Run22</c:v>
                </c:pt>
                <c:pt idx="16">
                  <c:v>Run23</c:v>
                </c:pt>
                <c:pt idx="17">
                  <c:v>Run24</c:v>
                </c:pt>
                <c:pt idx="18">
                  <c:v>Run25</c:v>
                </c:pt>
                <c:pt idx="20">
                  <c:v>Run25alt </c:v>
                </c:pt>
                <c:pt idx="22">
                  <c:v>Run25full</c:v>
                </c:pt>
              </c:strCache>
            </c:strRef>
          </c:cat>
          <c:val>
            <c:numRef>
              <c:f>'mtbf data'!$B$2:$B$24</c:f>
              <c:numCache>
                <c:formatCode>0.0</c:formatCode>
                <c:ptCount val="23"/>
                <c:pt idx="0">
                  <c:v>5.3</c:v>
                </c:pt>
                <c:pt idx="1">
                  <c:v>6.3</c:v>
                </c:pt>
                <c:pt idx="2">
                  <c:v>5.5</c:v>
                </c:pt>
                <c:pt idx="3">
                  <c:v>5.5</c:v>
                </c:pt>
                <c:pt idx="4">
                  <c:v>5.7</c:v>
                </c:pt>
                <c:pt idx="5">
                  <c:v>6.9</c:v>
                </c:pt>
                <c:pt idx="6">
                  <c:v>6.6</c:v>
                </c:pt>
                <c:pt idx="7">
                  <c:v>8.6</c:v>
                </c:pt>
                <c:pt idx="8">
                  <c:v>8.1</c:v>
                </c:pt>
                <c:pt idx="9">
                  <c:v>6.4</c:v>
                </c:pt>
                <c:pt idx="10">
                  <c:v>6.8</c:v>
                </c:pt>
                <c:pt idx="11">
                  <c:v>9.3000000000000007</c:v>
                </c:pt>
                <c:pt idx="12">
                  <c:v>3.9</c:v>
                </c:pt>
                <c:pt idx="13">
                  <c:v>10.3</c:v>
                </c:pt>
                <c:pt idx="14">
                  <c:v>9.89</c:v>
                </c:pt>
                <c:pt idx="15">
                  <c:v>8.6</c:v>
                </c:pt>
                <c:pt idx="16">
                  <c:v>6.05</c:v>
                </c:pt>
                <c:pt idx="17">
                  <c:v>6.38</c:v>
                </c:pt>
                <c:pt idx="18">
                  <c:v>4.96</c:v>
                </c:pt>
                <c:pt idx="20">
                  <c:v>5.35</c:v>
                </c:pt>
                <c:pt idx="22">
                  <c:v>12.37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A-46FD-BB8B-CCB023762FCE}"/>
            </c:ext>
          </c:extLst>
        </c:ser>
        <c:ser>
          <c:idx val="1"/>
          <c:order val="1"/>
          <c:tx>
            <c:strRef>
              <c:f>'mtbf data'!$C$1</c:f>
              <c:strCache>
                <c:ptCount val="1"/>
                <c:pt idx="0">
                  <c:v>MTTR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B050">
                  <a:alpha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'mtbf data'!$A$2:$A$24</c:f>
              <c:strCache>
                <c:ptCount val="23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  <c:pt idx="10">
                  <c:v>Run17</c:v>
                </c:pt>
                <c:pt idx="11">
                  <c:v>Run18</c:v>
                </c:pt>
                <c:pt idx="12">
                  <c:v>Run19</c:v>
                </c:pt>
                <c:pt idx="13">
                  <c:v>Run20</c:v>
                </c:pt>
                <c:pt idx="14">
                  <c:v>Run21</c:v>
                </c:pt>
                <c:pt idx="15">
                  <c:v>Run22</c:v>
                </c:pt>
                <c:pt idx="16">
                  <c:v>Run23</c:v>
                </c:pt>
                <c:pt idx="17">
                  <c:v>Run24</c:v>
                </c:pt>
                <c:pt idx="18">
                  <c:v>Run25</c:v>
                </c:pt>
                <c:pt idx="20">
                  <c:v>Run25alt </c:v>
                </c:pt>
                <c:pt idx="22">
                  <c:v>Run25full</c:v>
                </c:pt>
              </c:strCache>
            </c:strRef>
          </c:cat>
          <c:val>
            <c:numRef>
              <c:f>'mtbf data'!$C$2:$C$24</c:f>
              <c:numCache>
                <c:formatCode>0.0</c:formatCode>
                <c:ptCount val="23"/>
                <c:pt idx="0">
                  <c:v>2</c:v>
                </c:pt>
                <c:pt idx="1">
                  <c:v>1.2</c:v>
                </c:pt>
                <c:pt idx="2">
                  <c:v>1.3</c:v>
                </c:pt>
                <c:pt idx="3">
                  <c:v>1</c:v>
                </c:pt>
                <c:pt idx="4">
                  <c:v>1.2</c:v>
                </c:pt>
                <c:pt idx="5">
                  <c:v>1.1000000000000001</c:v>
                </c:pt>
                <c:pt idx="6">
                  <c:v>1.2</c:v>
                </c:pt>
                <c:pt idx="7">
                  <c:v>1.3</c:v>
                </c:pt>
                <c:pt idx="8">
                  <c:v>1.1000000000000001</c:v>
                </c:pt>
                <c:pt idx="9">
                  <c:v>1.2</c:v>
                </c:pt>
                <c:pt idx="10">
                  <c:v>1.2</c:v>
                </c:pt>
                <c:pt idx="11">
                  <c:v>0.9</c:v>
                </c:pt>
                <c:pt idx="12">
                  <c:v>0.5</c:v>
                </c:pt>
                <c:pt idx="13">
                  <c:v>1</c:v>
                </c:pt>
                <c:pt idx="14">
                  <c:v>0.97</c:v>
                </c:pt>
                <c:pt idx="15">
                  <c:v>1.61</c:v>
                </c:pt>
                <c:pt idx="16">
                  <c:v>2.19</c:v>
                </c:pt>
                <c:pt idx="17">
                  <c:v>1.58</c:v>
                </c:pt>
                <c:pt idx="18">
                  <c:v>1.27</c:v>
                </c:pt>
                <c:pt idx="20">
                  <c:v>15.02</c:v>
                </c:pt>
                <c:pt idx="22">
                  <c:v>1.72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DA-46FD-BB8B-CCB023762FCE}"/>
            </c:ext>
          </c:extLst>
        </c:ser>
        <c:ser>
          <c:idx val="2"/>
          <c:order val="2"/>
          <c:tx>
            <c:strRef>
              <c:f>'mtbf data'!$D$1</c:f>
              <c:strCache>
                <c:ptCount val="1"/>
                <c:pt idx="0">
                  <c:v>Failure hr/day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002060">
                  <a:alpha val="5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'mtbf data'!$A$2:$A$24</c:f>
              <c:strCache>
                <c:ptCount val="23"/>
                <c:pt idx="0">
                  <c:v>Run7</c:v>
                </c:pt>
                <c:pt idx="1">
                  <c:v>Run8</c:v>
                </c:pt>
                <c:pt idx="2">
                  <c:v>Run9</c:v>
                </c:pt>
                <c:pt idx="3">
                  <c:v>Run10</c:v>
                </c:pt>
                <c:pt idx="4">
                  <c:v>Run11</c:v>
                </c:pt>
                <c:pt idx="5">
                  <c:v>Run12</c:v>
                </c:pt>
                <c:pt idx="6">
                  <c:v>Run13</c:v>
                </c:pt>
                <c:pt idx="7">
                  <c:v>Run14</c:v>
                </c:pt>
                <c:pt idx="8">
                  <c:v>Run15</c:v>
                </c:pt>
                <c:pt idx="9">
                  <c:v>Run16</c:v>
                </c:pt>
                <c:pt idx="10">
                  <c:v>Run17</c:v>
                </c:pt>
                <c:pt idx="11">
                  <c:v>Run18</c:v>
                </c:pt>
                <c:pt idx="12">
                  <c:v>Run19</c:v>
                </c:pt>
                <c:pt idx="13">
                  <c:v>Run20</c:v>
                </c:pt>
                <c:pt idx="14">
                  <c:v>Run21</c:v>
                </c:pt>
                <c:pt idx="15">
                  <c:v>Run22</c:v>
                </c:pt>
                <c:pt idx="16">
                  <c:v>Run23</c:v>
                </c:pt>
                <c:pt idx="17">
                  <c:v>Run24</c:v>
                </c:pt>
                <c:pt idx="18">
                  <c:v>Run25</c:v>
                </c:pt>
                <c:pt idx="20">
                  <c:v>Run25alt </c:v>
                </c:pt>
                <c:pt idx="22">
                  <c:v>Run25full</c:v>
                </c:pt>
              </c:strCache>
            </c:strRef>
          </c:cat>
          <c:val>
            <c:numRef>
              <c:f>'mtbf data'!$D$2:$D$24</c:f>
              <c:numCache>
                <c:formatCode>0.0</c:formatCode>
                <c:ptCount val="23"/>
                <c:pt idx="0">
                  <c:v>6.3</c:v>
                </c:pt>
                <c:pt idx="1">
                  <c:v>3.8</c:v>
                </c:pt>
                <c:pt idx="2">
                  <c:v>4.42</c:v>
                </c:pt>
                <c:pt idx="3">
                  <c:v>3.8</c:v>
                </c:pt>
                <c:pt idx="4">
                  <c:v>4.5</c:v>
                </c:pt>
                <c:pt idx="5">
                  <c:v>3</c:v>
                </c:pt>
                <c:pt idx="6">
                  <c:v>3.5</c:v>
                </c:pt>
                <c:pt idx="7">
                  <c:v>3</c:v>
                </c:pt>
                <c:pt idx="8">
                  <c:v>3.1</c:v>
                </c:pt>
                <c:pt idx="9">
                  <c:v>3.6</c:v>
                </c:pt>
                <c:pt idx="10">
                  <c:v>3.7</c:v>
                </c:pt>
                <c:pt idx="11">
                  <c:v>2.1</c:v>
                </c:pt>
                <c:pt idx="12">
                  <c:v>3.1</c:v>
                </c:pt>
                <c:pt idx="13">
                  <c:v>2.1013531440700155</c:v>
                </c:pt>
                <c:pt idx="14">
                  <c:v>2.1120475954388316</c:v>
                </c:pt>
                <c:pt idx="15">
                  <c:v>3.5902898977765441</c:v>
                </c:pt>
                <c:pt idx="16">
                  <c:v>5.7463323416916001</c:v>
                </c:pt>
                <c:pt idx="17">
                  <c:v>4.5432994923857866</c:v>
                </c:pt>
                <c:pt idx="18">
                  <c:v>4.8269230769230766</c:v>
                </c:pt>
                <c:pt idx="20">
                  <c:v>15.417372881355933</c:v>
                </c:pt>
                <c:pt idx="22">
                  <c:v>2.929491525423729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DA-46FD-BB8B-CCB023762F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1"/>
        <c:axId val="733317151"/>
        <c:axId val="589815135"/>
      </c:barChart>
      <c:catAx>
        <c:axId val="7333171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9815135"/>
        <c:crosses val="autoZero"/>
        <c:auto val="1"/>
        <c:lblAlgn val="ctr"/>
        <c:lblOffset val="100"/>
        <c:noMultiLvlLbl val="0"/>
      </c:catAx>
      <c:valAx>
        <c:axId val="589815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Hours</a:t>
                </a:r>
                <a:endParaRPr lang="en-US" sz="1400" baseline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out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3317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7.933521206010144E-2"/>
          <c:y val="0.21663442940038685"/>
          <c:w val="0.25827555693969234"/>
          <c:h val="4.7297669164615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
C-AD ACTIVITY       JUNE 2025
</a:t>
            </a:r>
          </a:p>
        </c:rich>
      </c:tx>
      <c:layout>
        <c:manualLayout>
          <c:xMode val="edge"/>
          <c:yMode val="edge"/>
          <c:x val="0.33367119513007626"/>
          <c:y val="1.633010313323605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5702965868636899E-2"/>
          <c:y val="0.15915129669840161"/>
          <c:w val="0.79435552541872512"/>
          <c:h val="0.778515093016343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NORMAL!$BC$704</c:f>
              <c:strCache>
                <c:ptCount val="1"/>
                <c:pt idx="0">
                  <c:v>Physics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C1-43E9-A301-774B1C6D9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NORMAL!$BG$703:$BJ$703</c:f>
              <c:strCache>
                <c:ptCount val="4"/>
                <c:pt idx="0">
                  <c:v>FY25-week 36:</c:v>
                </c:pt>
                <c:pt idx="1">
                  <c:v>FY25-week 37:</c:v>
                </c:pt>
                <c:pt idx="2">
                  <c:v>FY25-week 38:</c:v>
                </c:pt>
                <c:pt idx="3">
                  <c:v>FY25-week 39:</c:v>
                </c:pt>
              </c:strCache>
              <c:extLst/>
            </c:strRef>
          </c:cat>
          <c:val>
            <c:numRef>
              <c:f>NORMAL!$BG$704:$BJ$704</c:f>
              <c:numCache>
                <c:formatCode>0</c:formatCode>
                <c:ptCount val="4"/>
                <c:pt idx="0">
                  <c:v>0</c:v>
                </c:pt>
                <c:pt idx="1">
                  <c:v>51.73</c:v>
                </c:pt>
                <c:pt idx="2">
                  <c:v>100.12</c:v>
                </c:pt>
                <c:pt idx="3">
                  <c:v>91.68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F94-44A8-9B08-75A76F217B93}"/>
            </c:ext>
          </c:extLst>
        </c:ser>
        <c:ser>
          <c:idx val="1"/>
          <c:order val="1"/>
          <c:tx>
            <c:strRef>
              <c:f>NORMAL!$BC$705</c:f>
              <c:strCache>
                <c:ptCount val="1"/>
                <c:pt idx="0">
                  <c:v>Machine Development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C1-43E9-A301-774B1C6D9AE0}"/>
                </c:ext>
              </c:extLst>
            </c:dLbl>
            <c:dLbl>
              <c:idx val="1"/>
              <c:layout>
                <c:manualLayout>
                  <c:x val="-6.4367698393908712E-2"/>
                  <c:y val="6.5618132821821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38-4875-A240-1EF89E05A892}"/>
                </c:ext>
              </c:extLst>
            </c:dLbl>
            <c:dLbl>
              <c:idx val="2"/>
              <c:layout>
                <c:manualLayout>
                  <c:x val="-6.4367698393908671E-2"/>
                  <c:y val="6.56181328218218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7C-440E-ABDC-4192E34A7D2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C1-43E9-A301-774B1C6D9A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NORMAL!$BG$705:$BJ$705</c:f>
              <c:numCache>
                <c:formatCode>0</c:formatCode>
                <c:ptCount val="4"/>
                <c:pt idx="0">
                  <c:v>0</c:v>
                </c:pt>
                <c:pt idx="1">
                  <c:v>2.52</c:v>
                </c:pt>
                <c:pt idx="2">
                  <c:v>3.45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F94-44A8-9B08-75A76F217B93}"/>
            </c:ext>
          </c:extLst>
        </c:ser>
        <c:ser>
          <c:idx val="2"/>
          <c:order val="2"/>
          <c:tx>
            <c:strRef>
              <c:f>NORMAL!$BC$712</c:f>
              <c:strCache>
                <c:ptCount val="1"/>
                <c:pt idx="0">
                  <c:v>Beam         Studies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594-4783-9AF4-BA283733C1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NORMAL!$BG$712:$BJ$712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11.02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4F94-44A8-9B08-75A76F217B93}"/>
            </c:ext>
          </c:extLst>
        </c:ser>
        <c:ser>
          <c:idx val="4"/>
          <c:order val="3"/>
          <c:tx>
            <c:strRef>
              <c:f>NORMAL!$BC$707</c:f>
              <c:strCache>
                <c:ptCount val="1"/>
                <c:pt idx="0">
                  <c:v>Experimental setup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3.8184657379666809E-3"/>
                  <c:y val="-1.02528332534096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600" b="1" i="0" baseline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9238208761978853E-2"/>
                      <c:h val="6.438779283141274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7CC1-43E9-A301-774B1C6D9AE0}"/>
                </c:ext>
              </c:extLst>
            </c:dLbl>
            <c:dLbl>
              <c:idx val="1"/>
              <c:layout>
                <c:manualLayout>
                  <c:x val="-6.8731610149427941E-2"/>
                  <c:y val="-3.2809066410911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38-4875-A240-1EF89E05A89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438-4875-A240-1EF89E05A89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438-4875-A240-1EF89E05A8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NORMAL!$BG$707:$BJ$707</c:f>
              <c:numCache>
                <c:formatCode>0</c:formatCode>
                <c:ptCount val="4"/>
                <c:pt idx="0">
                  <c:v>19.97</c:v>
                </c:pt>
                <c:pt idx="1">
                  <c:v>2.7</c:v>
                </c:pt>
                <c:pt idx="2" formatCode="0.0">
                  <c:v>0.42</c:v>
                </c:pt>
                <c:pt idx="3">
                  <c:v>0.1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4F94-44A8-9B08-75A76F217B93}"/>
            </c:ext>
          </c:extLst>
        </c:ser>
        <c:ser>
          <c:idx val="5"/>
          <c:order val="4"/>
          <c:tx>
            <c:strRef>
              <c:f>NORMAL!$BC$706</c:f>
              <c:strCache>
                <c:ptCount val="1"/>
                <c:pt idx="0">
                  <c:v>Setup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NORMAL!$BG$706:$BJ$706</c:f>
              <c:numCache>
                <c:formatCode>0</c:formatCode>
                <c:ptCount val="4"/>
                <c:pt idx="0">
                  <c:v>48.97</c:v>
                </c:pt>
                <c:pt idx="1">
                  <c:v>17.98</c:v>
                </c:pt>
                <c:pt idx="2">
                  <c:v>25.03</c:v>
                </c:pt>
                <c:pt idx="3">
                  <c:v>19.62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4F94-44A8-9B08-75A76F217B93}"/>
            </c:ext>
          </c:extLst>
        </c:ser>
        <c:ser>
          <c:idx val="6"/>
          <c:order val="5"/>
          <c:tx>
            <c:strRef>
              <c:f>NORMAL!$BC$708</c:f>
              <c:strCache>
                <c:ptCount val="1"/>
                <c:pt idx="0">
                  <c:v>Scheduled Maintenance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438-4875-A240-1EF89E05A89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438-4875-A240-1EF89E05A8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NORMAL!$BG$708:$BJ$708</c:f>
              <c:numCache>
                <c:formatCode>0</c:formatCode>
                <c:ptCount val="4"/>
                <c:pt idx="0">
                  <c:v>63.27</c:v>
                </c:pt>
                <c:pt idx="1">
                  <c:v>64.900000000000006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4F94-44A8-9B08-75A76F217B93}"/>
            </c:ext>
          </c:extLst>
        </c:ser>
        <c:ser>
          <c:idx val="7"/>
          <c:order val="6"/>
          <c:tx>
            <c:strRef>
              <c:f>NORMAL!$BC$711</c:f>
              <c:strCache>
                <c:ptCount val="1"/>
                <c:pt idx="0">
                  <c:v>Scheduled Shutdown</c:v>
                </c:pt>
              </c:strCache>
            </c:strRef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NORMAL!$BG$711:$BJ$711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4F94-44A8-9B08-75A76F217B93}"/>
            </c:ext>
          </c:extLst>
        </c:ser>
        <c:ser>
          <c:idx val="8"/>
          <c:order val="7"/>
          <c:tx>
            <c:strRef>
              <c:f>NORMAL!$BC$710</c:f>
              <c:strCache>
                <c:ptCount val="1"/>
                <c:pt idx="0">
                  <c:v>Unscheduled shutdown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NORMAL!$BG$710:$BJ$710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A-4F94-44A8-9B08-75A76F217B93}"/>
            </c:ext>
          </c:extLst>
        </c:ser>
        <c:ser>
          <c:idx val="3"/>
          <c:order val="8"/>
          <c:tx>
            <c:strRef>
              <c:f>NORMAL!$BC$709</c:f>
              <c:strCache>
                <c:ptCount val="1"/>
                <c:pt idx="0">
                  <c:v>Machine     failures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F24D291-9F27-48C3-9333-848CA84916F3}" type="VALUE">
                      <a:rPr lang="en-US" sz="1600" b="1" i="0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F94-44A8-9B08-75A76F217B9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5F24D291-9F27-48C3-9333-848CA84916F3}" type="VALUE">
                      <a:rPr lang="en-US" sz="1600" b="1" i="0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AFF-4A11-BF35-350FE8FD8DF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5F24D291-9F27-48C3-9333-848CA84916F3}" type="VALUE">
                      <a:rPr lang="en-US" sz="1600" b="1" i="0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438-4875-A240-1EF89E05A89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F24D291-9F27-48C3-9333-848CA84916F3}" type="VALUE">
                      <a:rPr lang="en-US" sz="1600" b="1" i="0" baseline="0">
                        <a:solidFill>
                          <a:schemeClr val="bg1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438-4875-A240-1EF89E05A8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 baseline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Lit>
              <c:ptCount val="4"/>
              <c:pt idx="0">
                <c:v>FY25-week 36:</c:v>
              </c:pt>
              <c:pt idx="1">
                <c:v>FY25-week 37:</c:v>
              </c:pt>
              <c:pt idx="2">
                <c:v>FY25-week 38:</c:v>
              </c:pt>
              <c:pt idx="3">
                <c:v>FY25-week 39: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NORMAL!$BG$709:$BJ$709</c:f>
              <c:numCache>
                <c:formatCode>0</c:formatCode>
                <c:ptCount val="4"/>
                <c:pt idx="0">
                  <c:v>35.789999999999992</c:v>
                </c:pt>
                <c:pt idx="1">
                  <c:v>28.17</c:v>
                </c:pt>
                <c:pt idx="2">
                  <c:v>38.979999999999997</c:v>
                </c:pt>
                <c:pt idx="3">
                  <c:v>45.58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C-4F94-44A8-9B08-75A76F217B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958464"/>
        <c:axId val="72597504"/>
      </c:barChart>
      <c:catAx>
        <c:axId val="68958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259750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72597504"/>
        <c:scaling>
          <c:orientation val="minMax"/>
          <c:max val="168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HOURS</a:t>
                </a:r>
              </a:p>
            </c:rich>
          </c:tx>
          <c:layout>
            <c:manualLayout>
              <c:xMode val="edge"/>
              <c:yMode val="edge"/>
              <c:x val="4.4208664898320637E-3"/>
              <c:y val="0.5053053182675776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58464"/>
        <c:crosses val="autoZero"/>
        <c:crossBetween val="between"/>
        <c:majorUnit val="24"/>
        <c:minorUnit val="12"/>
      </c:valAx>
      <c:spPr>
        <a:noFill/>
        <a:ln w="127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86040288021993738"/>
          <c:y val="0.17108767239638811"/>
          <c:w val="0.12633537679494808"/>
          <c:h val="0.7347484283297481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
C-AD ACTIVITY       MARCH 2025
</a:t>
            </a:r>
          </a:p>
        </c:rich>
      </c:tx>
      <c:layout>
        <c:manualLayout>
          <c:xMode val="edge"/>
          <c:yMode val="edge"/>
          <c:x val="0.30560899885915532"/>
          <c:y val="1.9812527652027366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5702965868636899E-2"/>
          <c:y val="0.15915129669840161"/>
          <c:w val="0.79435552541872512"/>
          <c:h val="0.778515093016343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NORMAL!$BC$704</c:f>
              <c:strCache>
                <c:ptCount val="1"/>
                <c:pt idx="0">
                  <c:v>Physics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NORMAL!$BG$703:$BK$703</c:f>
              <c:strCache>
                <c:ptCount val="5"/>
                <c:pt idx="0">
                  <c:v>FY25-week 22:</c:v>
                </c:pt>
                <c:pt idx="1">
                  <c:v>FY25-week 23:</c:v>
                </c:pt>
                <c:pt idx="2">
                  <c:v>FY25-week 24:</c:v>
                </c:pt>
                <c:pt idx="3">
                  <c:v>FY25-week 25:</c:v>
                </c:pt>
                <c:pt idx="4">
                  <c:v>FY25-week 26:</c:v>
                </c:pt>
              </c:strCache>
            </c:strRef>
          </c:cat>
          <c:val>
            <c:numRef>
              <c:f>NORMAL!$BG$704:$BK$704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4A-4CE4-8BC8-1B8122AB7ADF}"/>
            </c:ext>
          </c:extLst>
        </c:ser>
        <c:ser>
          <c:idx val="1"/>
          <c:order val="1"/>
          <c:tx>
            <c:strRef>
              <c:f>NORMAL!$BC$705</c:f>
              <c:strCache>
                <c:ptCount val="1"/>
                <c:pt idx="0">
                  <c:v>Machine Development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NORMAL!$BG$705:$BK$705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54A-4CE4-8BC8-1B8122AB7ADF}"/>
            </c:ext>
          </c:extLst>
        </c:ser>
        <c:ser>
          <c:idx val="2"/>
          <c:order val="2"/>
          <c:tx>
            <c:strRef>
              <c:f>NORMAL!$BC$712</c:f>
              <c:strCache>
                <c:ptCount val="1"/>
                <c:pt idx="0">
                  <c:v>Beam         Studies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NORMAL!$BG$712:$BK$712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54A-4CE4-8BC8-1B8122AB7ADF}"/>
            </c:ext>
          </c:extLst>
        </c:ser>
        <c:ser>
          <c:idx val="4"/>
          <c:order val="3"/>
          <c:tx>
            <c:strRef>
              <c:f>NORMAL!$BC$707</c:f>
              <c:strCache>
                <c:ptCount val="1"/>
                <c:pt idx="0">
                  <c:v>Experimental setup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NORMAL!$BG$707:$BK$707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54A-4CE4-8BC8-1B8122AB7ADF}"/>
            </c:ext>
          </c:extLst>
        </c:ser>
        <c:ser>
          <c:idx val="5"/>
          <c:order val="4"/>
          <c:tx>
            <c:strRef>
              <c:f>NORMAL!$BC$706</c:f>
              <c:strCache>
                <c:ptCount val="1"/>
                <c:pt idx="0">
                  <c:v>Setup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26-4F46-AD3B-B4DF702C9C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NORMAL!$BG$706:$BK$706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8.17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4A-4CE4-8BC8-1B8122AB7ADF}"/>
            </c:ext>
          </c:extLst>
        </c:ser>
        <c:ser>
          <c:idx val="6"/>
          <c:order val="5"/>
          <c:tx>
            <c:strRef>
              <c:f>NORMAL!$BC$708</c:f>
              <c:strCache>
                <c:ptCount val="1"/>
                <c:pt idx="0">
                  <c:v>Scheduled Maintenance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63-45BF-BFC5-980D66856093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NORMAL!$BG$708:$BK$708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54A-4CE4-8BC8-1B8122AB7ADF}"/>
            </c:ext>
          </c:extLst>
        </c:ser>
        <c:ser>
          <c:idx val="7"/>
          <c:order val="6"/>
          <c:tx>
            <c:strRef>
              <c:f>NORMAL!$BC$711</c:f>
              <c:strCache>
                <c:ptCount val="1"/>
                <c:pt idx="0">
                  <c:v>Scheduled Shutdown</c:v>
                </c:pt>
              </c:strCache>
            </c:strRef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NORMAL!$BG$711:$BK$711</c:f>
              <c:numCache>
                <c:formatCode>0</c:formatCode>
                <c:ptCount val="5"/>
                <c:pt idx="0">
                  <c:v>168</c:v>
                </c:pt>
                <c:pt idx="1">
                  <c:v>167</c:v>
                </c:pt>
                <c:pt idx="2">
                  <c:v>168</c:v>
                </c:pt>
                <c:pt idx="3">
                  <c:v>168</c:v>
                </c:pt>
                <c:pt idx="4">
                  <c:v>41.15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154A-4CE4-8BC8-1B8122AB7ADF}"/>
            </c:ext>
          </c:extLst>
        </c:ser>
        <c:ser>
          <c:idx val="8"/>
          <c:order val="7"/>
          <c:tx>
            <c:strRef>
              <c:f>NORMAL!$BC$710</c:f>
              <c:strCache>
                <c:ptCount val="1"/>
                <c:pt idx="0">
                  <c:v>Unscheduled shutdown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val>
            <c:numRef>
              <c:f>NORMAL!$BG$710:$BK$710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54A-4CE4-8BC8-1B8122AB7ADF}"/>
            </c:ext>
          </c:extLst>
        </c:ser>
        <c:ser>
          <c:idx val="3"/>
          <c:order val="8"/>
          <c:tx>
            <c:strRef>
              <c:f>NORMAL!$BC$709</c:f>
              <c:strCache>
                <c:ptCount val="1"/>
                <c:pt idx="0">
                  <c:v>Machine     failures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26-4F46-AD3B-B4DF702C9C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NORMAL!$BG$709:$BK$709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94.68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54A-4CE4-8BC8-1B8122AB7A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8958464"/>
        <c:axId val="72597504"/>
      </c:barChart>
      <c:catAx>
        <c:axId val="6895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2597504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72597504"/>
        <c:scaling>
          <c:orientation val="minMax"/>
          <c:max val="168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HOURS</a:t>
                </a:r>
              </a:p>
            </c:rich>
          </c:tx>
          <c:layout>
            <c:manualLayout>
              <c:xMode val="edge"/>
              <c:yMode val="edge"/>
              <c:x val="4.4208664898320637E-3"/>
              <c:y val="0.5053053182675776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58464"/>
        <c:crosses val="autoZero"/>
        <c:crossBetween val="between"/>
        <c:majorUnit val="24"/>
        <c:minorUnit val="12"/>
      </c:valAx>
      <c:spPr>
        <a:noFill/>
        <a:ln w="127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86040288021993738"/>
          <c:y val="0.17108767239638811"/>
          <c:w val="0.12633537679494808"/>
          <c:h val="0.73474842832974818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C-AD ACTIVITY    April 2025</a:t>
            </a:r>
          </a:p>
        </c:rich>
      </c:tx>
      <c:layout>
        <c:manualLayout>
          <c:xMode val="edge"/>
          <c:yMode val="edge"/>
          <c:x val="0.29720859892513435"/>
          <c:y val="6.0106250977182987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3658579187769256E-2"/>
          <c:y val="0.15915129669840161"/>
          <c:w val="0.7424334101276796"/>
          <c:h val="0.778515093016343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NORMAL!$C$704</c:f>
              <c:strCache>
                <c:ptCount val="1"/>
                <c:pt idx="0">
                  <c:v>Physics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NORMAL!$G$704:$J$704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93D-48EE-B432-79209AD1E1CA}"/>
            </c:ext>
          </c:extLst>
        </c:ser>
        <c:ser>
          <c:idx val="1"/>
          <c:order val="1"/>
          <c:tx>
            <c:strRef>
              <c:f>NORMAL!$C$705</c:f>
              <c:strCache>
                <c:ptCount val="1"/>
                <c:pt idx="0">
                  <c:v>Machine Development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NORMAL!$G$705:$J$705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93D-48EE-B432-79209AD1E1CA}"/>
            </c:ext>
          </c:extLst>
        </c:ser>
        <c:ser>
          <c:idx val="2"/>
          <c:order val="2"/>
          <c:tx>
            <c:strRef>
              <c:f>NORMAL!$C$712</c:f>
              <c:strCache>
                <c:ptCount val="1"/>
                <c:pt idx="0">
                  <c:v>Beam  Studies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NORMAL!$G$712:$J$712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793D-48EE-B432-79209AD1E1CA}"/>
            </c:ext>
          </c:extLst>
        </c:ser>
        <c:ser>
          <c:idx val="4"/>
          <c:order val="3"/>
          <c:tx>
            <c:strRef>
              <c:f>NORMAL!$C$707</c:f>
              <c:strCache>
                <c:ptCount val="1"/>
                <c:pt idx="0">
                  <c:v>Experimenter Setup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NORMAL!$G$707:$J$707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793D-48EE-B432-79209AD1E1CA}"/>
            </c:ext>
          </c:extLst>
        </c:ser>
        <c:ser>
          <c:idx val="5"/>
          <c:order val="4"/>
          <c:tx>
            <c:strRef>
              <c:f>NORMAL!$C$706</c:f>
              <c:strCache>
                <c:ptCount val="1"/>
                <c:pt idx="0">
                  <c:v>Machine  Setup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NORMAL!$G$706:$J$706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793D-48EE-B432-79209AD1E1CA}"/>
            </c:ext>
          </c:extLst>
        </c:ser>
        <c:ser>
          <c:idx val="6"/>
          <c:order val="5"/>
          <c:tx>
            <c:strRef>
              <c:f>NORMAL!$C$708</c:f>
              <c:strCache>
                <c:ptCount val="1"/>
                <c:pt idx="0">
                  <c:v>Scheduled Maintenance</c:v>
                </c:pt>
              </c:strCache>
            </c:strRef>
          </c:tx>
          <c:spPr>
            <a:solidFill>
              <a:srgbClr val="0000FF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NORMAL!$G$708:$J$708</c:f>
              <c:numCache>
                <c:formatCode>0</c:formatCode>
                <c:ptCount val="4"/>
                <c:pt idx="0">
                  <c:v>168</c:v>
                </c:pt>
                <c:pt idx="1">
                  <c:v>168</c:v>
                </c:pt>
                <c:pt idx="2">
                  <c:v>168</c:v>
                </c:pt>
                <c:pt idx="3">
                  <c:v>168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793D-48EE-B432-79209AD1E1CA}"/>
            </c:ext>
          </c:extLst>
        </c:ser>
        <c:ser>
          <c:idx val="7"/>
          <c:order val="6"/>
          <c:tx>
            <c:strRef>
              <c:f>NORMAL!$C$711</c:f>
              <c:strCache>
                <c:ptCount val="1"/>
                <c:pt idx="0">
                  <c:v>Scheduled Shutdown</c:v>
                </c:pt>
              </c:strCache>
            </c:strRef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NORMAL!$G$711:$J$711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7-793D-48EE-B432-79209AD1E1CA}"/>
            </c:ext>
          </c:extLst>
        </c:ser>
        <c:ser>
          <c:idx val="8"/>
          <c:order val="7"/>
          <c:tx>
            <c:strRef>
              <c:f>NORMAL!$C$710</c:f>
              <c:strCache>
                <c:ptCount val="1"/>
                <c:pt idx="0">
                  <c:v>Unscheduled Shutdown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NORMAL!$G$710:$J$710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793D-48EE-B432-79209AD1E1CA}"/>
            </c:ext>
          </c:extLst>
        </c:ser>
        <c:ser>
          <c:idx val="3"/>
          <c:order val="8"/>
          <c:tx>
            <c:strRef>
              <c:f>NORMAL!$C$709</c:f>
              <c:strCache>
                <c:ptCount val="1"/>
                <c:pt idx="0">
                  <c:v>Machine  Failures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NORMAL!$G$703:$J$703</c:f>
              <c:strCache>
                <c:ptCount val="4"/>
                <c:pt idx="0">
                  <c:v>FY25-week 27:</c:v>
                </c:pt>
                <c:pt idx="1">
                  <c:v>FY25-week 28:</c:v>
                </c:pt>
                <c:pt idx="2">
                  <c:v>FY25-week 29:</c:v>
                </c:pt>
                <c:pt idx="3">
                  <c:v>FY25-week 30:</c:v>
                </c:pt>
              </c:strCache>
              <c:extLst/>
            </c:strRef>
          </c:cat>
          <c:val>
            <c:numRef>
              <c:f>NORMAL!$G$709:$J$709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9-793D-48EE-B432-79209AD1E1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386816"/>
        <c:axId val="112388736"/>
      </c:barChart>
      <c:catAx>
        <c:axId val="112386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238873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112388736"/>
        <c:scaling>
          <c:orientation val="minMax"/>
          <c:max val="168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12386816"/>
        <c:crosses val="autoZero"/>
        <c:crossBetween val="between"/>
        <c:majorUnit val="24"/>
        <c:minorUnit val="12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4761349149686471"/>
          <c:y val="0.15598139755077237"/>
          <c:w val="0.13323124518915191"/>
          <c:h val="0.7909687615308032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
C-AD ACTIVITY       MAY 2025
</a:t>
            </a:r>
          </a:p>
        </c:rich>
      </c:tx>
      <c:layout>
        <c:manualLayout>
          <c:xMode val="edge"/>
          <c:yMode val="edge"/>
          <c:x val="0.302922044070916"/>
          <c:y val="1.28205128205128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5702965868636899E-2"/>
          <c:y val="0.15915129669840161"/>
          <c:w val="0.7824940443451287"/>
          <c:h val="0.778515093016343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NORMAL!$AC$704</c:f>
              <c:strCache>
                <c:ptCount val="1"/>
                <c:pt idx="0">
                  <c:v>Physics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NORMAL!$AG$704:$AK$704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E2-4B4C-810C-BAB5B4F9DC5E}"/>
            </c:ext>
          </c:extLst>
        </c:ser>
        <c:ser>
          <c:idx val="1"/>
          <c:order val="1"/>
          <c:tx>
            <c:strRef>
              <c:f>NORMAL!$AC$705</c:f>
              <c:strCache>
                <c:ptCount val="1"/>
                <c:pt idx="0">
                  <c:v>Machine Development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NORMAL!$AG$705:$AK$705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E2-4B4C-810C-BAB5B4F9DC5E}"/>
            </c:ext>
          </c:extLst>
        </c:ser>
        <c:ser>
          <c:idx val="2"/>
          <c:order val="2"/>
          <c:tx>
            <c:strRef>
              <c:f>NORMAL!$AC$712</c:f>
              <c:strCache>
                <c:ptCount val="1"/>
                <c:pt idx="0">
                  <c:v>Beam Studies</c:v>
                </c:pt>
              </c:strCache>
            </c:strRef>
          </c:tx>
          <c:spPr>
            <a:solidFill>
              <a:srgbClr val="FFFF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NORMAL!$AG$712:$AK$712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E2-4B4C-810C-BAB5B4F9DC5E}"/>
            </c:ext>
          </c:extLst>
        </c:ser>
        <c:ser>
          <c:idx val="4"/>
          <c:order val="3"/>
          <c:tx>
            <c:strRef>
              <c:f>NORMAL!$AC$707</c:f>
              <c:strCache>
                <c:ptCount val="1"/>
                <c:pt idx="0">
                  <c:v>Experimental setup</c:v>
                </c:pt>
              </c:strCache>
            </c:strRef>
          </c:tx>
          <c:spPr>
            <a:solidFill>
              <a:srgbClr val="FF99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NORMAL!$AG$707:$AK$707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BE2-4B4C-810C-BAB5B4F9DC5E}"/>
            </c:ext>
          </c:extLst>
        </c:ser>
        <c:ser>
          <c:idx val="5"/>
          <c:order val="4"/>
          <c:tx>
            <c:strRef>
              <c:f>NORMAL!$AC$706</c:f>
              <c:strCache>
                <c:ptCount val="1"/>
                <c:pt idx="0">
                  <c:v>Setup</c:v>
                </c:pt>
              </c:strCache>
            </c:strRef>
          </c:tx>
          <c:spPr>
            <a:solidFill>
              <a:srgbClr val="96969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600" b="1" i="0" baseline="0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75-4906-B9FD-5A909DBB2E6B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NORMAL!$AG$706:$AK$706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31.97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BE2-4B4C-810C-BAB5B4F9DC5E}"/>
            </c:ext>
          </c:extLst>
        </c:ser>
        <c:ser>
          <c:idx val="6"/>
          <c:order val="5"/>
          <c:tx>
            <c:strRef>
              <c:f>NORMAL!$AC$708</c:f>
              <c:strCache>
                <c:ptCount val="1"/>
                <c:pt idx="0">
                  <c:v>Scheduled Maintenance</c:v>
                </c:pt>
              </c:strCache>
            </c:strRef>
          </c:tx>
          <c:spPr>
            <a:solidFill>
              <a:srgbClr val="0066CC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NORMAL!$AG$708:$AK$708</c:f>
              <c:numCache>
                <c:formatCode>0</c:formatCode>
                <c:ptCount val="5"/>
                <c:pt idx="0">
                  <c:v>168</c:v>
                </c:pt>
                <c:pt idx="1">
                  <c:v>168</c:v>
                </c:pt>
                <c:pt idx="2">
                  <c:v>168</c:v>
                </c:pt>
                <c:pt idx="3">
                  <c:v>168</c:v>
                </c:pt>
                <c:pt idx="4">
                  <c:v>134.52000000000001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BE2-4B4C-810C-BAB5B4F9DC5E}"/>
            </c:ext>
          </c:extLst>
        </c:ser>
        <c:ser>
          <c:idx val="7"/>
          <c:order val="6"/>
          <c:tx>
            <c:strRef>
              <c:f>NORMAL!$AC$711</c:f>
              <c:strCache>
                <c:ptCount val="1"/>
                <c:pt idx="0">
                  <c:v>Scheduled Shutdown</c:v>
                </c:pt>
              </c:strCache>
            </c:strRef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NORMAL!$AG$711:$AK$711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BE2-4B4C-810C-BAB5B4F9DC5E}"/>
            </c:ext>
          </c:extLst>
        </c:ser>
        <c:ser>
          <c:idx val="8"/>
          <c:order val="7"/>
          <c:tx>
            <c:strRef>
              <c:f>NORMAL!$AC$710</c:f>
              <c:strCache>
                <c:ptCount val="1"/>
                <c:pt idx="0">
                  <c:v>Unscheduled shutdown</c:v>
                </c:pt>
              </c:strCache>
            </c:strRef>
          </c:tx>
          <c:spPr>
            <a:solidFill>
              <a:srgbClr val="80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NORMAL!$AG$710:$AK$710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BE2-4B4C-810C-BAB5B4F9DC5E}"/>
            </c:ext>
          </c:extLst>
        </c:ser>
        <c:ser>
          <c:idx val="3"/>
          <c:order val="8"/>
          <c:tx>
            <c:strRef>
              <c:f>NORMAL!$AC$709</c:f>
              <c:strCache>
                <c:ptCount val="1"/>
                <c:pt idx="0">
                  <c:v>Machine failures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cat>
            <c:strRef>
              <c:f>NORMAL!$AG$703:$AK$703</c:f>
              <c:strCache>
                <c:ptCount val="5"/>
                <c:pt idx="0">
                  <c:v>FY25-week 31:</c:v>
                </c:pt>
                <c:pt idx="1">
                  <c:v>FY25-week 32:</c:v>
                </c:pt>
                <c:pt idx="2">
                  <c:v>FY25-week 33:</c:v>
                </c:pt>
                <c:pt idx="3">
                  <c:v>FY25-week 34:</c:v>
                </c:pt>
                <c:pt idx="4">
                  <c:v>FY25-week 35:</c:v>
                </c:pt>
              </c:strCache>
            </c:strRef>
          </c:cat>
          <c:val>
            <c:numRef>
              <c:f>NORMAL!$AG$709:$AK$709</c:f>
              <c:numCache>
                <c:formatCode>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BE2-4B4C-810C-BAB5B4F9DC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9104384"/>
        <c:axId val="69105920"/>
      </c:barChart>
      <c:catAx>
        <c:axId val="69104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10592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69105920"/>
        <c:scaling>
          <c:orientation val="minMax"/>
          <c:max val="168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HOURS</a:t>
                </a:r>
              </a:p>
            </c:rich>
          </c:tx>
          <c:layout>
            <c:manualLayout>
              <c:xMode val="edge"/>
              <c:yMode val="edge"/>
              <c:x val="4.4208664898320637E-3"/>
              <c:y val="0.5053053182675776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9104384"/>
        <c:crosses val="autoZero"/>
        <c:crossBetween val="between"/>
        <c:majorUnit val="24"/>
        <c:minorUnit val="12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6472222802389076"/>
          <c:y val="0.17771897213113774"/>
          <c:w val="0.12378435454188848"/>
          <c:h val="0.73474842832975196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200" b="1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6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INTEGRATED </a:t>
            </a:r>
            <a:r>
              <a:rPr lang="en-US" sz="1600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FAILURES</a:t>
            </a:r>
            <a:r>
              <a:rPr lang="en-US" sz="1600" b="1" i="0" u="none" strike="noStrike" baseline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1" i="0" u="none" strike="noStrike" baseline="0">
                <a:solidFill>
                  <a:srgbClr val="0000FF"/>
                </a:solidFill>
                <a:latin typeface="Arial"/>
                <a:cs typeface="Arial"/>
              </a:rPr>
              <a:t>(GREATER THAN ONE HOUR) </a:t>
            </a:r>
            <a:r>
              <a:rPr lang="en-US" sz="1600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BY SYSTEM -- MARCH 2025</a:t>
            </a:r>
          </a:p>
        </c:rich>
      </c:tx>
      <c:layout>
        <c:manualLayout>
          <c:xMode val="edge"/>
          <c:yMode val="edge"/>
          <c:x val="0.13276879630552507"/>
          <c:y val="2.0745124117747215E-2"/>
        </c:manualLayout>
      </c:layout>
      <c:overlay val="0"/>
      <c:spPr>
        <a:noFill/>
        <a:ln w="25400">
          <a:noFill/>
        </a:ln>
      </c:spPr>
    </c:title>
    <c:autoTitleDeleted val="0"/>
    <c:view3D>
      <c:rotX val="10"/>
      <c:hPercent val="100"/>
      <c:rotY val="75"/>
      <c:depthPercent val="100"/>
      <c:rAngAx val="0"/>
    </c:view3D>
    <c:floor>
      <c:thickness val="0"/>
      <c:spPr>
        <a:gradFill rotWithShape="0">
          <a:gsLst>
            <a:gs pos="0">
              <a:srgbClr val="808080"/>
            </a:gs>
            <a:gs pos="100000">
              <a:srgbClr val="808080">
                <a:gamma/>
                <a:tint val="0"/>
                <a:invGamma/>
              </a:srgbClr>
            </a:gs>
          </a:gsLst>
          <a:lin ang="5400000" scaled="1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C0C0C0"/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sideWall>
    <c:backWall>
      <c:thickness val="0"/>
      <c:spPr>
        <a:gradFill rotWithShape="0">
          <a:gsLst>
            <a:gs pos="0">
              <a:srgbClr val="C0C0C0"/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8647582953957614"/>
          <c:y val="9.9655180717089259E-2"/>
          <c:w val="0.63987366884322761"/>
          <c:h val="0.74571236356484183"/>
        </c:manualLayout>
      </c:layout>
      <c:bar3DChart>
        <c:barDir val="col"/>
        <c:grouping val="standard"/>
        <c:varyColors val="0"/>
        <c:ser>
          <c:idx val="9"/>
          <c:order val="0"/>
          <c:tx>
            <c:strRef>
              <c:f>NORMAL!$BF$848</c:f>
              <c:strCache>
                <c:ptCount val="1"/>
                <c:pt idx="0">
                  <c:v>PPS_AGS</c:v>
                </c:pt>
              </c:strCache>
            </c:strRef>
          </c:tx>
          <c:invertIfNegative val="0"/>
          <c:cat>
            <c:strRef>
              <c:f>NORMAL!$BB$843:$BJ$843</c:f>
              <c:strCache>
                <c:ptCount val="9"/>
                <c:pt idx="0">
                  <c:v>02/25/25/2 to 03/04/25/1</c:v>
                </c:pt>
                <c:pt idx="2">
                  <c:v>03/04/25/2 to 03/11/25/1</c:v>
                </c:pt>
                <c:pt idx="4">
                  <c:v>03/11/25/2 to 03/18/25/1</c:v>
                </c:pt>
                <c:pt idx="6">
                  <c:v>03/18/25/2 to 03/25/25/1</c:v>
                </c:pt>
                <c:pt idx="8">
                  <c:v>03/25/25/2 to 04/01/25/1</c:v>
                </c:pt>
              </c:strCache>
            </c:strRef>
          </c:cat>
          <c:val>
            <c:numRef>
              <c:f>NORMAL!$BB$849:$BJ$849</c:f>
              <c:numCache>
                <c:formatCode>General</c:formatCode>
                <c:ptCount val="9"/>
                <c:pt idx="8" formatCode="0.0%">
                  <c:v>0.3215362177929022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CF-449F-BABD-1BCE1D8BEFE3}"/>
            </c:ext>
          </c:extLst>
        </c:ser>
        <c:ser>
          <c:idx val="5"/>
          <c:order val="2"/>
          <c:tx>
            <c:strRef>
              <c:f>NORMAL!$BF$866</c:f>
              <c:strCache>
                <c:ptCount val="1"/>
                <c:pt idx="0">
                  <c:v>RfBooster</c:v>
                </c:pt>
              </c:strCache>
            </c:strRef>
          </c:tx>
          <c:invertIfNegative val="0"/>
          <c:cat>
            <c:strRef>
              <c:f>NORMAL!$BB$843:$BJ$843</c:f>
              <c:strCache>
                <c:ptCount val="9"/>
                <c:pt idx="0">
                  <c:v>02/25/25/2 to 03/04/25/1</c:v>
                </c:pt>
                <c:pt idx="2">
                  <c:v>03/04/25/2 to 03/11/25/1</c:v>
                </c:pt>
                <c:pt idx="4">
                  <c:v>03/11/25/2 to 03/18/25/1</c:v>
                </c:pt>
                <c:pt idx="6">
                  <c:v>03/18/25/2 to 03/25/25/1</c:v>
                </c:pt>
                <c:pt idx="8">
                  <c:v>03/25/25/2 to 04/01/25/1</c:v>
                </c:pt>
              </c:strCache>
            </c:strRef>
          </c:cat>
          <c:val>
            <c:numRef>
              <c:f>NORMAL!$BB$867:$BJ$867</c:f>
              <c:numCache>
                <c:formatCode>General</c:formatCode>
                <c:ptCount val="9"/>
                <c:pt idx="8" formatCode="0.00%">
                  <c:v>0.21876519202722405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CF-449F-BABD-1BCE1D8BEFE3}"/>
            </c:ext>
          </c:extLst>
        </c:ser>
        <c:ser>
          <c:idx val="1"/>
          <c:order val="4"/>
          <c:tx>
            <c:strRef>
              <c:f>NORMAL!$BD$872</c:f>
              <c:strCache>
                <c:ptCount val="1"/>
                <c:pt idx="0">
                  <c:v>ESHQ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NORMAL!$BB$843:$BJ$843</c:f>
              <c:strCache>
                <c:ptCount val="9"/>
                <c:pt idx="0">
                  <c:v>02/25/25/2 to 03/04/25/1</c:v>
                </c:pt>
                <c:pt idx="2">
                  <c:v>03/04/25/2 to 03/11/25/1</c:v>
                </c:pt>
                <c:pt idx="4">
                  <c:v>03/11/25/2 to 03/18/25/1</c:v>
                </c:pt>
                <c:pt idx="6">
                  <c:v>03/18/25/2 to 03/25/25/1</c:v>
                </c:pt>
                <c:pt idx="8">
                  <c:v>03/25/25/2 to 04/01/25/1</c:v>
                </c:pt>
              </c:strCache>
            </c:strRef>
          </c:cat>
          <c:val>
            <c:numRef>
              <c:f>NORMAL!$BB$873:$BJ$873</c:f>
              <c:numCache>
                <c:formatCode>General</c:formatCode>
                <c:ptCount val="9"/>
                <c:pt idx="8" formatCode="0.0%">
                  <c:v>8.9256198347107421E-2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CF-449F-BABD-1BCE1D8BEFE3}"/>
            </c:ext>
          </c:extLst>
        </c:ser>
        <c:ser>
          <c:idx val="3"/>
          <c:order val="6"/>
          <c:tx>
            <c:strRef>
              <c:f>NORMAL!$BD$876</c:f>
              <c:strCache>
                <c:ptCount val="1"/>
                <c:pt idx="0">
                  <c:v>PPS_Booster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NORMAL!$BB$843:$BJ$843</c:f>
              <c:strCache>
                <c:ptCount val="9"/>
                <c:pt idx="0">
                  <c:v>02/25/25/2 to 03/04/25/1</c:v>
                </c:pt>
                <c:pt idx="2">
                  <c:v>03/04/25/2 to 03/11/25/1</c:v>
                </c:pt>
                <c:pt idx="4">
                  <c:v>03/11/25/2 to 03/18/25/1</c:v>
                </c:pt>
                <c:pt idx="6">
                  <c:v>03/18/25/2 to 03/25/25/1</c:v>
                </c:pt>
                <c:pt idx="8">
                  <c:v>03/25/25/2 to 04/01/25/1</c:v>
                </c:pt>
              </c:strCache>
            </c:strRef>
          </c:cat>
          <c:val>
            <c:numRef>
              <c:f>NORMAL!$BB$877:$BJ$877</c:f>
              <c:numCache>
                <c:formatCode>General</c:formatCode>
                <c:ptCount val="9"/>
                <c:pt idx="8" formatCode="0.00%">
                  <c:v>3.4030140982012629E-3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CCF-449F-BABD-1BCE1D8BEFE3}"/>
            </c:ext>
          </c:extLst>
        </c:ser>
        <c:ser>
          <c:idx val="7"/>
          <c:order val="8"/>
          <c:tx>
            <c:strRef>
              <c:f>NORMAL!$BF$882</c:f>
              <c:strCache>
                <c:ptCount val="1"/>
                <c:pt idx="0">
                  <c:v>PS_RHIC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NORMAL!$BB$843:$BJ$843</c:f>
              <c:strCache>
                <c:ptCount val="9"/>
                <c:pt idx="0">
                  <c:v>02/25/25/2 to 03/04/25/1</c:v>
                </c:pt>
                <c:pt idx="2">
                  <c:v>03/04/25/2 to 03/11/25/1</c:v>
                </c:pt>
                <c:pt idx="4">
                  <c:v>03/11/25/2 to 03/18/25/1</c:v>
                </c:pt>
                <c:pt idx="6">
                  <c:v>03/18/25/2 to 03/25/25/1</c:v>
                </c:pt>
                <c:pt idx="8">
                  <c:v>03/25/25/2 to 04/01/25/1</c:v>
                </c:pt>
              </c:strCache>
            </c:strRef>
          </c:cat>
          <c:val>
            <c:numRef>
              <c:f>NORMAL!$BB$883:$BJ$883</c:f>
              <c:numCache>
                <c:formatCode>General</c:formatCode>
                <c:ptCount val="9"/>
                <c:pt idx="8" formatCode="0.00%">
                  <c:v>0.28128342245989296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9CCF-449F-BABD-1BCE1D8BEFE3}"/>
            </c:ext>
          </c:extLst>
        </c:ser>
        <c:ser>
          <c:idx val="4"/>
          <c:order val="14"/>
          <c:tx>
            <c:strRef>
              <c:f>NORMAL!$BD$878</c:f>
              <c:strCache>
                <c:ptCount val="1"/>
                <c:pt idx="0">
                  <c:v>sum&lt;1hr</c:v>
                </c:pt>
              </c:strCache>
              <c:extLst xmlns:c15="http://schemas.microsoft.com/office/drawing/2012/chart"/>
            </c:strRef>
          </c:tx>
          <c:spPr>
            <a:solidFill>
              <a:schemeClr val="bg1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</c:spPr>
            <c:extLst xmlns:c15="http://schemas.microsoft.com/office/drawing/2012/chart">
              <c:ext xmlns:c16="http://schemas.microsoft.com/office/drawing/2014/chart" uri="{C3380CC4-5D6E-409C-BE32-E72D297353CC}">
                <c16:uniqueId val="{00000006-9CCF-449F-BABD-1BCE1D8BEFE3}"/>
              </c:ext>
            </c:extLst>
          </c:dPt>
          <c:cat>
            <c:strRef>
              <c:f>NORMAL!$BB$843:$BJ$843</c:f>
              <c:strCache>
                <c:ptCount val="9"/>
                <c:pt idx="0">
                  <c:v>02/25/25/2 to 03/04/25/1</c:v>
                </c:pt>
                <c:pt idx="2">
                  <c:v>03/04/25/2 to 03/11/25/1</c:v>
                </c:pt>
                <c:pt idx="4">
                  <c:v>03/11/25/2 to 03/18/25/1</c:v>
                </c:pt>
                <c:pt idx="6">
                  <c:v>03/18/25/2 to 03/25/25/1</c:v>
                </c:pt>
                <c:pt idx="8">
                  <c:v>03/25/25/2 to 04/01/25/1</c:v>
                </c:pt>
              </c:strCache>
            </c:strRef>
          </c:cat>
          <c:val>
            <c:numRef>
              <c:f>NORMAL!$BB$879:$BJ$879</c:f>
              <c:numCache>
                <c:formatCode>General</c:formatCode>
                <c:ptCount val="9"/>
                <c:pt idx="8" formatCode="0.0%">
                  <c:v>6.3198833252309169E-3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9CCF-449F-BABD-1BCE1D8BE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591232"/>
        <c:axId val="104539648"/>
        <c:axId val="77089408"/>
        <c:extLst>
          <c:ext xmlns:c15="http://schemas.microsoft.com/office/drawing/2012/chart" uri="{02D57815-91ED-43cb-92C2-25804820EDAC}">
            <c15:filteredBarSeries>
              <c15:ser>
                <c:idx val="10"/>
                <c:order val="1"/>
                <c:tx>
                  <c:strRef>
                    <c:extLst>
                      <c:ext uri="{02D57815-91ED-43cb-92C2-25804820EDAC}">
                        <c15:formulaRef>
                          <c15:sqref>NORMAL!$BF$850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NORMAL!$BB$851:$BJ$851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9CCF-449F-BABD-1BCE1D8BEFE3}"/>
                  </c:ext>
                </c:extLst>
              </c15:ser>
            </c15:filteredBarSeries>
            <c15:filteredBarSeries>
              <c15:ser>
                <c:idx val="0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NORMAL!$BD$870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spPr>
                  <a:solidFill>
                    <a:srgbClr val="C00000"/>
                  </a:solidFill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NORMAL!$BB$871:$BH$871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9CCF-449F-BABD-1BCE1D8BEFE3}"/>
                  </c:ext>
                </c:extLst>
              </c15:ser>
            </c15:filteredBarSeries>
            <c15:filteredBarSeries>
              <c15:ser>
                <c:idx val="2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NORMAL!$BD$874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NORMAL!$BB$875:$BH$875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9CCF-449F-BABD-1BCE1D8BEFE3}"/>
                  </c:ext>
                </c:extLst>
              </c15:ser>
            </c15:filteredBarSeries>
            <c15:filteredBarSeries>
              <c15:ser>
                <c:idx val="6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NORMAL!$BF$868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spPr>
                  <a:solidFill>
                    <a:srgbClr val="FF00FF"/>
                  </a:solidFill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NORMAL!$BB$869:$BH$869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9CCF-449F-BABD-1BCE1D8BEFE3}"/>
                  </c:ext>
                </c:extLst>
              </c15:ser>
            </c15:filteredBarSeries>
            <c15:filteredBarSeries>
              <c15:ser>
                <c:idx val="8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NORMAL!$BF$884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NORMAL!$BB$885:$BF$885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9CCF-449F-BABD-1BCE1D8BEFE3}"/>
                  </c:ext>
                </c:extLst>
              </c15:ser>
            </c15:filteredBarSeries>
            <c15:filteredBarSeries>
              <c15:ser>
                <c:idx val="11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NORMAL!$BF$844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NORMAL!$BB$845:$BH$845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9CCF-449F-BABD-1BCE1D8BEFE3}"/>
                  </c:ext>
                </c:extLst>
              </c15:ser>
            </c15:filteredBarSeries>
            <c15:filteredBarSeries>
              <c15:ser>
                <c:idx val="12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NORMAL!$BD$862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NORMAL!$BB$863:$BD$863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E-9CCF-449F-BABD-1BCE1D8BEFE3}"/>
                  </c:ext>
                </c:extLst>
              </c15:ser>
            </c15:filteredBarSeries>
            <c15:filteredBarSeries>
              <c15:ser>
                <c:idx val="13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NORMAL!$BD$864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NORMAL!$BB$865:$BD$865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9CCF-449F-BABD-1BCE1D8BEFE3}"/>
                  </c:ext>
                </c:extLst>
              </c15:ser>
            </c15:filteredBarSeries>
            <c15:filteredBarSeries>
              <c15:ser>
                <c:idx val="14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NORMAL!$BB$846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NORMAL!$BB$847:$BH$847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9CCF-449F-BABD-1BCE1D8BEFE3}"/>
                  </c:ext>
                </c:extLst>
              </c15:ser>
            </c15:filteredBarSeries>
            <c15:filteredBar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NORMAL!$BB$846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NORMAL!$BB$843:$BJ$843</c15:sqref>
                        </c15:formulaRef>
                      </c:ext>
                    </c:extLst>
                    <c:strCache>
                      <c:ptCount val="9"/>
                      <c:pt idx="0">
                        <c:v>02/25/25/2 to 03/04/25/1</c:v>
                      </c:pt>
                      <c:pt idx="2">
                        <c:v>03/04/25/2 to 03/11/25/1</c:v>
                      </c:pt>
                      <c:pt idx="4">
                        <c:v>03/11/25/2 to 03/18/25/1</c:v>
                      </c:pt>
                      <c:pt idx="6">
                        <c:v>03/18/25/2 to 03/25/25/1</c:v>
                      </c:pt>
                      <c:pt idx="8">
                        <c:v>03/25/25/2 to 04/01/25/1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NORMAL!$BB$847:$BH$847</c15:sqref>
                        </c15:formulaRef>
                      </c:ext>
                    </c:extLst>
                    <c:numCache>
                      <c:formatCode>General</c:formatCode>
                      <c:ptCount val="7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9CCF-449F-BABD-1BCE1D8BEFE3}"/>
                  </c:ext>
                </c:extLst>
              </c15:ser>
            </c15:filteredBarSeries>
          </c:ext>
        </c:extLst>
      </c:bar3DChart>
      <c:catAx>
        <c:axId val="9459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4000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539648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104539648"/>
        <c:scaling>
          <c:orientation val="minMax"/>
        </c:scaling>
        <c:delete val="0"/>
        <c:axPos val="r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4591232"/>
        <c:crosses val="max"/>
        <c:crossBetween val="between"/>
      </c:valAx>
      <c:serAx>
        <c:axId val="77089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324000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539648"/>
        <c:crosses val="autoZero"/>
        <c:tickLblSkip val="1"/>
        <c:tickMarkSkip val="1"/>
      </c:ser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75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INTEGRATED </a:t>
            </a:r>
            <a:r>
              <a:rPr lang="en-US" sz="1475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FAILURES</a:t>
            </a:r>
            <a:r>
              <a:rPr lang="en-US" sz="1475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(GREATER THAN ONE HOUR) </a:t>
            </a:r>
            <a:r>
              <a:rPr lang="en-US" sz="1475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BY SYSTEM -- April 2025</a:t>
            </a:r>
          </a:p>
        </c:rich>
      </c:tx>
      <c:layout>
        <c:manualLayout>
          <c:xMode val="edge"/>
          <c:yMode val="edge"/>
          <c:x val="0.19577134844287691"/>
          <c:y val="2.5641025641025869E-2"/>
        </c:manualLayout>
      </c:layout>
      <c:overlay val="0"/>
      <c:spPr>
        <a:noFill/>
        <a:ln w="25400">
          <a:noFill/>
        </a:ln>
      </c:spPr>
    </c:title>
    <c:autoTitleDeleted val="0"/>
    <c:view3D>
      <c:rotX val="10"/>
      <c:hPercent val="100"/>
      <c:rotY val="65"/>
      <c:depthPercent val="100"/>
      <c:rAngAx val="0"/>
    </c:view3D>
    <c:floor>
      <c:thickness val="0"/>
      <c:spPr>
        <a:gradFill rotWithShape="0">
          <a:gsLst>
            <a:gs pos="0">
              <a:srgbClr val="808080"/>
            </a:gs>
            <a:gs pos="100000">
              <a:srgbClr val="808080">
                <a:gamma/>
                <a:tint val="0"/>
                <a:invGamma/>
              </a:srgbClr>
            </a:gs>
          </a:gsLst>
          <a:lin ang="5400000" scaled="1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C0C0C0">
                <a:alpha val="0"/>
              </a:srgbClr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sideWall>
    <c:backWall>
      <c:thickness val="0"/>
      <c:spPr>
        <a:gradFill rotWithShape="0">
          <a:gsLst>
            <a:gs pos="0">
              <a:srgbClr val="C0C0C0">
                <a:alpha val="0"/>
              </a:srgbClr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8707239284332496E-2"/>
          <c:y val="9.9003905538311704E-2"/>
          <c:w val="0.86930179544290032"/>
          <c:h val="0.7664489400363415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NORMAL!$B$844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rgbClr val="FFFF00"/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NORMAL!$B$845:$I$845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5DAF-4AEE-81AB-03943D39EEFE}"/>
            </c:ext>
          </c:extLst>
        </c:ser>
        <c:ser>
          <c:idx val="1"/>
          <c:order val="1"/>
          <c:tx>
            <c:strRef>
              <c:f>NORMAL!$B$846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NORMAL!$B$847:$I$847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5DAF-4AEE-81AB-03943D39EEFE}"/>
            </c:ext>
          </c:extLst>
        </c:ser>
        <c:ser>
          <c:idx val="2"/>
          <c:order val="2"/>
          <c:tx>
            <c:strRef>
              <c:f>NORMAL!$B$848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NORMAL!$B$849:$I$849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5DAF-4AEE-81AB-03943D39EEFE}"/>
            </c:ext>
          </c:extLst>
        </c:ser>
        <c:ser>
          <c:idx val="3"/>
          <c:order val="3"/>
          <c:tx>
            <c:strRef>
              <c:f>NORMAL!$B$850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NORMAL!$B$851:$I$851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5DAF-4AEE-81AB-03943D39EEFE}"/>
            </c:ext>
          </c:extLst>
        </c:ser>
        <c:ser>
          <c:idx val="4"/>
          <c:order val="4"/>
          <c:tx>
            <c:strRef>
              <c:f>NORMAL!$B$852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NORMAL!$B$853:$I$853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5DAF-4AEE-81AB-03943D39EEFE}"/>
            </c:ext>
          </c:extLst>
        </c:ser>
        <c:ser>
          <c:idx val="10"/>
          <c:order val="5"/>
          <c:tx>
            <c:strRef>
              <c:f>NORMAL!$B$854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NORMAL!$B$855:$I$855</c:f>
              <c:numCache>
                <c:formatCode>General</c:formatCode>
                <c:ptCount val="8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5DAF-4AEE-81AB-03943D39EEFE}"/>
            </c:ext>
          </c:extLst>
        </c:ser>
        <c:ser>
          <c:idx val="11"/>
          <c:order val="6"/>
          <c:tx>
            <c:strRef>
              <c:f>NORMAL!$B$856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NORMAL!$B$857:$I$857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6-5DAF-4AEE-81AB-03943D39EEFE}"/>
            </c:ext>
          </c:extLst>
        </c:ser>
        <c:ser>
          <c:idx val="6"/>
          <c:order val="7"/>
          <c:tx>
            <c:strRef>
              <c:f>NORMAL!$B$858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20000"/>
                <a:lumOff val="80000"/>
              </a:schemeClr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NORMAL!$B$859:$I$859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5DAF-4AEE-81AB-03943D39EEFE}"/>
            </c:ext>
          </c:extLst>
        </c:ser>
        <c:ser>
          <c:idx val="14"/>
          <c:order val="8"/>
          <c:tx>
            <c:strRef>
              <c:f>NORMAL!$B$860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NORMAL!$B$861:$I$861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8-5DAF-4AEE-81AB-03943D39EEFE}"/>
            </c:ext>
          </c:extLst>
        </c:ser>
        <c:ser>
          <c:idx val="7"/>
          <c:order val="9"/>
          <c:tx>
            <c:strRef>
              <c:f>NORMAL!$B$862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NORMAL!$B$863:$I$863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9-5DAF-4AEE-81AB-03943D39EEFE}"/>
            </c:ext>
          </c:extLst>
        </c:ser>
        <c:ser>
          <c:idx val="13"/>
          <c:order val="10"/>
          <c:tx>
            <c:strRef>
              <c:f>NORMAL!$B$864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NORMAL!$B$865:$I$865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A-5DAF-4AEE-81AB-03943D39EEFE}"/>
            </c:ext>
          </c:extLst>
        </c:ser>
        <c:ser>
          <c:idx val="12"/>
          <c:order val="11"/>
          <c:tx>
            <c:strRef>
              <c:f>NORMAL!$B$866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NORMAL!$B$867:$I$867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B-5DAF-4AEE-81AB-03943D39EEFE}"/>
            </c:ext>
          </c:extLst>
        </c:ser>
        <c:ser>
          <c:idx val="8"/>
          <c:order val="12"/>
          <c:tx>
            <c:strRef>
              <c:f>NORMAL!$B$868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NORMAL!$B$843:$I$843</c:f>
              <c:strCache>
                <c:ptCount val="7"/>
                <c:pt idx="0">
                  <c:v>04/01/25/2 to 04/08/25/1</c:v>
                </c:pt>
                <c:pt idx="2">
                  <c:v>04/08/25/2 to 04/15/25/1</c:v>
                </c:pt>
                <c:pt idx="4">
                  <c:v>04/15/25/2 to 04/22/25/1</c:v>
                </c:pt>
                <c:pt idx="6">
                  <c:v>04/22/25/2 to 04/29/25/1</c:v>
                </c:pt>
              </c:strCache>
              <c:extLst/>
            </c:strRef>
          </c:cat>
          <c:val>
            <c:numRef>
              <c:f>NORMAL!$B$869:$I$869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C-5DAF-4AEE-81AB-03943D39EEFE}"/>
            </c:ext>
          </c:extLst>
        </c:ser>
        <c:ser>
          <c:idx val="5"/>
          <c:order val="14"/>
          <c:tx>
            <c:strRef>
              <c:f>NORMAL!$B$870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8"/>
              <c:pt idx="0">
                <c:v>04/01/25/2 to 04/08/25/1</c:v>
              </c:pt>
              <c:pt idx="2">
                <c:v>04/08/25/2 to 04/15/25/1</c:v>
              </c:pt>
              <c:pt idx="4">
                <c:v>04/15/25/2 to 04/22/25/1</c:v>
              </c:pt>
              <c:pt idx="6">
                <c:v>04/22/25/2 to 04/29/25/1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NORMAL!$B$871:$I$871</c:f>
              <c:numCache>
                <c:formatCode>General</c:formatCode>
                <c:ptCount val="8"/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D-5DAF-4AEE-81AB-03943D39EEFE}"/>
            </c:ext>
          </c:extLst>
        </c:ser>
        <c:ser>
          <c:idx val="15"/>
          <c:order val="15"/>
          <c:tx>
            <c:strRef>
              <c:f>NORMAL!$B$882</c:f>
              <c:strCache>
                <c:ptCount val="1"/>
                <c:pt idx="0">
                  <c:v>sum failures&lt;1hr</c:v>
                </c:pt>
              </c:strCache>
            </c:strRef>
          </c:tx>
          <c:invertIfNegative val="0"/>
          <c:cat>
            <c:strLit>
              <c:ptCount val="8"/>
              <c:pt idx="0">
                <c:v>04/01/25/2 to 04/08/25/1</c:v>
              </c:pt>
              <c:pt idx="2">
                <c:v>04/08/25/2 to 04/15/25/1</c:v>
              </c:pt>
              <c:pt idx="4">
                <c:v>04/15/25/2 to 04/22/25/1</c:v>
              </c:pt>
              <c:pt idx="6">
                <c:v>04/22/25/2 to 04/29/25/1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NORMAL!$B$883:$I$883</c:f>
              <c:numCache>
                <c:formatCode>General</c:formatCode>
                <c:ptCount val="8"/>
                <c:pt idx="0" formatCode="0.00%">
                  <c:v>0</c:v>
                </c:pt>
                <c:pt idx="2" formatCode="0.00%">
                  <c:v>0</c:v>
                </c:pt>
                <c:pt idx="4" formatCode="0.0%">
                  <c:v>0</c:v>
                </c:pt>
                <c:pt idx="6" formatCode="0.0%">
                  <c:v>0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E-5DAF-4AEE-81AB-03943D39E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8991616"/>
        <c:axId val="68993408"/>
        <c:axId val="89356928"/>
        <c:extLst>
          <c:ext xmlns:c15="http://schemas.microsoft.com/office/drawing/2012/chart" uri="{02D57815-91ED-43cb-92C2-25804820EDAC}">
            <c15:filteredBarSeries>
              <c15:ser>
                <c:idx val="9"/>
                <c:order val="13"/>
                <c:tx>
                  <c:strRef>
                    <c:extLst>
                      <c:ext uri="{02D57815-91ED-43cb-92C2-25804820EDAC}">
                        <c15:formulaRef>
                          <c15:sqref>NORMAL!$B$882</c15:sqref>
                        </c15:formulaRef>
                      </c:ext>
                    </c:extLst>
                    <c:strCache>
                      <c:ptCount val="1"/>
                      <c:pt idx="0">
                        <c:v>sum failures&lt;1hr</c:v>
                      </c:pt>
                    </c:strCache>
                  </c:strRef>
                </c:tx>
                <c:spPr>
                  <a:solidFill>
                    <a:schemeClr val="bg1"/>
                  </a:solidFill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NORMAL!$B$843:$I$843</c15:sqref>
                        </c15:formulaRef>
                      </c:ext>
                    </c:extLst>
                    <c:strCache>
                      <c:ptCount val="7"/>
                      <c:pt idx="0">
                        <c:v>04/01/25/2 to 04/08/25/1</c:v>
                      </c:pt>
                      <c:pt idx="2">
                        <c:v>04/08/25/2 to 04/15/25/1</c:v>
                      </c:pt>
                      <c:pt idx="4">
                        <c:v>04/15/25/2 to 04/22/25/1</c:v>
                      </c:pt>
                      <c:pt idx="6">
                        <c:v>04/22/25/2 to 04/29/25/1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NORMAL!$B$883:$I$883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 formatCode="0.00%">
                        <c:v>0</c:v>
                      </c:pt>
                      <c:pt idx="2" formatCode="0.00%">
                        <c:v>0</c:v>
                      </c:pt>
                      <c:pt idx="4" formatCode="0.0%">
                        <c:v>0</c:v>
                      </c:pt>
                      <c:pt idx="6" formatCode="0.0%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F-5DAF-4AEE-81AB-03943D39EEFE}"/>
                  </c:ext>
                </c:extLst>
              </c15:ser>
            </c15:filteredBarSeries>
          </c:ext>
        </c:extLst>
      </c:bar3DChart>
      <c:catAx>
        <c:axId val="68991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360000" vert="horz" anchor="ctr" anchorCtr="1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93408"/>
        <c:crosses val="autoZero"/>
        <c:auto val="1"/>
        <c:lblAlgn val="ctr"/>
        <c:lblOffset val="100"/>
        <c:tickLblSkip val="2"/>
        <c:tickMarkSkip val="1"/>
        <c:noMultiLvlLbl val="1"/>
      </c:catAx>
      <c:valAx>
        <c:axId val="68993408"/>
        <c:scaling>
          <c:orientation val="minMax"/>
        </c:scaling>
        <c:delete val="0"/>
        <c:axPos val="r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7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91616"/>
        <c:crosses val="max"/>
        <c:crossBetween val="between"/>
      </c:valAx>
      <c:serAx>
        <c:axId val="89356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252000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68993408"/>
        <c:crosses val="autoZero"/>
        <c:tickMarkSkip val="1"/>
      </c:ser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4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INTEGRATED </a:t>
            </a:r>
            <a:r>
              <a:rPr lang="en-US" sz="1400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FAILURES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 (</a:t>
            </a:r>
            <a:r>
              <a:rPr lang="en-US" sz="1400" b="1" i="0" u="none" strike="noStrike" baseline="0">
                <a:solidFill>
                  <a:srgbClr val="0000FF"/>
                </a:solidFill>
                <a:latin typeface="Arial"/>
                <a:cs typeface="Arial"/>
              </a:rPr>
              <a:t>GREATER THAN ONE HOUR</a:t>
            </a:r>
            <a:r>
              <a:rPr lang="en-US" sz="14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) </a:t>
            </a:r>
            <a:r>
              <a:rPr lang="en-US" sz="1400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BY SYSTEM -- MAY 2025</a:t>
            </a:r>
          </a:p>
        </c:rich>
      </c:tx>
      <c:layout>
        <c:manualLayout>
          <c:xMode val="edge"/>
          <c:yMode val="edge"/>
          <c:x val="0.18845500848896557"/>
          <c:y val="2.5641025641025869E-2"/>
        </c:manualLayout>
      </c:layout>
      <c:overlay val="0"/>
      <c:spPr>
        <a:noFill/>
        <a:ln w="25400">
          <a:noFill/>
        </a:ln>
      </c:spPr>
    </c:title>
    <c:autoTitleDeleted val="0"/>
    <c:view3D>
      <c:rotX val="10"/>
      <c:hPercent val="100"/>
      <c:rotY val="70"/>
      <c:depthPercent val="100"/>
      <c:rAngAx val="0"/>
    </c:view3D>
    <c:floor>
      <c:thickness val="0"/>
      <c:spPr>
        <a:gradFill>
          <a:gsLst>
            <a:gs pos="94000">
              <a:srgbClr val="F8F8F8"/>
            </a:gs>
            <a:gs pos="29000">
              <a:srgbClr val="F0F0F0"/>
            </a:gs>
            <a:gs pos="81000">
              <a:srgbClr val="E0E0E0"/>
            </a:gs>
            <a:gs pos="44000">
              <a:srgbClr val="C0C0C0"/>
            </a:gs>
            <a:gs pos="69000">
              <a:srgbClr val="B0B0B0"/>
            </a:gs>
            <a:gs pos="57000">
              <a:srgbClr val="808080"/>
            </a:gs>
            <a:gs pos="11000">
              <a:srgbClr val="808080">
                <a:gamma/>
                <a:tint val="0"/>
                <a:invGamma/>
              </a:srgbClr>
            </a:gs>
          </a:gsLst>
          <a:lin ang="5400000" scaled="1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C0C0C0">
                <a:alpha val="0"/>
              </a:srgbClr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sideWall>
    <c:backWall>
      <c:thickness val="0"/>
      <c:spPr>
        <a:gradFill rotWithShape="0">
          <a:gsLst>
            <a:gs pos="0">
              <a:srgbClr val="C0C0C0">
                <a:alpha val="0"/>
              </a:srgbClr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9048770079736819E-2"/>
          <c:y val="9.2630823289256939E-2"/>
          <c:w val="0.86166302489118285"/>
          <c:h val="0.7614545244267967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NORMAL!$AB$844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NORMAL!$AB$845:$AJ$845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0-7003-43A2-A59A-80AED9D4E6DA}"/>
            </c:ext>
          </c:extLst>
        </c:ser>
        <c:ser>
          <c:idx val="3"/>
          <c:order val="1"/>
          <c:tx>
            <c:strRef>
              <c:f>NORMAL!$AB$846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NORMAL!$AB$847:$AJ$847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1-7003-43A2-A59A-80AED9D4E6DA}"/>
            </c:ext>
          </c:extLst>
        </c:ser>
        <c:ser>
          <c:idx val="15"/>
          <c:order val="2"/>
          <c:tx>
            <c:strRef>
              <c:f>NORMAL!$AB$848</c:f>
              <c:strCache>
                <c:ptCount val="1"/>
                <c:pt idx="0">
                  <c:v>.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NORMAL!$AB$849:$AJ$849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2-7003-43A2-A59A-80AED9D4E6DA}"/>
            </c:ext>
          </c:extLst>
        </c:ser>
        <c:ser>
          <c:idx val="6"/>
          <c:order val="3"/>
          <c:tx>
            <c:strRef>
              <c:f>NORMAL!$AB$850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NORMAL!$AB$851:$AJ$851</c:f>
              <c:numCache>
                <c:formatCode>General</c:formatCode>
                <c:ptCount val="9"/>
              </c:numCache>
            </c:numRef>
          </c:val>
          <c:extLst>
            <c:ext xmlns:c16="http://schemas.microsoft.com/office/drawing/2014/chart" uri="{C3380CC4-5D6E-409C-BE32-E72D297353CC}">
              <c16:uniqueId val="{00000003-7003-43A2-A59A-80AED9D4E6DA}"/>
            </c:ext>
          </c:extLst>
        </c:ser>
        <c:ser>
          <c:idx val="1"/>
          <c:order val="4"/>
          <c:tx>
            <c:strRef>
              <c:f>NORMAL!$AB$852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NORMAL!$AB$853:$AH$853</c:f>
              <c:numCache>
                <c:formatCode>General</c:formatCode>
                <c:ptCount val="7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4-7003-43A2-A59A-80AED9D4E6DA}"/>
            </c:ext>
          </c:extLst>
        </c:ser>
        <c:ser>
          <c:idx val="16"/>
          <c:order val="5"/>
          <c:tx>
            <c:strRef>
              <c:f>NORMAL!$AB$854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NORMAL!$AB$855:$AJ$855</c:f>
              <c:numCache>
                <c:formatCode>General</c:formatCode>
                <c:ptCount val="9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5-7003-43A2-A59A-80AED9D4E6DA}"/>
            </c:ext>
          </c:extLst>
        </c:ser>
        <c:ser>
          <c:idx val="11"/>
          <c:order val="6"/>
          <c:tx>
            <c:strRef>
              <c:f>NORMAL!$AB$856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NORMAL!$AB$857:$AH$857</c:f>
              <c:numCache>
                <c:formatCode>General</c:formatCode>
                <c:ptCount val="7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6-7003-43A2-A59A-80AED9D4E6DA}"/>
            </c:ext>
          </c:extLst>
        </c:ser>
        <c:ser>
          <c:idx val="5"/>
          <c:order val="7"/>
          <c:tx>
            <c:strRef>
              <c:f>NORMAL!$AB$858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bg1"/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NORMAL!$AB$859:$AJ$859</c:f>
              <c:numCache>
                <c:formatCode>General</c:formatCode>
                <c:ptCount val="9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7003-43A2-A59A-80AED9D4E6DA}"/>
            </c:ext>
          </c:extLst>
        </c:ser>
        <c:ser>
          <c:idx val="4"/>
          <c:order val="8"/>
          <c:tx>
            <c:strRef>
              <c:f>NORMAL!$AB$860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rgbClr val="FFC000"/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NORMAL!$AB$861:$AJ$861</c:f>
              <c:numCache>
                <c:formatCode>General</c:formatCode>
                <c:ptCount val="9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8-7003-43A2-A59A-80AED9D4E6DA}"/>
            </c:ext>
          </c:extLst>
        </c:ser>
        <c:ser>
          <c:idx val="17"/>
          <c:order val="9"/>
          <c:tx>
            <c:strRef>
              <c:f>NORMAL!$AB$862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tx1">
                <a:lumMod val="85000"/>
                <a:lumOff val="15000"/>
              </a:schemeClr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NORMAL!$AB$863:$AH$863</c:f>
              <c:numCache>
                <c:formatCode>General</c:formatCode>
                <c:ptCount val="7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9-7003-43A2-A59A-80AED9D4E6DA}"/>
            </c:ext>
          </c:extLst>
        </c:ser>
        <c:ser>
          <c:idx val="7"/>
          <c:order val="10"/>
          <c:tx>
            <c:strRef>
              <c:f>NORMAL!$AB$864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rgbClr val="FF00FF"/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  <c:extLst xmlns:c15="http://schemas.microsoft.com/office/drawing/2012/chart"/>
            </c:strRef>
          </c:cat>
          <c:val>
            <c:numRef>
              <c:f>NORMAL!$AB$865:$AJ$865</c:f>
              <c:numCache>
                <c:formatCode>General</c:formatCode>
                <c:ptCount val="9"/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A-7003-43A2-A59A-80AED9D4E6DA}"/>
            </c:ext>
          </c:extLst>
        </c:ser>
        <c:ser>
          <c:idx val="13"/>
          <c:order val="11"/>
          <c:tx>
            <c:strRef>
              <c:f>NORMAL!$AB$866</c:f>
              <c:strCache>
                <c:ptCount val="1"/>
                <c:pt idx="0">
                  <c:v>.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</c:strRef>
          </c:cat>
          <c:val>
            <c:numRef>
              <c:f>NORMAL!$AB$867:$AJ$867</c:f>
              <c:numCache>
                <c:formatCode>General</c:formatCode>
                <c:ptCount val="9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B-7003-43A2-A59A-80AED9D4E6DA}"/>
            </c:ext>
          </c:extLst>
        </c:ser>
        <c:ser>
          <c:idx val="8"/>
          <c:order val="12"/>
          <c:tx>
            <c:strRef>
              <c:f>NORMAL!$AB$872</c:f>
              <c:strCache>
                <c:ptCount val="1"/>
                <c:pt idx="0">
                  <c:v>.</c:v>
                </c:pt>
              </c:strCache>
            </c:strRef>
          </c:tx>
          <c:invertIfNegative val="0"/>
          <c:cat>
            <c:strRef>
              <c:f>NORMAL!$AB$843:$AJ$843</c:f>
              <c:strCache>
                <c:ptCount val="9"/>
                <c:pt idx="0">
                  <c:v>04/29/25/2 to 05/06/25/1</c:v>
                </c:pt>
                <c:pt idx="2">
                  <c:v>05/06/25/2 to 05/13/25/1</c:v>
                </c:pt>
                <c:pt idx="4">
                  <c:v>05/13/25/2 to 05/20/254/1</c:v>
                </c:pt>
                <c:pt idx="6">
                  <c:v>05/20/25/2 to 05/27/25/1</c:v>
                </c:pt>
                <c:pt idx="8">
                  <c:v>05/27/25/2 to 06/03/25/1</c:v>
                </c:pt>
              </c:strCache>
              <c:extLst xmlns:c15="http://schemas.microsoft.com/office/drawing/2012/chart"/>
            </c:strRef>
          </c:cat>
          <c:val>
            <c:numRef>
              <c:f>NORMAL!$AB$873:$AJ$873</c:f>
              <c:numCache>
                <c:formatCode>General</c:formatCode>
                <c:ptCount val="9"/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C-7003-43A2-A59A-80AED9D4E6DA}"/>
            </c:ext>
          </c:extLst>
        </c:ser>
        <c:ser>
          <c:idx val="18"/>
          <c:order val="18"/>
          <c:tx>
            <c:strRef>
              <c:f>NORMAL!$AB$882</c:f>
              <c:strCache>
                <c:ptCount val="1"/>
                <c:pt idx="0">
                  <c:v>sum failures&lt;1hr</c:v>
                </c:pt>
              </c:strCache>
              <c:extLst xmlns:c15="http://schemas.microsoft.com/office/drawing/2012/chart"/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val>
            <c:numRef>
              <c:f>NORMAL!$AB$883:$AJ$883</c:f>
              <c:numCache>
                <c:formatCode>General</c:formatCode>
                <c:ptCount val="9"/>
                <c:pt idx="0" formatCode="0.0%">
                  <c:v>0</c:v>
                </c:pt>
                <c:pt idx="2" formatCode="0.0%">
                  <c:v>0</c:v>
                </c:pt>
                <c:pt idx="4" formatCode="0.0%">
                  <c:v>0</c:v>
                </c:pt>
                <c:pt idx="6" formatCode="0.0%">
                  <c:v>0</c:v>
                </c:pt>
                <c:pt idx="8" formatCode="0.0%">
                  <c:v>1.1551790527531806E-2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D-7003-43A2-A59A-80AED9D4E6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1005312"/>
        <c:axId val="71006848"/>
        <c:axId val="111567296"/>
        <c:extLst>
          <c:ext xmlns:c15="http://schemas.microsoft.com/office/drawing/2012/chart" uri="{02D57815-91ED-43cb-92C2-25804820EDAC}">
            <c15:filteredBarSeries>
              <c15:ser>
                <c:idx val="12"/>
                <c:order val="13"/>
                <c:tx>
                  <c:strRef>
                    <c:extLst>
                      <c:ext uri="{02D57815-91ED-43cb-92C2-25804820EDAC}">
                        <c15:formulaRef>
                          <c15:sqref>NORMAL!$AB$868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NORMAL!$AB$843:$AJ$843</c15:sqref>
                        </c15:formulaRef>
                      </c:ext>
                    </c:extLst>
                    <c:strCache>
                      <c:ptCount val="9"/>
                      <c:pt idx="0">
                        <c:v>04/29/25/2 to 05/06/25/1</c:v>
                      </c:pt>
                      <c:pt idx="2">
                        <c:v>05/06/25/2 to 05/13/25/1</c:v>
                      </c:pt>
                      <c:pt idx="4">
                        <c:v>05/13/25/2 to 05/20/254/1</c:v>
                      </c:pt>
                      <c:pt idx="6">
                        <c:v>05/20/25/2 to 05/27/25/1</c:v>
                      </c:pt>
                      <c:pt idx="8">
                        <c:v>05/27/25/2 to 06/03/25/1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NORMAL!$AB$869:$AJ$869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E-7003-43A2-A59A-80AED9D4E6DA}"/>
                  </c:ext>
                </c:extLst>
              </c15:ser>
            </c15:filteredBarSeries>
            <c15:filteredBarSeries>
              <c15:ser>
                <c:idx val="2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NORMAL!$AB$870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NORMAL!$AB$843:$AJ$843</c15:sqref>
                        </c15:formulaRef>
                      </c:ext>
                    </c:extLst>
                    <c:strCache>
                      <c:ptCount val="9"/>
                      <c:pt idx="0">
                        <c:v>04/29/25/2 to 05/06/25/1</c:v>
                      </c:pt>
                      <c:pt idx="2">
                        <c:v>05/06/25/2 to 05/13/25/1</c:v>
                      </c:pt>
                      <c:pt idx="4">
                        <c:v>05/13/25/2 to 05/20/254/1</c:v>
                      </c:pt>
                      <c:pt idx="6">
                        <c:v>05/20/25/2 to 05/27/25/1</c:v>
                      </c:pt>
                      <c:pt idx="8">
                        <c:v>05/27/25/2 to 06/03/25/1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NORMAL!$AB$871:$AJ$871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F-7003-43A2-A59A-80AED9D4E6DA}"/>
                  </c:ext>
                </c:extLst>
              </c15:ser>
            </c15:filteredBarSeries>
            <c15:filteredBarSeries>
              <c15:ser>
                <c:idx val="9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NORMAL!$AB$878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NORMAL!$AB$843:$AJ$843</c15:sqref>
                        </c15:formulaRef>
                      </c:ext>
                    </c:extLst>
                    <c:strCache>
                      <c:ptCount val="9"/>
                      <c:pt idx="0">
                        <c:v>04/29/25/2 to 05/06/25/1</c:v>
                      </c:pt>
                      <c:pt idx="2">
                        <c:v>05/06/25/2 to 05/13/25/1</c:v>
                      </c:pt>
                      <c:pt idx="4">
                        <c:v>05/13/25/2 to 05/20/254/1</c:v>
                      </c:pt>
                      <c:pt idx="6">
                        <c:v>05/20/25/2 to 05/27/25/1</c:v>
                      </c:pt>
                      <c:pt idx="8">
                        <c:v>05/27/25/2 to 06/03/25/1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NORMAL!$AB$879:$AJ$879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7003-43A2-A59A-80AED9D4E6DA}"/>
                  </c:ext>
                </c:extLst>
              </c15:ser>
            </c15:filteredBarSeries>
            <c15:filteredBarSeries>
              <c15:ser>
                <c:idx val="10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NORMAL!$AB$874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NORMAL!$AB$843:$AJ$843</c15:sqref>
                        </c15:formulaRef>
                      </c:ext>
                    </c:extLst>
                    <c:strCache>
                      <c:ptCount val="9"/>
                      <c:pt idx="0">
                        <c:v>04/29/25/2 to 05/06/25/1</c:v>
                      </c:pt>
                      <c:pt idx="2">
                        <c:v>05/06/25/2 to 05/13/25/1</c:v>
                      </c:pt>
                      <c:pt idx="4">
                        <c:v>05/13/25/2 to 05/20/254/1</c:v>
                      </c:pt>
                      <c:pt idx="6">
                        <c:v>05/20/25/2 to 05/27/25/1</c:v>
                      </c:pt>
                      <c:pt idx="8">
                        <c:v>05/27/25/2 to 06/03/25/1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NORMAL!$AB$875:$AJ$875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1-7003-43A2-A59A-80AED9D4E6DA}"/>
                  </c:ext>
                </c:extLst>
              </c15:ser>
            </c15:filteredBarSeries>
            <c15:filteredBarSeries>
              <c15:ser>
                <c:idx val="14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NORMAL!$AB$876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NORMAL!$AB$843:$AJ$843</c15:sqref>
                        </c15:formulaRef>
                      </c:ext>
                    </c:extLst>
                    <c:strCache>
                      <c:ptCount val="9"/>
                      <c:pt idx="0">
                        <c:v>04/29/25/2 to 05/06/25/1</c:v>
                      </c:pt>
                      <c:pt idx="2">
                        <c:v>05/06/25/2 to 05/13/25/1</c:v>
                      </c:pt>
                      <c:pt idx="4">
                        <c:v>05/13/25/2 to 05/20/254/1</c:v>
                      </c:pt>
                      <c:pt idx="6">
                        <c:v>05/20/25/2 to 05/27/25/1</c:v>
                      </c:pt>
                      <c:pt idx="8">
                        <c:v>05/27/25/2 to 06/03/25/1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NORMAL!$AB$877:$AJ$877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2-7003-43A2-A59A-80AED9D4E6DA}"/>
                  </c:ext>
                </c:extLst>
              </c15:ser>
            </c15:filteredBarSeries>
            <c15:filteredBar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NORMAL!$AB$880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NORMAL!$AB$881:$AJ$881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7003-43A2-A59A-80AED9D4E6DA}"/>
                  </c:ext>
                </c:extLst>
              </c15:ser>
            </c15:filteredBarSeries>
            <c15:filteredBar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NORMAL!$AB$884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NORMAL!$AB$885:$AJ$885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4-7003-43A2-A59A-80AED9D4E6DA}"/>
                  </c:ext>
                </c:extLst>
              </c15:ser>
            </c15:filteredBarSeries>
            <c15:filteredBar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NORMAL!$AB$886</c15:sqref>
                        </c15:formulaRef>
                      </c:ext>
                    </c:extLst>
                    <c:strCache>
                      <c:ptCount val="1"/>
                      <c:pt idx="0">
                        <c:v>.</c:v>
                      </c:pt>
                    </c:strCache>
                  </c:strRef>
                </c:tx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NORMAL!$AB$887:$AJ$887</c15:sqref>
                        </c15:formulaRef>
                      </c:ext>
                    </c:extLst>
                    <c:numCache>
                      <c:formatCode>General</c:formatCode>
                      <c:ptCount val="9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5-7003-43A2-A59A-80AED9D4E6DA}"/>
                  </c:ext>
                </c:extLst>
              </c15:ser>
            </c15:filteredBarSeries>
            <c15:filteredBar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NORMAL!$AB$888</c15:sqref>
                        </c15:formulaRef>
                      </c:ext>
                    </c:extLst>
                    <c:strCache>
                      <c:ptCount val="1"/>
                      <c:pt idx="0">
                        <c:v>sum failures&lt;1hr</c:v>
                      </c:pt>
                    </c:strCache>
                  </c:strRef>
                </c:tx>
                <c:invertIfNegative val="0"/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NORMAL!$AB$889:$AJ$889</c15:sqref>
                        </c15:formulaRef>
                      </c:ext>
                    </c:extLst>
                    <c:numCache>
                      <c:formatCode>General</c:formatCode>
                      <c:ptCount val="9"/>
                      <c:pt idx="0" formatCode="0.0%">
                        <c:v>0</c:v>
                      </c:pt>
                      <c:pt idx="2" formatCode="0.0%">
                        <c:v>0</c:v>
                      </c:pt>
                      <c:pt idx="4" formatCode="0.0%">
                        <c:v>0</c:v>
                      </c:pt>
                      <c:pt idx="6" formatCode="0.0%">
                        <c:v>0</c:v>
                      </c:pt>
                      <c:pt idx="8" formatCode="0.0%">
                        <c:v>1.1551790527531806E-2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6-7003-43A2-A59A-80AED9D4E6DA}"/>
                  </c:ext>
                </c:extLst>
              </c15:ser>
            </c15:filteredBarSeries>
          </c:ext>
        </c:extLst>
      </c:bar3DChart>
      <c:catAx>
        <c:axId val="7100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780000" vert="horz"/>
          <a:lstStyle/>
          <a:p>
            <a:pPr>
              <a:defRPr sz="11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1006848"/>
        <c:crosses val="autoZero"/>
        <c:auto val="1"/>
        <c:lblAlgn val="ctr"/>
        <c:lblOffset val="100"/>
        <c:tickLblSkip val="2"/>
        <c:tickMarkSkip val="1"/>
        <c:noMultiLvlLbl val="1"/>
      </c:catAx>
      <c:valAx>
        <c:axId val="71006848"/>
        <c:scaling>
          <c:orientation val="minMax"/>
        </c:scaling>
        <c:delete val="0"/>
        <c:axPos val="r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1005312"/>
        <c:crosses val="max"/>
        <c:crossBetween val="between"/>
      </c:valAx>
      <c:serAx>
        <c:axId val="111567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3180000" vert="horz"/>
          <a:lstStyle/>
          <a:p>
            <a:pPr>
              <a:defRPr sz="9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71006848"/>
        <c:crosses val="autoZero"/>
        <c:tickLblSkip val="1"/>
        <c:tickMarkSkip val="1"/>
      </c:ser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1600" b="1" i="0" u="none" strike="noStrike" baseline="0">
                <a:solidFill>
                  <a:srgbClr val="000000"/>
                </a:solidFill>
                <a:latin typeface="Arial"/>
                <a:cs typeface="Arial"/>
              </a:rPr>
              <a:t>INTEGRATED </a:t>
            </a:r>
            <a:r>
              <a:rPr lang="en-US" sz="1600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FAILURES</a:t>
            </a:r>
            <a:r>
              <a:rPr lang="en-US" sz="1600" b="1" i="0" u="none" strike="noStrike" baseline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1600" b="1" i="0" u="none" strike="noStrike" baseline="0">
                <a:solidFill>
                  <a:srgbClr val="0000FF"/>
                </a:solidFill>
                <a:latin typeface="Arial"/>
                <a:cs typeface="Arial"/>
              </a:rPr>
              <a:t>(GREATER THAN ONE HOUR) </a:t>
            </a:r>
            <a:r>
              <a:rPr lang="en-US" sz="1600" b="1" i="0" u="none" strike="noStrike" baseline="0">
                <a:solidFill>
                  <a:srgbClr val="FF0000"/>
                </a:solidFill>
                <a:latin typeface="Arial"/>
                <a:cs typeface="Arial"/>
              </a:rPr>
              <a:t>BY SYSTEM - JUNE 2025</a:t>
            </a:r>
          </a:p>
        </c:rich>
      </c:tx>
      <c:layout>
        <c:manualLayout>
          <c:xMode val="edge"/>
          <c:yMode val="edge"/>
          <c:x val="0.13276879630552507"/>
          <c:y val="2.0745124117747215E-2"/>
        </c:manualLayout>
      </c:layout>
      <c:overlay val="0"/>
      <c:spPr>
        <a:noFill/>
        <a:ln w="25400">
          <a:noFill/>
        </a:ln>
      </c:spPr>
    </c:title>
    <c:autoTitleDeleted val="0"/>
    <c:view3D>
      <c:rotX val="10"/>
      <c:hPercent val="100"/>
      <c:rotY val="75"/>
      <c:depthPercent val="100"/>
      <c:rAngAx val="0"/>
    </c:view3D>
    <c:floor>
      <c:thickness val="0"/>
      <c:spPr>
        <a:gradFill rotWithShape="0">
          <a:gsLst>
            <a:gs pos="0">
              <a:srgbClr val="808080"/>
            </a:gs>
            <a:gs pos="100000">
              <a:srgbClr val="808080">
                <a:gamma/>
                <a:tint val="0"/>
                <a:invGamma/>
              </a:srgbClr>
            </a:gs>
          </a:gsLst>
          <a:lin ang="5400000" scaled="1"/>
        </a:gradFill>
        <a:ln w="3175">
          <a:solidFill>
            <a:srgbClr val="000000"/>
          </a:solidFill>
          <a:prstDash val="solid"/>
        </a:ln>
      </c:spPr>
    </c:floor>
    <c:sideWall>
      <c:thickness val="0"/>
      <c:spPr>
        <a:gradFill rotWithShape="0">
          <a:gsLst>
            <a:gs pos="0">
              <a:srgbClr val="C0C0C0"/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sideWall>
    <c:backWall>
      <c:thickness val="0"/>
      <c:spPr>
        <a:gradFill rotWithShape="0">
          <a:gsLst>
            <a:gs pos="0">
              <a:srgbClr val="C0C0C0"/>
            </a:gs>
            <a:gs pos="100000">
              <a:srgbClr val="C0C0C0">
                <a:gamma/>
                <a:tint val="0"/>
                <a:invGamma/>
              </a:srgbClr>
            </a:gs>
          </a:gsLst>
          <a:lin ang="5400000" scaled="1"/>
        </a:gradFill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8859573511760164"/>
          <c:y val="9.9655240683673874E-2"/>
          <c:w val="0.63987366884322761"/>
          <c:h val="0.7576926884281816"/>
        </c:manualLayout>
      </c:layout>
      <c:bar3DChart>
        <c:barDir val="col"/>
        <c:grouping val="standard"/>
        <c:varyColors val="0"/>
        <c:ser>
          <c:idx val="9"/>
          <c:order val="0"/>
          <c:tx>
            <c:strRef>
              <c:f>NORMAL!$BB$844</c:f>
              <c:strCache>
                <c:ptCount val="1"/>
                <c:pt idx="0">
                  <c:v>PS_RHIC</c:v>
                </c:pt>
              </c:strCache>
            </c:strRef>
          </c:tx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NORMAL!$BB$845:$BH$845</c:f>
              <c:numCache>
                <c:formatCode>General</c:formatCode>
                <c:ptCount val="7"/>
                <c:pt idx="0" formatCode="0.0%">
                  <c:v>3.4220252652483317E-2</c:v>
                </c:pt>
                <c:pt idx="2" formatCode="0.00%">
                  <c:v>1.5096629461412577E-2</c:v>
                </c:pt>
                <c:pt idx="4" formatCode="0.00%">
                  <c:v>5.7003107588768556E-3</c:v>
                </c:pt>
                <c:pt idx="6" formatCode="0.00%">
                  <c:v>2.3242557416839824E-2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267-44FA-96CF-B195649C0CA7}"/>
            </c:ext>
          </c:extLst>
        </c:ser>
        <c:ser>
          <c:idx val="10"/>
          <c:order val="1"/>
          <c:tx>
            <c:strRef>
              <c:f>NORMAL!$BB$846</c:f>
              <c:strCache>
                <c:ptCount val="1"/>
                <c:pt idx="0">
                  <c:v>PS_Bstr/BtA/LtB</c:v>
                </c:pt>
              </c:strCache>
            </c:strRef>
          </c:tx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NORMAL!$BB$847:$BH$847</c:f>
              <c:numCache>
                <c:formatCode>General</c:formatCode>
                <c:ptCount val="7"/>
                <c:pt idx="0" formatCode="0.0%">
                  <c:v>5.406101171321921E-3</c:v>
                </c:pt>
                <c:pt idx="4" formatCode="0.00%">
                  <c:v>1.5813765331077728E-2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A267-44FA-96CF-B195649C0CA7}"/>
            </c:ext>
          </c:extLst>
        </c:ser>
        <c:ser>
          <c:idx val="5"/>
          <c:order val="2"/>
          <c:tx>
            <c:strRef>
              <c:f>NORMAL!$BB$848</c:f>
              <c:strCache>
                <c:ptCount val="1"/>
                <c:pt idx="0">
                  <c:v>PPS_Booster</c:v>
                </c:pt>
              </c:strCache>
            </c:strRef>
          </c:tx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NORMAL!$BB$849:$BH$849</c:f>
              <c:numCache>
                <c:formatCode>General</c:formatCode>
                <c:ptCount val="7"/>
                <c:pt idx="0" formatCode="0.0%">
                  <c:v>2.7214386848831438E-3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A267-44FA-96CF-B195649C0CA7}"/>
            </c:ext>
          </c:extLst>
        </c:ser>
        <c:ser>
          <c:idx val="0"/>
          <c:order val="3"/>
          <c:tx>
            <c:strRef>
              <c:f>NORMAL!$BB$850</c:f>
              <c:strCache>
                <c:ptCount val="1"/>
                <c:pt idx="0">
                  <c:v>CntrlsHdRHIC</c:v>
                </c:pt>
              </c:strCache>
              <c:extLst xmlns:c15="http://schemas.microsoft.com/office/drawing/2012/chart"/>
            </c:strRef>
          </c:tx>
          <c:spPr>
            <a:solidFill>
              <a:srgbClr val="C00000"/>
            </a:solidFill>
          </c:spPr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NORMAL!$BB$851:$BH$851</c:f>
              <c:numCache>
                <c:formatCode>General</c:formatCode>
                <c:ptCount val="7"/>
                <c:pt idx="0" formatCode="0.0%">
                  <c:v>3.953441332769432E-3</c:v>
                </c:pt>
                <c:pt idx="4" formatCode="0.0%">
                  <c:v>5.3877130720997382E-3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3-A267-44FA-96CF-B195649C0CA7}"/>
            </c:ext>
          </c:extLst>
        </c:ser>
        <c:ser>
          <c:idx val="1"/>
          <c:order val="4"/>
          <c:tx>
            <c:strRef>
              <c:f>NORMAL!$BB$852</c:f>
              <c:strCache>
                <c:ptCount val="1"/>
                <c:pt idx="0">
                  <c:v>FoilChange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NORMAL!$BB$853:$BH$853</c:f>
              <c:numCache>
                <c:formatCode>General</c:formatCode>
                <c:ptCount val="7"/>
                <c:pt idx="0" formatCode="0.0%">
                  <c:v>3.2179173638820957E-3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A267-44FA-96CF-B195649C0CA7}"/>
            </c:ext>
          </c:extLst>
        </c:ser>
        <c:ser>
          <c:idx val="2"/>
          <c:order val="5"/>
          <c:tx>
            <c:strRef>
              <c:f>NORMAL!$BB$854</c:f>
              <c:strCache>
                <c:ptCount val="1"/>
                <c:pt idx="0">
                  <c:v>RfRHIC</c:v>
                </c:pt>
              </c:strCache>
            </c:strRef>
          </c:tx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NORMAL!$BB$855:$BH$855</c:f>
              <c:numCache>
                <c:formatCode>General</c:formatCode>
                <c:ptCount val="7"/>
                <c:pt idx="0" formatCode="0.0%">
                  <c:v>1.425077689719214E-2</c:v>
                </c:pt>
                <c:pt idx="4" formatCode="0.00%">
                  <c:v>3.2914697607708296E-3</c:v>
                </c:pt>
                <c:pt idx="6" formatCode="0.00%">
                  <c:v>5.4980416674328377E-3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A267-44FA-96CF-B195649C0CA7}"/>
            </c:ext>
          </c:extLst>
        </c:ser>
        <c:ser>
          <c:idx val="3"/>
          <c:order val="6"/>
          <c:tx>
            <c:strRef>
              <c:f>NORMAL!$BB$856</c:f>
              <c:strCache>
                <c:ptCount val="1"/>
                <c:pt idx="0">
                  <c:v>WaterRhicRf</c:v>
                </c:pt>
              </c:strCache>
              <c:extLst xmlns:c15="http://schemas.microsoft.com/office/drawing/2012/chart"/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NORMAL!$BB$857:$BH$857</c:f>
              <c:numCache>
                <c:formatCode>General</c:formatCode>
                <c:ptCount val="7"/>
                <c:pt idx="2" formatCode="0.00%">
                  <c:v>2.5412353125057466E-2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6-A267-44FA-96CF-B195649C0CA7}"/>
            </c:ext>
          </c:extLst>
        </c:ser>
        <c:ser>
          <c:idx val="6"/>
          <c:order val="7"/>
          <c:tx>
            <c:strRef>
              <c:f>NORMAL!$BB$858</c:f>
              <c:strCache>
                <c:ptCount val="1"/>
                <c:pt idx="0">
                  <c:v>CoolACRHIC</c:v>
                </c:pt>
              </c:strCache>
              <c:extLst xmlns:c15="http://schemas.microsoft.com/office/drawing/2012/chart"/>
            </c:strRef>
          </c:tx>
          <c:spPr>
            <a:solidFill>
              <a:srgbClr val="FF00FF"/>
            </a:solidFill>
          </c:spPr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NORMAL!$BB$859:$BH$859</c:f>
              <c:numCache>
                <c:formatCode>General</c:formatCode>
                <c:ptCount val="7"/>
                <c:pt idx="2" formatCode="0.00%">
                  <c:v>6.987477704429694E-3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7-A267-44FA-96CF-B195649C0CA7}"/>
            </c:ext>
          </c:extLst>
        </c:ser>
        <c:ser>
          <c:idx val="8"/>
          <c:order val="8"/>
          <c:tx>
            <c:strRef>
              <c:f>NORMAL!$BB$860</c:f>
              <c:strCache>
                <c:ptCount val="1"/>
                <c:pt idx="0">
                  <c:v>PPS_RHIC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NORMAL!$BB$861:$BH$861</c:f>
              <c:numCache>
                <c:formatCode>General</c:formatCode>
                <c:ptCount val="7"/>
                <c:pt idx="4" formatCode="0.00%">
                  <c:v>1.4765643675413274E-2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8-A267-44FA-96CF-B195649C0CA7}"/>
            </c:ext>
          </c:extLst>
        </c:ser>
        <c:ser>
          <c:idx val="7"/>
          <c:order val="9"/>
          <c:tx>
            <c:strRef>
              <c:f>NORMAL!$BB$862</c:f>
              <c:strCache>
                <c:ptCount val="1"/>
                <c:pt idx="0">
                  <c:v>CntrlsSftwr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NORMAL!$BB$863:$BH$863</c:f>
              <c:numCache>
                <c:formatCode>General</c:formatCode>
                <c:ptCount val="7"/>
                <c:pt idx="4" formatCode="0.0%">
                  <c:v>1.8388099222183406E-3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9-A267-44FA-96CF-B195649C0CA7}"/>
            </c:ext>
          </c:extLst>
        </c:ser>
        <c:ser>
          <c:idx val="11"/>
          <c:order val="10"/>
          <c:tx>
            <c:strRef>
              <c:f>NORMAL!$BB$864</c:f>
              <c:strCache>
                <c:ptCount val="1"/>
                <c:pt idx="0">
                  <c:v>CryoRHIC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NORMAL!$BB$865:$BH$865</c:f>
              <c:numCache>
                <c:formatCode>General</c:formatCode>
                <c:ptCount val="7"/>
                <c:pt idx="4" formatCode="0.00%">
                  <c:v>3.0892006693268126E-3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A-A267-44FA-96CF-B195649C0CA7}"/>
            </c:ext>
          </c:extLst>
        </c:ser>
        <c:ser>
          <c:idx val="4"/>
          <c:order val="11"/>
          <c:tx>
            <c:strRef>
              <c:f>NORMAL!$BB$868</c:f>
              <c:strCache>
                <c:ptCount val="1"/>
                <c:pt idx="0">
                  <c:v>InstRHIC</c:v>
                </c:pt>
              </c:strCache>
              <c:extLst xmlns:c15="http://schemas.microsoft.com/office/drawing/2012/chart"/>
            </c:strRef>
          </c:tx>
          <c:invertIfNegative val="0"/>
          <c:cat>
            <c:strRef>
              <c:f>NORMAL!$BB$843:$BH$843</c:f>
              <c:strCache>
                <c:ptCount val="7"/>
                <c:pt idx="0">
                  <c:v>06/03/25/2 to 06/10/25/1</c:v>
                </c:pt>
                <c:pt idx="2">
                  <c:v>06/10/25/2 to 06/17/25/1</c:v>
                </c:pt>
                <c:pt idx="4">
                  <c:v>06/17/25/2 to 06/24/25/1</c:v>
                </c:pt>
                <c:pt idx="6">
                  <c:v>06/24/25/2 to 07/01/25/1</c:v>
                </c:pt>
              </c:strCache>
              <c:extLst/>
            </c:strRef>
          </c:cat>
          <c:val>
            <c:numRef>
              <c:f>NORMAL!$BB$869:$BH$869</c:f>
              <c:numCache>
                <c:formatCode>General</c:formatCode>
                <c:ptCount val="7"/>
                <c:pt idx="4" formatCode="0.00%">
                  <c:v>3.7511722413254146E-3</c:v>
                </c:pt>
                <c:pt idx="6" formatCode="0.00%">
                  <c:v>3.0156482724380787E-3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B-A267-44FA-96CF-B195649C0CA7}"/>
            </c:ext>
          </c:extLst>
        </c:ser>
        <c:ser>
          <c:idx val="12"/>
          <c:order val="12"/>
          <c:tx>
            <c:strRef>
              <c:f>NORMAL!$BB$866</c:f>
              <c:strCache>
                <c:ptCount val="1"/>
                <c:pt idx="0">
                  <c:v>WaterRHIC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NORMAL!$BB$867:$BH$867</c:f>
              <c:numCache>
                <c:formatCode>General</c:formatCode>
                <c:ptCount val="7"/>
                <c:pt idx="4" formatCode="0.0%">
                  <c:v>6.9507015059853267E-3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C-A267-44FA-96CF-B195649C0CA7}"/>
            </c:ext>
          </c:extLst>
        </c:ser>
        <c:ser>
          <c:idx val="14"/>
          <c:order val="13"/>
          <c:tx>
            <c:strRef>
              <c:f>NORMAL!$BB$870</c:f>
              <c:strCache>
                <c:ptCount val="1"/>
                <c:pt idx="0">
                  <c:v>RadMonIntlk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NORMAL!$BB$871:$BH$871</c:f>
              <c:numCache>
                <c:formatCode>General</c:formatCode>
                <c:ptCount val="7"/>
                <c:pt idx="4" formatCode="0.00%">
                  <c:v>5.3693249728775537E-3</c:v>
                </c:pt>
                <c:pt idx="6" formatCode="0.00%">
                  <c:v>1.9307504183292573E-3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D-A267-44FA-96CF-B195649C0CA7}"/>
            </c:ext>
          </c:extLst>
        </c:ser>
        <c:ser>
          <c:idx val="15"/>
          <c:order val="14"/>
          <c:tx>
            <c:strRef>
              <c:f>NORMAL!$BB$872</c:f>
              <c:strCache>
                <c:ptCount val="1"/>
                <c:pt idx="0">
                  <c:v>ES&amp;FD_Exp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NORMAL!$BB$873:$BH$873</c:f>
              <c:numCache>
                <c:formatCode>General</c:formatCode>
                <c:ptCount val="7"/>
                <c:pt idx="6" formatCode="0.0%">
                  <c:v>1.8939742198848908E-3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E-A267-44FA-96CF-B195649C0CA7}"/>
            </c:ext>
          </c:extLst>
        </c:ser>
        <c:ser>
          <c:idx val="16"/>
          <c:order val="15"/>
          <c:tx>
            <c:strRef>
              <c:f>NORMAL!$BB$874</c:f>
              <c:strCache>
                <c:ptCount val="1"/>
                <c:pt idx="0">
                  <c:v>VacRHIC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NORMAL!$BB$875:$BH$875</c:f>
              <c:numCache>
                <c:formatCode>General</c:formatCode>
                <c:ptCount val="7"/>
                <c:pt idx="6" formatCode="0.0%">
                  <c:v>8.4585256422043658E-3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F-A267-44FA-96CF-B195649C0CA7}"/>
            </c:ext>
          </c:extLst>
        </c:ser>
        <c:ser>
          <c:idx val="18"/>
          <c:order val="16"/>
          <c:tx>
            <c:strRef>
              <c:f>NORMAL!$BB$876</c:f>
              <c:strCache>
                <c:ptCount val="1"/>
                <c:pt idx="0">
                  <c:v>ESHQ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NORMAL!$BB$877:$BH$877</c:f>
              <c:numCache>
                <c:formatCode>General</c:formatCode>
                <c:ptCount val="7"/>
                <c:pt idx="6" formatCode="0.0%">
                  <c:v>4.3947557141018334E-3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0-A267-44FA-96CF-B195649C0CA7}"/>
            </c:ext>
          </c:extLst>
        </c:ser>
        <c:ser>
          <c:idx val="19"/>
          <c:order val="17"/>
          <c:tx>
            <c:strRef>
              <c:f>NORMAL!$BB$878</c:f>
              <c:strCache>
                <c:ptCount val="1"/>
                <c:pt idx="0">
                  <c:v>QuenchProtect</c:v>
                </c:pt>
              </c:strCache>
              <c:extLst xmlns:c15="http://schemas.microsoft.com/office/drawing/2012/chart"/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NORMAL!$BB$879:$BH$879</c:f>
              <c:numCache>
                <c:formatCode>General</c:formatCode>
                <c:ptCount val="7"/>
                <c:pt idx="6" formatCode="0.0%">
                  <c:v>5.3693249728775545E-3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1-A267-44FA-96CF-B195649C0CA7}"/>
            </c:ext>
          </c:extLst>
        </c:ser>
        <c:ser>
          <c:idx val="13"/>
          <c:order val="18"/>
          <c:tx>
            <c:strRef>
              <c:f>NORMAL!$BB$882</c:f>
              <c:strCache>
                <c:ptCount val="1"/>
                <c:pt idx="0">
                  <c:v>VacBooster</c:v>
                </c:pt>
              </c:strCache>
            </c:strRef>
          </c:tx>
          <c:invertIfNegative val="0"/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NORMAL!$BB$883:$BH$883</c:f>
              <c:numCache>
                <c:formatCode>General</c:formatCode>
                <c:ptCount val="7"/>
                <c:pt idx="6" formatCode="0.0%">
                  <c:v>4.0821580273247161E-3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2-A267-44FA-96CF-B195649C0CA7}"/>
            </c:ext>
          </c:extLst>
        </c:ser>
        <c:ser>
          <c:idx val="17"/>
          <c:order val="19"/>
          <c:tx>
            <c:strRef>
              <c:f>NORMAL!$BB$880</c:f>
              <c:strCache>
                <c:ptCount val="1"/>
                <c:pt idx="0">
                  <c:v>sum&lt;1hr</c:v>
                </c:pt>
              </c:strCache>
              <c:extLst xmlns:c15="http://schemas.microsoft.com/office/drawing/2012/chart"/>
            </c:strRef>
          </c:tx>
          <c:spPr>
            <a:solidFill>
              <a:schemeClr val="bg1"/>
            </a:solidFill>
          </c:spPr>
          <c:invertIfNegative val="0"/>
          <c:dPt>
            <c:idx val="2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14-A267-44FA-96CF-B195649C0CA7}"/>
              </c:ext>
            </c:extLst>
          </c:dPt>
          <c:cat>
            <c:strLit>
              <c:ptCount val="7"/>
              <c:pt idx="0">
                <c:v>06/03/25/2 to 06/10/25/1</c:v>
              </c:pt>
              <c:pt idx="2">
                <c:v>06/10/25/2 to 06/17/25/1</c:v>
              </c:pt>
              <c:pt idx="4">
                <c:v>06/17/25/2 to 06/24/25/1</c:v>
              </c:pt>
              <c:pt idx="6">
                <c:v>06/24/25/2 to 07/01/25/1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NORMAL!$BB$881:$BH$881</c:f>
              <c:numCache>
                <c:formatCode>General</c:formatCode>
                <c:ptCount val="7"/>
                <c:pt idx="0" formatCode="0.0%">
                  <c:v>2.041079013662358E-3</c:v>
                </c:pt>
                <c:pt idx="2" formatCode="0.0%">
                  <c:v>4.3028152179909167E-3</c:v>
                </c:pt>
                <c:pt idx="4" formatCode="0.0%">
                  <c:v>5.7186988580990392E-3</c:v>
                </c:pt>
                <c:pt idx="6" formatCode="0.0%">
                  <c:v>9.1021091149807859E-3</c:v>
                </c:pt>
              </c:numCache>
              <c:extLst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15-A267-44FA-96CF-B195649C0C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4591232"/>
        <c:axId val="104539648"/>
        <c:axId val="77089408"/>
        <c:extLst/>
      </c:bar3DChart>
      <c:catAx>
        <c:axId val="9459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24000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539648"/>
        <c:crosses val="autoZero"/>
        <c:auto val="1"/>
        <c:lblAlgn val="ctr"/>
        <c:lblOffset val="100"/>
        <c:tickLblSkip val="1"/>
        <c:tickMarkSkip val="1"/>
        <c:noMultiLvlLbl val="1"/>
      </c:catAx>
      <c:valAx>
        <c:axId val="104539648"/>
        <c:scaling>
          <c:orientation val="minMax"/>
        </c:scaling>
        <c:delete val="0"/>
        <c:axPos val="r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0.0%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94591232"/>
        <c:crosses val="max"/>
        <c:crossBetween val="between"/>
      </c:valAx>
      <c:serAx>
        <c:axId val="77089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216000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4539648"/>
        <c:crosses val="autoZero"/>
        <c:tickLblSkip val="1"/>
        <c:tickMarkSkip val="1"/>
      </c:ser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0.84377</cdr:x>
      <cdr:y>0.91852</cdr:y>
    </cdr:from>
    <cdr:to>
      <cdr:x>1</cdr:x>
      <cdr:y>0.95901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D10607B5-63E2-BE5A-6F68-2E948BF91A72}"/>
            </a:ext>
          </a:extLst>
        </cdr:cNvPr>
        <cdr:cNvSpPr txBox="1"/>
      </cdr:nvSpPr>
      <cdr:spPr>
        <a:xfrm xmlns:a="http://schemas.openxmlformats.org/drawingml/2006/main">
          <a:off x="10194966" y="6299203"/>
          <a:ext cx="1868294" cy="27765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dirty="0"/>
            <a:t>Data courtesy C. Naylor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0.50175</cdr:x>
      <cdr:y>0.5115</cdr:y>
    </cdr:from>
    <cdr:to>
      <cdr:x>0.50076</cdr:x>
      <cdr:y>0.52433</cdr:y>
    </cdr:to>
    <cdr:sp macro="" textlink="">
      <cdr:nvSpPr>
        <cdr:cNvPr id="1331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651567" y="3715344"/>
          <a:ext cx="122482" cy="2570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0.0105</cdr:x>
      <cdr:y>0.0355</cdr:y>
    </cdr:from>
    <cdr:to>
      <cdr:x>0.00976</cdr:x>
      <cdr:y>0.04784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5780" y="306532"/>
          <a:ext cx="1939636" cy="57842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en-US" sz="1100"/>
        </a:p>
        <a:p xmlns:a="http://schemas.openxmlformats.org/drawingml/2006/main">
          <a:endParaRPr lang="en-US" sz="1100"/>
        </a:p>
        <a:p xmlns:a="http://schemas.openxmlformats.org/drawingml/2006/main">
          <a:endParaRPr lang="en-US" sz="11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0.50175</cdr:x>
      <cdr:y>0.5115</cdr:y>
    </cdr:from>
    <cdr:to>
      <cdr:x>0.50076</cdr:x>
      <cdr:y>0.52433</cdr:y>
    </cdr:to>
    <cdr:sp macro="" textlink="">
      <cdr:nvSpPr>
        <cdr:cNvPr id="1331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651567" y="3715344"/>
          <a:ext cx="122482" cy="2570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0.0105</cdr:x>
      <cdr:y>0.0355</cdr:y>
    </cdr:from>
    <cdr:to>
      <cdr:x>0.00976</cdr:x>
      <cdr:y>0.04784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75780" y="306532"/>
          <a:ext cx="1939636" cy="57842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en-US" sz="1100"/>
        </a:p>
        <a:p xmlns:a="http://schemas.openxmlformats.org/drawingml/2006/main">
          <a:endParaRPr lang="en-US" sz="1100"/>
        </a:p>
        <a:p xmlns:a="http://schemas.openxmlformats.org/drawingml/2006/main">
          <a:endParaRPr lang="en-US" sz="110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0.59756</cdr:x>
      <cdr:y>0.26822</cdr:y>
    </cdr:from>
    <cdr:to>
      <cdr:x>0.76306</cdr:x>
      <cdr:y>0.32884</cdr:y>
    </cdr:to>
    <cdr:sp macro="" textlink="">
      <cdr:nvSpPr>
        <cdr:cNvPr id="2" name="Speech Bubble: Rectangle with Corners Rounded 1">
          <a:extLst xmlns:a="http://schemas.openxmlformats.org/drawingml/2006/main">
            <a:ext uri="{FF2B5EF4-FFF2-40B4-BE49-F238E27FC236}">
              <a16:creationId xmlns:a16="http://schemas.microsoft.com/office/drawing/2014/main" id="{36D0AC19-3476-38B0-DC5B-691F8B123503}"/>
            </a:ext>
          </a:extLst>
        </cdr:cNvPr>
        <cdr:cNvSpPr/>
      </cdr:nvSpPr>
      <cdr:spPr>
        <a:xfrm xmlns:a="http://schemas.openxmlformats.org/drawingml/2006/main">
          <a:off x="7139370" y="1668780"/>
          <a:ext cx="1977390" cy="377190"/>
        </a:xfrm>
        <a:prstGeom xmlns:a="http://schemas.openxmlformats.org/drawingml/2006/main" prst="wedgeRoundRectCallout">
          <a:avLst>
            <a:gd name="adj1" fmla="val 72305"/>
            <a:gd name="adj2" fmla="val 493487"/>
            <a:gd name="adj3" fmla="val 16667"/>
          </a:avLst>
        </a:prstGeom>
        <a:gradFill xmlns:a="http://schemas.openxmlformats.org/drawingml/2006/main"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kern="1200" dirty="0"/>
            <a:t>since 5/31 restoration</a:t>
          </a:r>
        </a:p>
      </cdr:txBody>
    </cdr:sp>
  </cdr:relSizeAnchor>
  <cdr:relSizeAnchor xmlns:cdr="http://schemas.openxmlformats.org/drawingml/2006/chartDrawing">
    <cdr:from>
      <cdr:x>0.69705</cdr:x>
      <cdr:y>0.1635</cdr:y>
    </cdr:from>
    <cdr:to>
      <cdr:x>0.84342</cdr:x>
      <cdr:y>0.24883</cdr:y>
    </cdr:to>
    <cdr:sp macro="" textlink="">
      <cdr:nvSpPr>
        <cdr:cNvPr id="3" name="Speech Bubble: Rectangle with Corners Rounded 2">
          <a:extLst xmlns:a="http://schemas.openxmlformats.org/drawingml/2006/main">
            <a:ext uri="{FF2B5EF4-FFF2-40B4-BE49-F238E27FC236}">
              <a16:creationId xmlns:a16="http://schemas.microsoft.com/office/drawing/2014/main" id="{739E9170-5DF7-9EDD-98DA-29704BE1F6F6}"/>
            </a:ext>
          </a:extLst>
        </cdr:cNvPr>
        <cdr:cNvSpPr/>
      </cdr:nvSpPr>
      <cdr:spPr>
        <a:xfrm xmlns:a="http://schemas.openxmlformats.org/drawingml/2006/main">
          <a:off x="8328090" y="1017270"/>
          <a:ext cx="1748790" cy="530860"/>
        </a:xfrm>
        <a:prstGeom xmlns:a="http://schemas.openxmlformats.org/drawingml/2006/main" prst="wedgeRoundRectCallout">
          <a:avLst>
            <a:gd name="adj1" fmla="val 66442"/>
            <a:gd name="adj2" fmla="val 320919"/>
            <a:gd name="adj3" fmla="val 16667"/>
          </a:avLst>
        </a:prstGeom>
        <a:gradFill xmlns:a="http://schemas.openxmlformats.org/drawingml/2006/main"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kern="1200" dirty="0"/>
            <a:t>since 3/26 start, </a:t>
          </a:r>
        </a:p>
        <a:p xmlns:a="http://schemas.openxmlformats.org/drawingml/2006/main">
          <a:r>
            <a:rPr lang="en-US" sz="1400" kern="1200" dirty="0"/>
            <a:t>if failure 3/26-5/31</a:t>
          </a:r>
        </a:p>
      </cdr:txBody>
    </cdr:sp>
  </cdr:relSizeAnchor>
  <cdr:relSizeAnchor xmlns:cdr="http://schemas.openxmlformats.org/drawingml/2006/chartDrawing">
    <cdr:from>
      <cdr:x>0.78315</cdr:x>
      <cdr:y>0.01695</cdr:y>
    </cdr:from>
    <cdr:to>
      <cdr:x>0.97954</cdr:x>
      <cdr:y>0.10227</cdr:y>
    </cdr:to>
    <cdr:sp macro="" textlink="">
      <cdr:nvSpPr>
        <cdr:cNvPr id="4" name="Speech Bubble: Rectangle with Corners Rounded 3">
          <a:extLst xmlns:a="http://schemas.openxmlformats.org/drawingml/2006/main">
            <a:ext uri="{FF2B5EF4-FFF2-40B4-BE49-F238E27FC236}">
              <a16:creationId xmlns:a16="http://schemas.microsoft.com/office/drawing/2014/main" id="{5CB09FE6-3FC2-BE45-D8C5-FAA8A601C388}"/>
            </a:ext>
          </a:extLst>
        </cdr:cNvPr>
        <cdr:cNvSpPr/>
      </cdr:nvSpPr>
      <cdr:spPr>
        <a:xfrm xmlns:a="http://schemas.openxmlformats.org/drawingml/2006/main">
          <a:off x="9356790" y="105449"/>
          <a:ext cx="2346390" cy="530860"/>
        </a:xfrm>
        <a:prstGeom xmlns:a="http://schemas.openxmlformats.org/drawingml/2006/main" prst="wedgeRoundRectCallout">
          <a:avLst>
            <a:gd name="adj1" fmla="val 39275"/>
            <a:gd name="adj2" fmla="val 226182"/>
            <a:gd name="adj3" fmla="val 16667"/>
          </a:avLst>
        </a:prstGeom>
        <a:gradFill xmlns:a="http://schemas.openxmlformats.org/drawingml/2006/main"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kern="1200" dirty="0">
              <a:solidFill>
                <a:schemeClr val="tx1"/>
              </a:solidFill>
            </a:rPr>
            <a:t>since 3/26 start, with maintenance 3/26-5/31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FB306908-5DE8-4B7A-A140-6D10B4C48370}" type="datetimeFigureOut">
              <a:rPr lang="en-US"/>
              <a:pPr>
                <a:defRPr/>
              </a:pPr>
              <a:t>7/22/2025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F865A6F2-A40F-4291-972B-2B1F22E4B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035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BLIP plot from  LogView /MCR/</a:t>
            </a:r>
            <a:r>
              <a:rPr lang="en-US" dirty="0" err="1"/>
              <a:t>PerformanceStats</a:t>
            </a:r>
            <a:r>
              <a:rPr lang="en-US" dirty="0"/>
              <a:t>/</a:t>
            </a:r>
            <a:r>
              <a:rPr lang="en-US" dirty="0" err="1"/>
              <a:t>timeMeetingBLIP.lvdisp</a:t>
            </a:r>
            <a:endParaRPr lang="en-US" dirty="0"/>
          </a:p>
          <a:p>
            <a:r>
              <a:rPr lang="en-US" dirty="0"/>
              <a:t>Avail calc on </a:t>
            </a:r>
            <a:r>
              <a:rPr lang="en-US" dirty="0" err="1"/>
              <a:t>nsrl</a:t>
            </a:r>
            <a:r>
              <a:rPr lang="en-US" dirty="0"/>
              <a:t> time Excel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5A6F2-A40F-4291-972B-2B1F22E4B0C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11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 and avail calc from </a:t>
            </a:r>
            <a:r>
              <a:rPr lang="en-US" dirty="0" err="1"/>
              <a:t>nsrl</a:t>
            </a:r>
            <a:r>
              <a:rPr lang="en-US" dirty="0"/>
              <a:t> time.xlsx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5A6F2-A40F-4291-972B-2B1F22E4B0C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82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NSRL plot from  LogView /MCR/</a:t>
            </a:r>
            <a:r>
              <a:rPr lang="en-US" dirty="0" err="1"/>
              <a:t>PerformanceStats</a:t>
            </a:r>
            <a:r>
              <a:rPr lang="en-US" dirty="0"/>
              <a:t>/</a:t>
            </a:r>
            <a:r>
              <a:rPr lang="en-US" dirty="0" err="1"/>
              <a:t>timeMeetingNSRL.lvdisp</a:t>
            </a:r>
            <a:r>
              <a:rPr lang="en-US" dirty="0"/>
              <a:t>, select Dose Rate and ion species in use</a:t>
            </a:r>
          </a:p>
          <a:p>
            <a:r>
              <a:rPr lang="en-US" dirty="0"/>
              <a:t>Screenshot of </a:t>
            </a:r>
            <a:r>
              <a:rPr lang="en-US" dirty="0" err="1"/>
              <a:t>AlarmSummary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5A6F2-A40F-4291-972B-2B1F22E4B0C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95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5A6F2-A40F-4291-972B-2B1F22E4B0C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08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Reliability comparisons to previous runs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5A6F2-A40F-4291-972B-2B1F22E4B0C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82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687E7-A509-602D-0172-BE04A7444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CACFB5-BAF9-F677-61B7-432113F67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7F32A3-349A-CCF9-E14C-DA187EA756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Reliability comparisons to previous runs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B70604-A01E-1837-7641-60A82AE360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5A6F2-A40F-4291-972B-2B1F22E4B0C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939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Normally hidden. Explains how the 85% from DOE comes in to play, &amp; general availability metrics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65A6F2-A40F-4291-972B-2B1F22E4B0C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5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7" y="2541806"/>
            <a:ext cx="10334625" cy="1947460"/>
          </a:xfrm>
        </p:spPr>
        <p:txBody>
          <a:bodyPr anchor="t" anchorCtr="0"/>
          <a:lstStyle>
            <a:lvl1pPr algn="l">
              <a:defRPr sz="45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7" y="5773231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7" y="4501446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19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512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480" userDrawn="1">
          <p15:clr>
            <a:srgbClr val="FBAE40"/>
          </p15:clr>
        </p15:guide>
        <p15:guide id="11" pos="976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EFD42326-AC9C-420D-B180-F6A7201887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40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8B257AAB-8CAC-4C03-87C7-DD1EB4E616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0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C8403DDF-F6C9-4D24-AA31-0A50BD5CBA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825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6B6B495-DEBD-4DF7-90F7-B6A94AE427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7" y="2541806"/>
            <a:ext cx="10334625" cy="1947460"/>
          </a:xfrm>
        </p:spPr>
        <p:txBody>
          <a:bodyPr anchor="t" anchorCtr="0"/>
          <a:lstStyle>
            <a:lvl1pPr algn="l">
              <a:defRPr sz="45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7" y="4501446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079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E63BA202-2275-4151-9EA8-94D231A230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24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1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6EDF8193-1A5A-4BC7-88EA-95313DE5C3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10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4CC453D8-DE21-478E-B7AC-AC62FB21F1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7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CAC18BBE-04EE-40EC-8ECB-C8E77DE938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9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977C4665-3D05-420B-8F7A-56420ED7D77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65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4912E5AB-6E61-4B2B-987F-42A1C67F2B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7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7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7"/>
            <a:ext cx="432487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pPr>
              <a:defRPr/>
            </a:pPr>
            <a:fld id="{36B6B495-DEBD-4DF7-90F7-B6A94AE4275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4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" pos="48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9760" userDrawn="1">
          <p15:clr>
            <a:srgbClr val="F26B43"/>
          </p15:clr>
        </p15:guide>
        <p15:guide id="13" orient="horz" pos="2160" userDrawn="1">
          <p15:clr>
            <a:srgbClr val="F26B43"/>
          </p15:clr>
        </p15:guide>
        <p15:guide id="14" pos="5120" userDrawn="1">
          <p15:clr>
            <a:srgbClr val="F26B43"/>
          </p15:clr>
        </p15:guide>
        <p15:guide id="15" pos="512" userDrawn="1">
          <p15:clr>
            <a:srgbClr val="F26B43"/>
          </p15:clr>
        </p15:guide>
        <p15:guide id="16" pos="9728" userDrawn="1">
          <p15:clr>
            <a:srgbClr val="F26B43"/>
          </p15:clr>
        </p15:guide>
        <p15:guide id="17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dops.bnl.gov/Operations/personnel/call_in_lists/" TargetMode="External"/><Relationship Id="rId2" Type="http://schemas.openxmlformats.org/officeDocument/2006/relationships/hyperlink" Target="http://directory.pbn.bnl.gov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490C4-2513-F95F-1273-6A43CBDA8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D21FCF-E188-80DE-ABE0-5AC1F7FE93AF}"/>
              </a:ext>
            </a:extLst>
          </p:cNvPr>
          <p:cNvSpPr txBox="1"/>
          <p:nvPr/>
        </p:nvSpPr>
        <p:spPr>
          <a:xfrm>
            <a:off x="10048184" y="6322780"/>
            <a:ext cx="1868282" cy="25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47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032437"/>
              </p:ext>
            </p:extLst>
          </p:nvPr>
        </p:nvGraphicFramePr>
        <p:xfrm>
          <a:off x="237434" y="0"/>
          <a:ext cx="11954566" cy="619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9095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A153E-DB05-CA1B-04B4-7E7FEBF1D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CCA1C423-A28F-562B-C229-DB2D5C051592}"/>
              </a:ext>
            </a:extLst>
          </p:cNvPr>
          <p:cNvSpPr txBox="1"/>
          <p:nvPr/>
        </p:nvSpPr>
        <p:spPr>
          <a:xfrm>
            <a:off x="9783676" y="6284450"/>
            <a:ext cx="1806749" cy="21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48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854125"/>
              </p:ext>
            </p:extLst>
          </p:nvPr>
        </p:nvGraphicFramePr>
        <p:xfrm>
          <a:off x="226243" y="0"/>
          <a:ext cx="11965757" cy="628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3450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863BDD1-D007-46C0-BF7F-C081F92DEBC0}"/>
              </a:ext>
            </a:extLst>
          </p:cNvPr>
          <p:cNvSpPr/>
          <p:nvPr/>
        </p:nvSpPr>
        <p:spPr>
          <a:xfrm>
            <a:off x="6096000" y="960375"/>
            <a:ext cx="4917259" cy="354674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17A969-CC37-4606-AD17-F21CAD8F025A}"/>
              </a:ext>
            </a:extLst>
          </p:cNvPr>
          <p:cNvCxnSpPr>
            <a:cxnSpLocks/>
          </p:cNvCxnSpPr>
          <p:nvPr/>
        </p:nvCxnSpPr>
        <p:spPr>
          <a:xfrm flipH="1">
            <a:off x="7719433" y="677204"/>
            <a:ext cx="3350187" cy="25318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DD3746-35F2-4E43-ABBD-7311B4E17E51}"/>
              </a:ext>
            </a:extLst>
          </p:cNvPr>
          <p:cNvCxnSpPr>
            <a:cxnSpLocks/>
          </p:cNvCxnSpPr>
          <p:nvPr/>
        </p:nvCxnSpPr>
        <p:spPr>
          <a:xfrm flipH="1">
            <a:off x="7395845" y="1895556"/>
            <a:ext cx="3473227" cy="24300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8B9EDEB6-1147-42F7-9DA6-2BBE9304AEF5}"/>
              </a:ext>
            </a:extLst>
          </p:cNvPr>
          <p:cNvSpPr/>
          <p:nvPr/>
        </p:nvSpPr>
        <p:spPr>
          <a:xfrm>
            <a:off x="10448145" y="677204"/>
            <a:ext cx="1489029" cy="3648449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3E1051-7FA6-4BEE-AA4B-6BBFADD154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9483" y="183644"/>
            <a:ext cx="4338638" cy="606425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Operations for BLIP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A90EA1-542B-4D1B-8A75-F72CC3779E1C}"/>
              </a:ext>
            </a:extLst>
          </p:cNvPr>
          <p:cNvSpPr/>
          <p:nvPr/>
        </p:nvSpPr>
        <p:spPr>
          <a:xfrm>
            <a:off x="5676686" y="590605"/>
            <a:ext cx="6328854" cy="440120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No BLIP</a:t>
            </a:r>
          </a:p>
          <a:p>
            <a:pPr algn="ctr"/>
            <a:r>
              <a:rPr lang="en-US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this past week</a:t>
            </a:r>
          </a:p>
          <a:p>
            <a:pPr algn="ctr"/>
            <a:endParaRPr lang="en-US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4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en-US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F1692A-327B-4A38-A46D-758905412178}"/>
              </a:ext>
            </a:extLst>
          </p:cNvPr>
          <p:cNvSpPr txBox="1"/>
          <p:nvPr/>
        </p:nvSpPr>
        <p:spPr>
          <a:xfrm>
            <a:off x="254826" y="790069"/>
            <a:ext cx="4497945" cy="54337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BLIP remains in shutdown.</a:t>
            </a:r>
          </a:p>
          <a:p>
            <a:endParaRPr lang="en-US" sz="2800" dirty="0"/>
          </a:p>
          <a:p>
            <a:r>
              <a:rPr lang="en-US" sz="2800" dirty="0"/>
              <a:t>Linac off since 8 July.</a:t>
            </a:r>
            <a:br>
              <a:rPr lang="en-US" sz="2800" dirty="0"/>
            </a:b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  <a:p>
            <a:br>
              <a:rPr lang="en-US" sz="2400" dirty="0">
                <a:solidFill>
                  <a:schemeClr val="accent3">
                    <a:lumMod val="75000"/>
                  </a:schemeClr>
                </a:solidFill>
              </a:rPr>
            </a:br>
            <a:endParaRPr 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41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CD58E3F-F47B-442F-B8F8-75AE9391E2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2425" y="196850"/>
            <a:ext cx="10925666" cy="609600"/>
          </a:xfrm>
        </p:spPr>
        <p:txBody>
          <a:bodyPr>
            <a:noAutofit/>
          </a:bodyPr>
          <a:lstStyle/>
          <a:p>
            <a:r>
              <a:rPr lang="en-US" sz="2800" dirty="0"/>
              <a:t>NSRL activity past week: 7/15-22/2025 </a:t>
            </a:r>
            <a:r>
              <a:rPr lang="en-US" sz="2400" dirty="0"/>
              <a:t>(as of 0800)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AD2342-837F-44BE-A9A7-5BCD33A79969}"/>
              </a:ext>
            </a:extLst>
          </p:cNvPr>
          <p:cNvSpPr txBox="1"/>
          <p:nvPr/>
        </p:nvSpPr>
        <p:spPr>
          <a:xfrm>
            <a:off x="2749002" y="6303010"/>
            <a:ext cx="809359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defRPr/>
            </a:pPr>
            <a:r>
              <a:rPr lang="en-US" sz="2400" b="1" dirty="0">
                <a:latin typeface="Calibri"/>
                <a:cs typeface="Calibri"/>
              </a:rPr>
              <a:t>Availability: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400" b="1" dirty="0">
                <a:solidFill>
                  <a:schemeClr val="accent4"/>
                </a:solidFill>
                <a:latin typeface="Calibri"/>
                <a:cs typeface="Calibri"/>
              </a:rPr>
              <a:t>88.4%</a:t>
            </a:r>
            <a:endParaRPr lang="en-US" sz="24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498A92-B3B2-49BC-A076-391E836286E6}"/>
              </a:ext>
            </a:extLst>
          </p:cNvPr>
          <p:cNvSpPr txBox="1"/>
          <p:nvPr/>
        </p:nvSpPr>
        <p:spPr>
          <a:xfrm>
            <a:off x="217170" y="715461"/>
            <a:ext cx="2820421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NSRL running continues.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Various user time and beam development continuing.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EBIS ions only </a:t>
            </a:r>
            <a:r>
              <a:rPr lang="en-US" dirty="0"/>
              <a:t>(7: O, Si, Fe, Ag, Tb, Au, Bi) </a:t>
            </a:r>
            <a:r>
              <a:rPr lang="en-US" sz="2000" dirty="0"/>
              <a:t>delivered to NSRL.</a:t>
            </a:r>
          </a:p>
          <a:p>
            <a:pPr algn="ctr"/>
            <a:br>
              <a:rPr lang="en-US" sz="2000" dirty="0"/>
            </a:br>
            <a:br>
              <a:rPr lang="en-US" sz="1600" dirty="0"/>
            </a:br>
            <a:r>
              <a:rPr lang="en-US" sz="1600" dirty="0"/>
              <a:t>Run 25-C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began 30 June</a:t>
            </a:r>
            <a:r>
              <a:rPr lang="en-US" sz="1600" dirty="0"/>
              <a:t>; 25-C schedule posted,  </a:t>
            </a:r>
            <a:r>
              <a:rPr lang="en-US" sz="1600" dirty="0">
                <a:solidFill>
                  <a:schemeClr val="accent4"/>
                </a:solidFill>
              </a:rPr>
              <a:t>updates forthcoming</a:t>
            </a:r>
            <a:r>
              <a:rPr lang="en-US" sz="1600" dirty="0"/>
              <a:t> through 1 October.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EFAF220-6078-17A6-BEB0-09EB7B3FF1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8549651"/>
              </p:ext>
            </p:extLst>
          </p:nvPr>
        </p:nvGraphicFramePr>
        <p:xfrm>
          <a:off x="3037591" y="806450"/>
          <a:ext cx="9154409" cy="5496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359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CF00A-CA15-4D7B-9B47-22CDCFC7B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51" y="54153"/>
            <a:ext cx="4178993" cy="364074"/>
          </a:xfr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Notes from Operations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E873D-E72B-4BE0-99D3-3CB079EDDDF1}"/>
              </a:ext>
            </a:extLst>
          </p:cNvPr>
          <p:cNvSpPr txBox="1"/>
          <p:nvPr/>
        </p:nvSpPr>
        <p:spPr>
          <a:xfrm>
            <a:off x="238126" y="418227"/>
            <a:ext cx="7520134" cy="6439773"/>
          </a:xfrm>
          <a:prstGeom prst="rect">
            <a:avLst/>
          </a:prstGeom>
          <a:solidFill>
            <a:schemeClr val="accent1">
              <a:lumMod val="40000"/>
              <a:lumOff val="60000"/>
              <a:alpha val="6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normAutofit fontScale="85000" lnSpcReduction="20000"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Notable failures (&gt;1 </a:t>
            </a:r>
            <a:r>
              <a:rPr lang="en-US" sz="2400" b="1" dirty="0" err="1">
                <a:solidFill>
                  <a:schemeClr val="tx1"/>
                </a:solidFill>
              </a:rPr>
              <a:t>hr</a:t>
            </a:r>
            <a:r>
              <a:rPr lang="en-US" sz="2400" b="1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Tandem MP7 </a:t>
            </a:r>
            <a:r>
              <a:rPr lang="en-US" sz="2400" dirty="0" err="1">
                <a:solidFill>
                  <a:schemeClr val="tx1"/>
                </a:solidFill>
                <a:cs typeface="Arial"/>
              </a:rPr>
              <a:t>beamstop</a:t>
            </a:r>
            <a:r>
              <a:rPr lang="en-US" sz="2400" dirty="0">
                <a:solidFill>
                  <a:schemeClr val="tx1"/>
                </a:solidFill>
                <a:cs typeface="Arial"/>
              </a:rPr>
              <a:t>, vacuum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yo5-tq5-ps failure, replaced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AGS extraction/beam intensity issue during fill, </a:t>
            </a:r>
            <a:br>
              <a:rPr lang="en-US" sz="2400" dirty="0">
                <a:solidFill>
                  <a:schemeClr val="tx1"/>
                </a:solidFill>
                <a:cs typeface="Arial"/>
              </a:rPr>
            </a:br>
            <a:r>
              <a:rPr lang="en-US" sz="2400" dirty="0">
                <a:solidFill>
                  <a:schemeClr val="tx1"/>
                </a:solidFill>
                <a:cs typeface="Arial"/>
              </a:rPr>
              <a:t>retuned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yi11-tq6-ps failure, replaced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Controls cfe-9a-ps3 failure, permit board replaced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AGS Main Magnet PS trip (4x) on flow rate faults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ODH sensor failure 8z2, access with Fire/Rescue </a:t>
            </a:r>
            <a:br>
              <a:rPr lang="en-US" sz="2400" dirty="0">
                <a:solidFill>
                  <a:schemeClr val="tx1"/>
                </a:solidFill>
                <a:cs typeface="Arial"/>
              </a:rPr>
            </a:br>
            <a:r>
              <a:rPr lang="en-US" sz="2400" dirty="0">
                <a:solidFill>
                  <a:schemeClr val="tx1"/>
                </a:solidFill>
                <a:cs typeface="Arial"/>
              </a:rPr>
              <a:t>and ACS to repair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AGS RF station KL trip, cycled power on cavity </a:t>
            </a:r>
            <a:br>
              <a:rPr lang="en-US" sz="2400" dirty="0">
                <a:solidFill>
                  <a:schemeClr val="tx1"/>
                </a:solidFill>
                <a:cs typeface="Arial"/>
              </a:rPr>
            </a:br>
            <a:r>
              <a:rPr lang="en-US" sz="2400" dirty="0">
                <a:solidFill>
                  <a:schemeClr val="tx1"/>
                </a:solidFill>
                <a:cs typeface="Arial"/>
              </a:rPr>
              <a:t>controller box; additional trips/resets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NSRL program logged as failure when RHIC fill </a:t>
            </a:r>
            <a:br>
              <a:rPr lang="en-US" sz="2400" dirty="0">
                <a:solidFill>
                  <a:schemeClr val="tx1"/>
                </a:solidFill>
                <a:cs typeface="Arial"/>
              </a:rPr>
            </a:br>
            <a:r>
              <a:rPr lang="en-US" sz="2400" dirty="0">
                <a:solidFill>
                  <a:schemeClr val="tx1"/>
                </a:solidFill>
                <a:cs typeface="Arial"/>
              </a:rPr>
              <a:t>configuration prevents NSRL cycle (4x).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cs typeface="Arial"/>
              </a:rPr>
              <a:t>EBIS vacuum failure, MPS reset required.  </a:t>
            </a:r>
          </a:p>
          <a:p>
            <a:r>
              <a:rPr lang="en-US" sz="2400" i="1" dirty="0">
                <a:solidFill>
                  <a:schemeClr val="tx1"/>
                </a:solidFill>
              </a:rPr>
              <a:t>Other 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cs typeface="Arial"/>
              </a:rPr>
              <a:t>sPHENIX</a:t>
            </a:r>
            <a:r>
              <a:rPr lang="en-US" sz="2000" dirty="0">
                <a:solidFill>
                  <a:schemeClr val="tx1"/>
                </a:solidFill>
                <a:cs typeface="Arial"/>
              </a:rPr>
              <a:t> and STAR magnet cooling issues, did not preclude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BLM aborts (5x), beam tuning (and errors), 56MHz RF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BPM abort, bi8-bh11 failed (removed from interlock array)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Booster MMPS active filter fault, repair deferred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RHIC DCCT noise issues requiring multiple resets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Various injector PS trips, resets, tuning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cs typeface="Arial"/>
              </a:rPr>
              <a:t>Various Tandem tuning, access, foil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cs typeface="Arial"/>
            </a:endParaRPr>
          </a:p>
          <a:p>
            <a:r>
              <a:rPr lang="en-US" sz="2200" dirty="0">
                <a:solidFill>
                  <a:schemeClr val="tx1"/>
                </a:solidFill>
                <a:cs typeface="Arial"/>
              </a:rPr>
              <a:t>Over 62 hours CeC shifts with beam; additional injector beam for Au setup, Operator training (when injector systems are available)</a:t>
            </a:r>
            <a:endParaRPr lang="en-US" sz="240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5AF7D-3DEF-B01A-9D65-2B4A25B7D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811" y="4025632"/>
            <a:ext cx="4558664" cy="283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8C0B74-7283-FEE5-F7EA-E31FB0C40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7940" y="0"/>
            <a:ext cx="5793106" cy="40297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36046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05BAB3-93A9-4362-AA58-BF024EA3D008}"/>
              </a:ext>
            </a:extLst>
          </p:cNvPr>
          <p:cNvSpPr txBox="1"/>
          <p:nvPr/>
        </p:nvSpPr>
        <p:spPr>
          <a:xfrm>
            <a:off x="288099" y="691861"/>
            <a:ext cx="11903901" cy="574643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MCR beam </a:t>
            </a:r>
            <a:r>
              <a:rPr lang="en-US" sz="2400" dirty="0">
                <a:solidFill>
                  <a:schemeClr val="accent2"/>
                </a:solidFill>
                <a:latin typeface="Arial" panose="020B0604020202020204"/>
              </a:rPr>
              <a:t>o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perations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panose="020B0604020202020204"/>
              </a:rPr>
              <a:t>continue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RHIC physics running continues</a:t>
            </a:r>
            <a:endParaRPr lang="en-US" sz="2000" dirty="0">
              <a:solidFill>
                <a:schemeClr val="accent4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Tandem remains sole provider of Au31 for RHIC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Operator/OC shifts continue for NSRL users, 1-2 shifts/5 days this week, 2 days next. 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No beams from Tandem or Linac; Ion beams from EBIS.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AGS tuning, other studies to continue behind stores as time allows.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MCR on duty 24/7.</a:t>
            </a:r>
          </a:p>
          <a:p>
            <a:pPr>
              <a:defRPr/>
            </a:pPr>
            <a:br>
              <a:rPr lang="en-US" sz="2000" dirty="0">
                <a:solidFill>
                  <a:srgbClr val="000000"/>
                </a:solidFill>
              </a:rPr>
            </a:b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000000"/>
                </a:solidFill>
              </a:rPr>
              <a:t>Changes? Time to update is </a:t>
            </a:r>
            <a:r>
              <a:rPr lang="en-US" sz="2200" i="1" dirty="0">
                <a:solidFill>
                  <a:srgbClr val="000000"/>
                </a:solidFill>
              </a:rPr>
              <a:t>now. </a:t>
            </a:r>
            <a:br>
              <a:rPr lang="en-US" sz="2200" i="1" dirty="0">
                <a:solidFill>
                  <a:srgbClr val="000000"/>
                </a:solidFill>
              </a:rPr>
            </a:br>
            <a:r>
              <a:rPr lang="en-US" sz="2200" dirty="0">
                <a:solidFill>
                  <a:srgbClr val="000000"/>
                </a:solidFill>
              </a:rPr>
              <a:t>Expect calls at all hours.</a:t>
            </a:r>
            <a:endParaRPr kumimoji="0" lang="en-US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hlinkClick r:id="rId2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4"/>
                </a:solidFill>
              </a:rPr>
              <a:t>Alarm response instructions: need updates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2"/>
              </a:rPr>
              <a:t>http://directory.pbn.bnl.gov/</a:t>
            </a:r>
            <a:r>
              <a:rPr lang="en-US" dirty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CHECK AND EDIT </a:t>
            </a:r>
            <a:b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YOUR OWN CONTACT INFO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3"/>
              </a:rPr>
              <a:t>https://www.cadops.bnl.gov/Operations/personnel/call_in_lists/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CHECK YOUR CALLIN LIST: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expect contact off-hours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Arial" panose="020B0604020202020204"/>
              </a:rPr>
              <a:t>Summer is vacation time! </a:t>
            </a:r>
            <a:r>
              <a:rPr lang="en-US" sz="2000" b="1" i="1" dirty="0">
                <a:solidFill>
                  <a:srgbClr val="C00000"/>
                </a:solidFill>
                <a:latin typeface="Arial" panose="020B0604020202020204"/>
              </a:rPr>
              <a:t>Make sure your list is accurate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9F1ECC-CF35-4518-9CB2-9BBD12EEE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154205"/>
            <a:ext cx="5638800" cy="62547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Reminder from Operations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A1F684-868E-3281-13E5-7418A6F75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832" y="2978871"/>
            <a:ext cx="5982366" cy="234706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D53F30-4396-FCA2-7E59-DFDF339D78DE}"/>
              </a:ext>
            </a:extLst>
          </p:cNvPr>
          <p:cNvCxnSpPr/>
          <p:nvPr/>
        </p:nvCxnSpPr>
        <p:spPr>
          <a:xfrm flipV="1">
            <a:off x="8568965" y="4270342"/>
            <a:ext cx="1772239" cy="1753386"/>
          </a:xfrm>
          <a:prstGeom prst="straightConnector1">
            <a:avLst/>
          </a:prstGeom>
          <a:ln w="76200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863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C97BA-FD2F-30C0-7B23-DB2F9A050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F7003C-364F-F6B2-BCD0-B9E2C2CAA075}"/>
              </a:ext>
            </a:extLst>
          </p:cNvPr>
          <p:cNvSpPr txBox="1"/>
          <p:nvPr/>
        </p:nvSpPr>
        <p:spPr>
          <a:xfrm>
            <a:off x="288099" y="691861"/>
            <a:ext cx="11903901" cy="574643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Resweeping = increased failure time, delays </a:t>
            </a:r>
            <a:r>
              <a:rPr lang="en-US" sz="2400" dirty="0">
                <a:solidFill>
                  <a:schemeClr val="accent2"/>
                </a:solidFill>
                <a:latin typeface="Arial" panose="020B0604020202020204"/>
              </a:rPr>
              <a:t>when resuming physics program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Just because you can open a gate, does not mean you should do it without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callin</a:t>
            </a:r>
            <a:r>
              <a:rPr lang="en-US" sz="2400" dirty="0">
                <a:latin typeface="Arial" panose="020B0604020202020204"/>
              </a:rPr>
              <a:t>g x7400…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EA6C40-DFCA-BCCB-31CA-A6E8FF5DC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0" y="154205"/>
            <a:ext cx="5638800" cy="62547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Reminder from Operations</a:t>
            </a:r>
          </a:p>
        </p:txBody>
      </p:sp>
      <p:pic>
        <p:nvPicPr>
          <p:cNvPr id="4" name="RHIC 12GI1 INNER 2025-07-16_14_01_05_958">
            <a:hlinkClick r:id="" action="ppaction://media"/>
            <a:extLst>
              <a:ext uri="{FF2B5EF4-FFF2-40B4-BE49-F238E27FC236}">
                <a16:creationId xmlns:a16="http://schemas.microsoft.com/office/drawing/2014/main" id="{D7F5ED1A-22DA-6371-A120-AAE680057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3910" y="1575958"/>
            <a:ext cx="7503160" cy="500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8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54B6A-0B15-F1CB-EE5E-01414CAD0C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11049000" cy="46006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Keytree</a:t>
            </a:r>
            <a:r>
              <a:rPr lang="en-US" dirty="0"/>
              <a:t>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33A19-6A85-E02A-C4A4-530CCE6775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825189"/>
            <a:ext cx="11049000" cy="542846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</a:pPr>
            <a:r>
              <a:rPr lang="en-US" sz="2900" dirty="0"/>
              <a:t>Remote </a:t>
            </a:r>
            <a:r>
              <a:rPr lang="en-US" sz="2900" dirty="0" err="1"/>
              <a:t>keytree</a:t>
            </a:r>
            <a:r>
              <a:rPr lang="en-US" sz="2900" dirty="0"/>
              <a:t> systems require a database lookup to validate and authorize distribution of </a:t>
            </a:r>
            <a:r>
              <a:rPr lang="en-US" sz="2900" dirty="0" err="1"/>
              <a:t>keytokens</a:t>
            </a:r>
            <a:r>
              <a:rPr lang="en-US" sz="2900" dirty="0"/>
              <a:t>. The </a:t>
            </a:r>
            <a:r>
              <a:rPr lang="en-US" sz="2900" dirty="0" err="1"/>
              <a:t>Keytrak</a:t>
            </a:r>
            <a:r>
              <a:rPr lang="en-US" sz="2900" dirty="0"/>
              <a:t> system’s database is available for lookup functionality, but can no longer be modified in any way to add or edit qualified personnel.</a:t>
            </a:r>
          </a:p>
          <a:p>
            <a:pPr marL="0" indent="0"/>
            <a:r>
              <a:rPr lang="en-US" sz="3600" dirty="0">
                <a:solidFill>
                  <a:schemeClr val="accent5"/>
                </a:solidFill>
              </a:rPr>
              <a:t>Personnel affected: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New employees, experimenters arriving after 12/1/2024 could not be enrolled in database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Existing employees &amp; experimenters, not already enrolled, cannot be added or modified in database</a:t>
            </a:r>
          </a:p>
          <a:p>
            <a:pPr marL="0" indent="0"/>
            <a:r>
              <a:rPr lang="en-US" sz="3400" dirty="0">
                <a:solidFill>
                  <a:schemeClr val="accent5"/>
                </a:solidFill>
              </a:rPr>
              <a:t>Remote </a:t>
            </a:r>
            <a:r>
              <a:rPr lang="en-US" sz="3400" dirty="0" err="1">
                <a:solidFill>
                  <a:schemeClr val="accent5"/>
                </a:solidFill>
              </a:rPr>
              <a:t>keytrees</a:t>
            </a:r>
            <a:r>
              <a:rPr lang="en-US" sz="3400" dirty="0">
                <a:solidFill>
                  <a:schemeClr val="accent5"/>
                </a:solidFill>
              </a:rPr>
              <a:t> affected: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dirty="0"/>
              <a:t>Iris scan @NSRL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dirty="0"/>
              <a:t>BNLID scan @AGS South gate, North Conjunction Gate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dirty="0"/>
              <a:t>Iris scan @RHIC STAR, sPHENIX, IP12, IP4</a:t>
            </a:r>
          </a:p>
          <a:p>
            <a:pPr marL="0" indent="0"/>
            <a:r>
              <a:rPr lang="en-US" sz="3400" dirty="0" err="1">
                <a:solidFill>
                  <a:schemeClr val="accent3">
                    <a:lumMod val="75000"/>
                  </a:schemeClr>
                </a:solidFill>
              </a:rPr>
              <a:t>Keytrees</a:t>
            </a:r>
            <a:r>
              <a:rPr lang="en-US" sz="3400" dirty="0">
                <a:solidFill>
                  <a:schemeClr val="accent3">
                    <a:lumMod val="75000"/>
                  </a:schemeClr>
                </a:solidFill>
              </a:rPr>
              <a:t> NOT affected: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dirty="0"/>
              <a:t>BNLID scan @Linac, Booster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dirty="0"/>
              <a:t>BNLID scan @RHIC IP2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400" dirty="0"/>
              <a:t>MCR </a:t>
            </a:r>
            <a:r>
              <a:rPr lang="en-US" sz="3400" dirty="0" err="1"/>
              <a:t>keytrees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275039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597DA46-608A-839C-7C04-82DAD6054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FA71E-CCBA-1D45-F768-D07669A16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7"/>
            <a:ext cx="11049000" cy="46006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Keytree</a:t>
            </a:r>
            <a:r>
              <a:rPr lang="en-US" dirty="0"/>
              <a:t> notes,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76D95-B317-5D3A-AAA0-E47BE3015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825189"/>
            <a:ext cx="11049000" cy="5207624"/>
          </a:xfrm>
        </p:spPr>
        <p:txBody>
          <a:bodyPr>
            <a:normAutofit/>
          </a:bodyPr>
          <a:lstStyle/>
          <a:p>
            <a:pPr marL="0" indent="0"/>
            <a:r>
              <a:rPr lang="en-US" sz="2800" dirty="0">
                <a:solidFill>
                  <a:schemeClr val="accent4"/>
                </a:solidFill>
              </a:rPr>
              <a:t>Mitigation</a:t>
            </a:r>
            <a:r>
              <a:rPr lang="en-US" sz="2400" dirty="0">
                <a:solidFill>
                  <a:schemeClr val="accent4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Choose entrants that are currently enrolled to perform the work in the enclosure under Controlled Access (CA).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Obtain CA keys from MCR for remote gate watch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Arrange for local gate watch using other tokens for entrants.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Arrange for Restricted Access, and allow for delays incurred to sweep areas.</a:t>
            </a:r>
          </a:p>
          <a:p>
            <a:pPr marL="0" indent="0"/>
            <a:r>
              <a:rPr lang="en-US" sz="2800" b="1" i="1" u="sng" dirty="0">
                <a:solidFill>
                  <a:schemeClr val="accent5"/>
                </a:solidFill>
              </a:rPr>
              <a:t>CAUTION</a:t>
            </a:r>
            <a:endParaRPr lang="en-US" sz="2400" b="1" i="1" u="sng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/>
              <a:t>Follow procedures</a:t>
            </a:r>
            <a:r>
              <a:rPr lang="en-US" sz="2400" dirty="0"/>
              <a:t>. Gate Watch staff will remain vigilant.</a:t>
            </a:r>
          </a:p>
          <a:p>
            <a:pPr marL="628650" lvl="1" indent="-285750"/>
            <a:r>
              <a:rPr lang="en-US" sz="2100" dirty="0"/>
              <a:t>No “piggy-backing” – one key/token per entrant.</a:t>
            </a:r>
          </a:p>
          <a:p>
            <a:pPr marL="628650" lvl="1" indent="-285750"/>
            <a:r>
              <a:rPr lang="en-US" sz="2100" dirty="0"/>
              <a:t>Access keys are not candy! </a:t>
            </a:r>
            <a:r>
              <a:rPr lang="en-US" sz="2100" b="1" i="1" dirty="0"/>
              <a:t>Authenticated entrant retains possession</a:t>
            </a:r>
            <a:r>
              <a:rPr lang="en-US" sz="21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Radiological Controls and the Access Controls System are not to be circumvented. This is (has been) enforced with disciplinary action (dismissal).</a:t>
            </a:r>
          </a:p>
          <a:p>
            <a:pPr marL="685800" lvl="2" indent="0">
              <a:buNone/>
            </a:pPr>
            <a:endParaRPr lang="en-US" sz="3000" dirty="0"/>
          </a:p>
          <a:p>
            <a:pPr marL="685800" lvl="2" indent="0">
              <a:buNone/>
            </a:pPr>
            <a:endParaRPr lang="en-US" sz="2400" dirty="0"/>
          </a:p>
          <a:p>
            <a:pPr marL="685800" lvl="1" indent="-3429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67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A713809-64B1-48B9-93DF-0B3ABFD1142B}"/>
              </a:ext>
              <a:ext uri="{147F2762-F138-4A5C-976F-8EAC2B608ADB}">
                <a16:predDERef xmlns:a16="http://schemas.microsoft.com/office/drawing/2014/main" pred="{4667E89C-E80B-4F88-846F-DAAB160CC5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3167882"/>
              </p:ext>
            </p:extLst>
          </p:nvPr>
        </p:nvGraphicFramePr>
        <p:xfrm>
          <a:off x="242252" y="0"/>
          <a:ext cx="11949748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3405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5D129F6-4D62-47D1-8B47-380CA79C8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767738"/>
              </p:ext>
            </p:extLst>
          </p:nvPr>
        </p:nvGraphicFramePr>
        <p:xfrm>
          <a:off x="242371" y="0"/>
          <a:ext cx="11949629" cy="6286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82215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5D3DA8F-BDCB-930E-48EB-F7892C8F8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0D9F1A-ECB7-E86D-B51E-161A87AFF2AD}"/>
              </a:ext>
            </a:extLst>
          </p:cNvPr>
          <p:cNvSpPr txBox="1"/>
          <p:nvPr/>
        </p:nvSpPr>
        <p:spPr>
          <a:xfrm>
            <a:off x="10048184" y="6322780"/>
            <a:ext cx="1868282" cy="25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F6E58BE-83FB-E5A3-98DB-E3201E2E542E}"/>
              </a:ext>
            </a:extLst>
          </p:cNvPr>
          <p:cNvGraphicFramePr>
            <a:graphicFrameLocks/>
          </p:cNvGraphicFramePr>
          <p:nvPr/>
        </p:nvGraphicFramePr>
        <p:xfrm>
          <a:off x="275534" y="0"/>
          <a:ext cx="11640932" cy="6193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8074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E3E56-EDD9-E442-4EB1-840BA93E1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6E64602-3A08-45E3-93FF-87C234A40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062763"/>
              </p:ext>
            </p:extLst>
          </p:nvPr>
        </p:nvGraphicFramePr>
        <p:xfrm>
          <a:off x="244410" y="0"/>
          <a:ext cx="11947590" cy="6221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77279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60A3-F39F-47BB-B66D-8F7A29415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812" y="365130"/>
            <a:ext cx="8328991" cy="625471"/>
          </a:xfrm>
        </p:spPr>
        <p:txBody>
          <a:bodyPr/>
          <a:lstStyle/>
          <a:p>
            <a:r>
              <a:rPr lang="en-US" dirty="0"/>
              <a:t>Availability, expected beam hours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4DE835-8720-4B46-A0C3-FD45325D36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8418" y="990601"/>
                <a:ext cx="11933582" cy="5181599"/>
              </a:xfrm>
            </p:spPr>
            <p:txBody>
              <a:bodyPr>
                <a:normAutofit fontScale="47500" lnSpcReduction="20000"/>
              </a:bodyPr>
              <a:lstStyle/>
              <a:p>
                <a:pPr marL="0" indent="0"/>
                <a:endParaRPr lang="en-US" sz="62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5500">
                          <a:latin typeface="Cambria Math" panose="02040503050406030204" pitchFamily="18" charset="0"/>
                        </a:rPr>
                        <m:t>Availability</m:t>
                      </m:r>
                      <m:r>
                        <a:rPr lang="en-US" sz="55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𝑎𝑐𝑡𝑢𝑎𝑙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𝑏𝑒𝑎𝑚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num>
                        <m:den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𝑠𝑐h𝑒𝑑𝑢𝑙𝑒𝑑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𝑏𝑒𝑎𝑚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den>
                      </m:f>
                      <m:r>
                        <a:rPr lang="en-US" sz="5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5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𝐵𝑒𝑎𝑚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𝑢𝑠𝑒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𝑡𝑖𝑚𝑒</m:t>
                          </m:r>
                        </m:num>
                        <m:den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𝐶𝑎𝑙𝑒𝑛𝑑𝑎𝑟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𝑡𝑖𝑚𝑒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𝑠𝑐h𝑒𝑑𝑢𝑙𝑒𝑑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500" i="1">
                              <a:latin typeface="Cambria Math" panose="02040503050406030204" pitchFamily="18" charset="0"/>
                            </a:rPr>
                            <m:t>𝑖𝑛𝑡𝑒𝑟𝑟𝑢𝑝𝑡𝑖𝑜𝑛𝑠</m:t>
                          </m:r>
                        </m:den>
                      </m:f>
                    </m:oMath>
                  </m:oMathPara>
                </a14:m>
                <a:endParaRPr lang="en-US" sz="6200" i="1" dirty="0">
                  <a:latin typeface="Cambria Math" panose="02040503050406030204" pitchFamily="18" charset="0"/>
                </a:endParaRPr>
              </a:p>
              <a:p>
                <a:pPr marL="0" indent="0"/>
                <a:endParaRPr lang="en-US" sz="2400" b="1" i="1" dirty="0">
                  <a:latin typeface="Cambria Math" panose="02040503050406030204" pitchFamily="18" charset="0"/>
                </a:endParaRPr>
              </a:p>
              <a:p>
                <a:pPr marL="0" indent="0"/>
                <a:endParaRPr lang="en-US" sz="3300" b="1" i="1" dirty="0">
                  <a:latin typeface="Cambria Math" panose="02040503050406030204" pitchFamily="18" charset="0"/>
                </a:endParaRPr>
              </a:p>
              <a:p>
                <a:pPr marL="0" indent="0"/>
                <a:endParaRPr lang="en-US" sz="3300" b="1" i="1" dirty="0">
                  <a:latin typeface="Cambria Math" panose="02040503050406030204" pitchFamily="18" charset="0"/>
                </a:endParaRPr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100" b="1">
                          <a:latin typeface="Cambria Math" panose="02040503050406030204" pitchFamily="18" charset="0"/>
                        </a:rPr>
                        <m:t>𝐑𝐇𝐈𝐂</m:t>
                      </m:r>
                    </m:oMath>
                    <m:oMath xmlns:m="http://schemas.openxmlformats.org/officeDocument/2006/math">
                      <m:r>
                        <a:rPr lang="en-US" sz="3100" b="1">
                          <a:latin typeface="Cambria Math" panose="02040503050406030204" pitchFamily="18" charset="0"/>
                        </a:rPr>
                        <m:t>𝐀𝐯𝐚𝐢𝐥𝐚𝐛𝐢𝐥𝐢𝐭𝐲</m:t>
                      </m:r>
                      <m:r>
                        <a:rPr lang="en-US" sz="3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𝑃h𝑦𝑠𝑖𝑐𝑠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𝐷𝑒𝑣𝑒𝑙𝑜𝑝𝑚𝑒𝑛𝑡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𝐸𝑥𝑝𝑒𝑟𝑖𝑚𝑒𝑛𝑡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𝐴𝑐𝑐𝑒𝑙𝑒𝑟𝑎𝑡𝑜𝑟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𝐸𝑥𝑝𝑒𝑟𝑖𝑚𝑒𝑛𝑡𝑠</m:t>
                          </m:r>
                        </m:num>
                        <m:den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𝑃h𝑦𝑠𝑖𝑐𝑠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𝐷𝑒𝑣𝑒𝑙𝑜𝑝𝑚𝑒𝑛𝑡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𝑀𝑎𝑐h𝑖𝑛𝑒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𝐸𝑥𝑝𝑒𝑟𝑖𝑚𝑒𝑛𝑡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𝑆𝑒𝑡𝑢𝑝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𝐴𝑐𝑐𝑒𝑙𝑒𝑟𝑎𝑡𝑜𝑟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𝐸𝑥𝑝𝑒𝑟𝑖𝑚𝑒𝑛𝑡𝑠</m:t>
                          </m:r>
                          <m:r>
                            <a:rPr lang="en-US" sz="3400" i="1">
                              <a:latin typeface="Cambria Math" panose="02040503050406030204" pitchFamily="18" charset="0"/>
                            </a:rPr>
                            <m:t>)+</m:t>
                          </m:r>
                          <m:r>
                            <a:rPr lang="en-US" sz="3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𝐹𝑎𝑖𝑙𝑢𝑟𝑒𝑠</m:t>
                          </m:r>
                        </m:den>
                      </m:f>
                    </m:oMath>
                  </m:oMathPara>
                </a14:m>
                <a:endParaRPr lang="en-US" sz="2500" dirty="0"/>
              </a:p>
              <a:p>
                <a:pPr marL="0" indent="0"/>
                <a:endParaRPr lang="en-US" sz="4300" dirty="0"/>
              </a:p>
              <a:p>
                <a:pPr marL="0" indent="0"/>
                <a:endParaRPr lang="en-US" sz="4300" dirty="0"/>
              </a:p>
              <a:p>
                <a:pPr marL="0" indent="0"/>
                <a:endParaRPr lang="en-US" sz="4300" dirty="0"/>
              </a:p>
              <a:p>
                <a:pPr marL="0" inden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300" dirty="0"/>
                        <m:t>DOE</m:t>
                      </m:r>
                      <m:r>
                        <m:rPr>
                          <m:nor/>
                        </m:rPr>
                        <a:rPr lang="en-US" sz="4300" dirty="0"/>
                        <m:t> </m:t>
                      </m:r>
                      <m:r>
                        <m:rPr>
                          <m:nor/>
                        </m:rPr>
                        <a:rPr lang="en-US" sz="4300" dirty="0"/>
                        <m:t>expected</m:t>
                      </m:r>
                      <m:r>
                        <m:rPr>
                          <m:nor/>
                        </m:rPr>
                        <a:rPr lang="en-US" sz="4300" dirty="0"/>
                        <m:t> </m:t>
                      </m:r>
                      <m:r>
                        <m:rPr>
                          <m:nor/>
                        </m:rPr>
                        <a:rPr lang="en-US" sz="4300" dirty="0"/>
                        <m:t>beam</m:t>
                      </m:r>
                      <m:r>
                        <m:rPr>
                          <m:nor/>
                        </m:rPr>
                        <a:rPr lang="en-US" sz="4300" dirty="0"/>
                        <m:t> </m:t>
                      </m:r>
                      <m:r>
                        <m:rPr>
                          <m:nor/>
                        </m:rPr>
                        <a:rPr lang="en-US" sz="4300" dirty="0"/>
                        <m:t>hours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=(# 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𝑤𝑒𝑒𝑘𝑠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−1 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𝑤𝑒𝑒𝑘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𝑜𝑣𝑒𝑟h𝑒𝑎𝑑</m:t>
                      </m:r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)×</m:t>
                      </m:r>
                      <m:d>
                        <m:dPr>
                          <m:ctrlPr>
                            <a:rPr lang="en-US" sz="43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3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3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160 </m:t>
                              </m:r>
                              <m:r>
                                <a:rPr lang="en-US" sz="43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𝑎𝑣𝑎𝑖𝑙𝑎𝑏𝑙𝑒</m:t>
                              </m:r>
                              <m:r>
                                <a:rPr lang="en-US" sz="43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3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h𝑜𝑢𝑟𝑠</m:t>
                              </m:r>
                            </m:num>
                            <m:den>
                              <m:r>
                                <a:rPr lang="en-US" sz="43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1 </m:t>
                              </m:r>
                              <m:r>
                                <a:rPr lang="en-US" sz="43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𝑤𝑒𝑒𝑘</m:t>
                              </m:r>
                            </m:den>
                          </m:f>
                        </m:e>
                      </m:d>
                      <m:r>
                        <a:rPr lang="en-US" sz="43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30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n-US" sz="430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n-US" sz="4300" b="1" i="1" dirty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4DE835-8720-4B46-A0C3-FD45325D36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418" y="990601"/>
                <a:ext cx="11933582" cy="5181599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6317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433C4B4-3448-4A7E-BDD1-2D5F30C297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0806454"/>
              </p:ext>
            </p:extLst>
          </p:nvPr>
        </p:nvGraphicFramePr>
        <p:xfrm>
          <a:off x="233464" y="2"/>
          <a:ext cx="11958536" cy="6206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4466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47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064236"/>
              </p:ext>
            </p:extLst>
          </p:nvPr>
        </p:nvGraphicFramePr>
        <p:xfrm>
          <a:off x="228599" y="72628"/>
          <a:ext cx="11963401" cy="6156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BB8A40D-56C1-83AE-3EEE-6CEDA104DE4B}"/>
              </a:ext>
            </a:extLst>
          </p:cNvPr>
          <p:cNvSpPr txBox="1"/>
          <p:nvPr/>
        </p:nvSpPr>
        <p:spPr>
          <a:xfrm>
            <a:off x="10048184" y="6322780"/>
            <a:ext cx="1868282" cy="25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</p:spTree>
    <p:extLst>
      <p:ext uri="{BB962C8B-B14F-4D97-AF65-F5344CB8AC3E}">
        <p14:creationId xmlns:p14="http://schemas.microsoft.com/office/powerpoint/2010/main" val="3466037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A7369D9-63FA-2348-F907-760188E45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F2929A-9F81-97D9-25BF-C839D30D1A68}"/>
              </a:ext>
            </a:extLst>
          </p:cNvPr>
          <p:cNvSpPr txBox="1"/>
          <p:nvPr/>
        </p:nvSpPr>
        <p:spPr>
          <a:xfrm>
            <a:off x="10048184" y="6322780"/>
            <a:ext cx="1868282" cy="251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49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3045482"/>
              </p:ext>
            </p:extLst>
          </p:nvPr>
        </p:nvGraphicFramePr>
        <p:xfrm>
          <a:off x="246958" y="135732"/>
          <a:ext cx="11916467" cy="6084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4877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88A4413-DF12-6C43-C568-E3C2B8831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B6DEC97E-ED47-39F2-2CEE-8CFCCC6B4196}"/>
              </a:ext>
            </a:extLst>
          </p:cNvPr>
          <p:cNvSpPr txBox="1"/>
          <p:nvPr/>
        </p:nvSpPr>
        <p:spPr>
          <a:xfrm>
            <a:off x="10113232" y="6360439"/>
            <a:ext cx="1868294" cy="265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46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742061"/>
              </p:ext>
            </p:extLst>
          </p:nvPr>
        </p:nvGraphicFramePr>
        <p:xfrm>
          <a:off x="210474" y="1"/>
          <a:ext cx="11981526" cy="6229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21221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000-000048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8149750"/>
              </p:ext>
            </p:extLst>
          </p:nvPr>
        </p:nvGraphicFramePr>
        <p:xfrm>
          <a:off x="238124" y="0"/>
          <a:ext cx="11953875" cy="619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1">
            <a:extLst>
              <a:ext uri="{FF2B5EF4-FFF2-40B4-BE49-F238E27FC236}">
                <a16:creationId xmlns:a16="http://schemas.microsoft.com/office/drawing/2014/main" id="{EEC8F218-3EEB-A189-95A7-B72B9B9BBD33}"/>
              </a:ext>
            </a:extLst>
          </p:cNvPr>
          <p:cNvSpPr txBox="1"/>
          <p:nvPr/>
        </p:nvSpPr>
        <p:spPr>
          <a:xfrm>
            <a:off x="9783676" y="6284450"/>
            <a:ext cx="1806749" cy="21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</p:spTree>
    <p:extLst>
      <p:ext uri="{BB962C8B-B14F-4D97-AF65-F5344CB8AC3E}">
        <p14:creationId xmlns:p14="http://schemas.microsoft.com/office/powerpoint/2010/main" val="1148163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F1F10C6-8C53-CFE7-29D1-BC5EFFE74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45C4DDDD-E41F-96C0-070C-6982FFFA8506}"/>
              </a:ext>
            </a:extLst>
          </p:cNvPr>
          <p:cNvSpPr txBox="1"/>
          <p:nvPr/>
        </p:nvSpPr>
        <p:spPr>
          <a:xfrm>
            <a:off x="9783676" y="6284450"/>
            <a:ext cx="1806749" cy="21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4A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316351"/>
              </p:ext>
            </p:extLst>
          </p:nvPr>
        </p:nvGraphicFramePr>
        <p:xfrm>
          <a:off x="210207" y="105103"/>
          <a:ext cx="11981793" cy="6179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30603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7511366-F537-F429-19FA-50966BBFC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EC4F02A7-668A-29B8-C4E6-CC0523FEE95F}"/>
              </a:ext>
            </a:extLst>
          </p:cNvPr>
          <p:cNvSpPr txBox="1"/>
          <p:nvPr/>
        </p:nvSpPr>
        <p:spPr>
          <a:xfrm>
            <a:off x="9783676" y="6284450"/>
            <a:ext cx="1806749" cy="213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Data courtesy C. Naylor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000-000046AAD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468021"/>
              </p:ext>
            </p:extLst>
          </p:nvPr>
        </p:nvGraphicFramePr>
        <p:xfrm>
          <a:off x="216816" y="0"/>
          <a:ext cx="11975184" cy="6284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8564648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" id="{1E50E555-00B6-2147-91A8-A2CEA3515EB8}" vid="{2E9CFCAC-53E9-4D4D-AE1F-381DB7BC78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9997dcc-7a6f-413b-bcd8-f246219486f6">
      <Terms xmlns="http://schemas.microsoft.com/office/infopath/2007/PartnerControls"/>
    </lcf76f155ced4ddcb4097134ff3c332f>
    <TaxCatchAll xmlns="3bfd71d5-c7ac-4dca-b865-a609d1eb4074" xsi:nil="true"/>
    <SharedWithUsers xmlns="c23b2e69-5f3a-4a31-a525-b2a83928953a">
      <UserInfo>
        <DisplayName>Naylor, Christopher E</DisplayName>
        <AccountId>13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A4A4FF010DEE4AB92C5988B0DC4E50" ma:contentTypeVersion="12" ma:contentTypeDescription="Create a new document." ma:contentTypeScope="" ma:versionID="a6dcf53090516606b4c8e1871f519819">
  <xsd:schema xmlns:xsd="http://www.w3.org/2001/XMLSchema" xmlns:xs="http://www.w3.org/2001/XMLSchema" xmlns:p="http://schemas.microsoft.com/office/2006/metadata/properties" xmlns:ns2="c23b2e69-5f3a-4a31-a525-b2a83928953a" xmlns:ns3="29997dcc-7a6f-413b-bcd8-f246219486f6" xmlns:ns4="3bfd71d5-c7ac-4dca-b865-a609d1eb4074" targetNamespace="http://schemas.microsoft.com/office/2006/metadata/properties" ma:root="true" ma:fieldsID="d723f6f3391412b3b93e54b9ff931911" ns2:_="" ns3:_="" ns4:_="">
    <xsd:import namespace="c23b2e69-5f3a-4a31-a525-b2a83928953a"/>
    <xsd:import namespace="29997dcc-7a6f-413b-bcd8-f246219486f6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4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3b2e69-5f3a-4a31-a525-b2a83928953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997dcc-7a6f-413b-bcd8-f246219486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9920190-eeb6-4a4b-8086-97c6f03371bf}" ma:internalName="TaxCatchAll" ma:showField="CatchAllData" ma:web="c23b2e69-5f3a-4a31-a525-b2a8392895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5FA038-26F5-44F1-88D5-82ED6AE50E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6B9896-39C4-48F3-97B7-39ABBC5F2386}">
  <ds:schemaRefs>
    <ds:schemaRef ds:uri="29997dcc-7a6f-413b-bcd8-f246219486f6"/>
    <ds:schemaRef ds:uri="3bfd71d5-c7ac-4dca-b865-a609d1eb4074"/>
    <ds:schemaRef ds:uri="c23b2e69-5f3a-4a31-a525-b2a83928953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8E2D0FD-186F-44B6-B409-5CFF325AA4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3b2e69-5f3a-4a31-a525-b2a83928953a"/>
    <ds:schemaRef ds:uri="29997dcc-7a6f-413b-bcd8-f246219486f6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5528</TotalTime>
  <Words>1093</Words>
  <Application>Microsoft Office PowerPoint</Application>
  <PresentationFormat>Widescreen</PresentationFormat>
  <Paragraphs>162</Paragraphs>
  <Slides>21</Slides>
  <Notes>7</Notes>
  <HiddenSlides>11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Cambria Math</vt:lpstr>
      <vt:lpstr>BNL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Operations for BLIP</vt:lpstr>
      <vt:lpstr>NSRL activity past week: 7/15-22/2025 (as of 0800)</vt:lpstr>
      <vt:lpstr>Notes from Operations</vt:lpstr>
      <vt:lpstr>Reminder from Operations</vt:lpstr>
      <vt:lpstr>Reminder from Operations</vt:lpstr>
      <vt:lpstr>Keytree notes</vt:lpstr>
      <vt:lpstr>Keytree notes, continued</vt:lpstr>
      <vt:lpstr>PowerPoint Presentation</vt:lpstr>
      <vt:lpstr>PowerPoint Presentation</vt:lpstr>
      <vt:lpstr>PowerPoint Presentation</vt:lpstr>
      <vt:lpstr>Availability, expected beam hours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Gregory J. Marr</dc:creator>
  <cp:lastModifiedBy>Marr, Gregory</cp:lastModifiedBy>
  <cp:revision>32</cp:revision>
  <dcterms:created xsi:type="dcterms:W3CDTF">2011-03-02T18:37:40Z</dcterms:created>
  <dcterms:modified xsi:type="dcterms:W3CDTF">2025-07-22T17:05:29Z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0x0101008EA4A4FF010DEE4AB92C5988B0DC4E50</vt:lpwstr>
  </property>
  <property fmtid="{D5CDD505-2E9C-101B-9397-08002B2CF9AE}" pid="3" name="MediaServiceImageTags">
    <vt:lpwstr/>
  </property>
</Properties>
</file>