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60"/>
  </p:normalViewPr>
  <p:slideViewPr>
    <p:cSldViewPr snapToGrid="0">
      <p:cViewPr varScale="1">
        <p:scale>
          <a:sx n="95" d="100"/>
          <a:sy n="9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31DE8-2D9E-A762-FAAD-72D7F77B3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F8762-B6DA-5CE8-338C-D7EE5319C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DF8D7-43D3-BB00-9EDB-CAD01866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9DE07-0420-801D-2179-C0F20D28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6540-DBA9-27A2-52A6-F5AB0297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2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80D61-6ACE-370E-3687-56E371693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17C000-8423-743B-CDE7-4A894D679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E4FE6-7A19-752C-EE33-14C4A2F48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915F-7D71-297C-4516-7901C0E8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5A9FB-934E-A034-1996-B63198F00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5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37EB7-E65D-5616-A167-571A32E33C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57CEC-DC85-743E-CDD0-F213C859F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3676D-7A48-9BFB-997C-9B0E86066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FC584-1E96-3ECF-6B45-6050ACF9D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2E26D-4E71-7EC3-F411-C33662CEC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2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992A-640F-FC3B-D3E6-6CB6F804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8E383-1D67-1384-2E5E-0D8865C30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5A3B9-6836-51FF-0DB9-0E1BA788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F0C95-C3F1-15BC-D241-38EDD51E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C0619-409A-2405-7057-68339B22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5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86DE-99F0-6E66-65E3-8FAE7E2DC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7F064-B5E5-DF9A-069A-591277E60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22097-DE74-CA66-7C6A-47F26840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83077-E3BA-153E-A4FC-BDF3D726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C1338-22EC-87A1-5CAC-CE380433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3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43B8-BC8D-209C-8995-E5066D2DE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5791-CFE9-87B1-1F45-64351A0E7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57E97-AE26-7521-A79C-68B853026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5694F-C713-935B-A12E-EA265087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065F7-2F4C-B305-ABBC-3B4115EB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C73BC-FE04-5794-5BD1-14C6BE45B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8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4BEBB-635E-55CA-6276-D08302DF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B503D-CBB6-941A-648D-C43B45777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88536-4E46-A2AA-15A4-7F8593213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357427-1200-42BA-1FBE-BD737B3AE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21D976-356E-C633-CD29-C2D4F9892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2D6DE-3388-53D9-60EE-CFCE62EA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9A7E91-FE16-9DC8-C60D-6F0E22E7C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76F7CC-B81F-46B8-3B0D-09644F993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9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305C6-02EF-E261-2020-EC9696143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445C06-2393-2B65-026D-A3C132B6D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EE319A-0264-9715-538F-930FA640B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778C6-FC32-FACA-CE73-9107C63C0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1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125D6B-8EEE-B9A1-DAE9-F53856C3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A6E23D-986B-5595-42EE-F20D1515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13469-4048-E109-8A56-4D2E3B4FB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C193F-C147-FE54-74A0-CE6B4A476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5E7E8-2CD9-9017-0155-FB8507B6E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0D5FEF-5F61-97F6-2F38-534953C06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CFA8B-B3F5-C34D-A579-5D7D3D5F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EFDDB-4E10-558E-C2EB-7ABDEADFB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A5066-55B8-018D-A936-D92B558D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0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5BE29-E88F-2FAE-5BBD-BCAC0EA3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D5711-9616-E79D-9E58-68F2EE435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AACB6-8A94-5C6A-24A1-04597E5DD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DDB64C-D972-8B0F-A7D8-5DFFE00C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B4F44-B3E6-ABAD-6A67-73FFACB4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A8F83-D502-6BA9-5D0B-F3229870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413EC2-9F2D-EF96-931A-FE70A7755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BBDD0-6BFB-DD81-C593-309A90452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7381C-1EE9-5188-CE9D-D7E6DDC22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F61BA3-8D86-4332-98B8-5FD8ABCE673E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D6703-A152-7D2C-C504-01E690E6C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2C6C4-6C30-A747-6185-5D3B299E3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C6619-3C93-4763-9C9F-3DFF2694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6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B94F-FF5D-276A-9492-813830B1A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FA70D9-498A-A410-B3DD-FDE3776345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Time Meeting, July 29, 2025</a:t>
            </a:r>
          </a:p>
        </p:txBody>
      </p:sp>
    </p:spTree>
    <p:extLst>
      <p:ext uri="{BB962C8B-B14F-4D97-AF65-F5344CB8AC3E}">
        <p14:creationId xmlns:p14="http://schemas.microsoft.com/office/powerpoint/2010/main" val="160626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CA3C-C960-1B5C-E8F8-27C3BE76E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July 23 Session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784755-A0AD-B549-6CCC-4CF3464B2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Planned APEX time: </a:t>
            </a:r>
          </a:p>
          <a:p>
            <a:pPr marL="0" indent="0">
              <a:buNone/>
            </a:pPr>
            <a:r>
              <a:rPr lang="en-US" dirty="0"/>
              <a:t>   9am-11pm, totally 14 + 1  hours, 1 hour for back-to-physics.</a:t>
            </a:r>
          </a:p>
          <a:p>
            <a:r>
              <a:rPr lang="en-US" dirty="0"/>
              <a:t>Actual time: </a:t>
            </a:r>
          </a:p>
          <a:p>
            <a:pPr marL="0" indent="0">
              <a:buNone/>
            </a:pPr>
            <a:r>
              <a:rPr lang="en-US" dirty="0"/>
              <a:t>   1)  Started  at 9am and ended  at 4:30pm, totally 7.5 hours </a:t>
            </a:r>
          </a:p>
          <a:p>
            <a:pPr marL="0" indent="0">
              <a:buNone/>
            </a:pPr>
            <a:r>
              <a:rPr lang="en-US" dirty="0"/>
              <a:t>   2)  We had a quench at the end of  experiment. </a:t>
            </a:r>
          </a:p>
          <a:p>
            <a:pPr marL="0" indent="0">
              <a:buNone/>
            </a:pPr>
            <a:r>
              <a:rPr lang="en-US" dirty="0"/>
              <a:t>   3)  Back to physics was tough after APEX</a:t>
            </a:r>
            <a:endParaRPr lang="en-US" b="1" dirty="0"/>
          </a:p>
          <a:p>
            <a:r>
              <a:rPr lang="en-US" b="1" dirty="0"/>
              <a:t>Main activities this session</a:t>
            </a:r>
          </a:p>
          <a:p>
            <a:pPr marL="0" indent="0">
              <a:buNone/>
            </a:pPr>
            <a:r>
              <a:rPr lang="en-US" dirty="0"/>
              <a:t> 1) Second fill ( </a:t>
            </a:r>
            <a:r>
              <a:rPr lang="en-US" b="1" dirty="0"/>
              <a:t>35828</a:t>
            </a:r>
            <a:r>
              <a:rPr lang="en-US" dirty="0"/>
              <a:t>):  28 bunches, initially 0.8e9/bunch.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2) With stochastic cooling,  13:1 emittance ratio  was obtained.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3) 11:1 emittance ratio was maintained on acceleration 31-&gt;100GeV.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4) 11:1  emittance ratio was maintained at store for almost 2 hours with ramp tunes (0.238, 0.212) and  HSR collision tunes (0.228, 0.210).</a:t>
            </a:r>
          </a:p>
          <a:p>
            <a:pPr marL="0" indent="0">
              <a:buNone/>
            </a:pPr>
            <a:r>
              <a:rPr lang="en-US" dirty="0"/>
              <a:t> 5) measured </a:t>
            </a:r>
            <a:r>
              <a:rPr lang="en-US" dirty="0" err="1"/>
              <a:t>dQmin</a:t>
            </a:r>
            <a:r>
              <a:rPr lang="en-US" dirty="0"/>
              <a:t> and coupling angles at store.</a:t>
            </a:r>
          </a:p>
          <a:p>
            <a:pPr marL="0" indent="0">
              <a:buNone/>
            </a:pPr>
            <a:r>
              <a:rPr lang="en-US" dirty="0"/>
              <a:t> 6) quench happened when doing resonance stop-band  measurement.</a:t>
            </a:r>
          </a:p>
        </p:txBody>
      </p:sp>
    </p:spTree>
    <p:extLst>
      <p:ext uri="{BB962C8B-B14F-4D97-AF65-F5344CB8AC3E}">
        <p14:creationId xmlns:p14="http://schemas.microsoft.com/office/powerpoint/2010/main" val="30894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FF4E2A-2CBA-09EE-8E2D-6CA342BC4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338" y="120426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Cooling Au beam to 13:1 emittance Ratio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EB6212-0296-BCD1-56E0-78DF7B43C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062" y="1308601"/>
            <a:ext cx="10515600" cy="1202055"/>
          </a:xfrm>
        </p:spPr>
        <p:txBody>
          <a:bodyPr>
            <a:normAutofit/>
          </a:bodyPr>
          <a:lstStyle/>
          <a:p>
            <a:r>
              <a:rPr lang="en-US" sz="2400" dirty="0"/>
              <a:t>Strategy I:  using low bunch intensity 0.8e9/bunch, vertical cooling faster</a:t>
            </a:r>
          </a:p>
          <a:p>
            <a:r>
              <a:rPr lang="en-US" sz="2400" dirty="0"/>
              <a:t>Strategy II: using H stochastic cooling to blow up horizontal emittance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0667F8-A093-2FA1-98C6-6218623B7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514" y="2196732"/>
            <a:ext cx="8752038" cy="43012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642250-9261-E995-718C-F1C03E23160A}"/>
              </a:ext>
            </a:extLst>
          </p:cNvPr>
          <p:cNvSpPr txBox="1"/>
          <p:nvPr/>
        </p:nvSpPr>
        <p:spPr>
          <a:xfrm>
            <a:off x="4694072" y="3232749"/>
            <a:ext cx="3431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Emittance ratio gain mainly from vertical emittance decrease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2C01B0-E9DB-E1ED-F338-89328FB21F53}"/>
              </a:ext>
            </a:extLst>
          </p:cNvPr>
          <p:cNvCxnSpPr/>
          <p:nvPr/>
        </p:nvCxnSpPr>
        <p:spPr>
          <a:xfrm>
            <a:off x="7964129" y="2510656"/>
            <a:ext cx="0" cy="12550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ACA1FFB-07A9-8380-D4FA-3CD498098DDB}"/>
              </a:ext>
            </a:extLst>
          </p:cNvPr>
          <p:cNvSpPr txBox="1"/>
          <p:nvPr/>
        </p:nvSpPr>
        <p:spPr>
          <a:xfrm>
            <a:off x="7871554" y="3024141"/>
            <a:ext cx="2369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Emittance ratio gain mainly from horizontal emittance increase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88A6CD4-C8B2-8909-3878-4D6E53D01402}"/>
              </a:ext>
            </a:extLst>
          </p:cNvPr>
          <p:cNvCxnSpPr/>
          <p:nvPr/>
        </p:nvCxnSpPr>
        <p:spPr>
          <a:xfrm flipH="1">
            <a:off x="2310581" y="2510656"/>
            <a:ext cx="556097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4AD1915-052B-39EF-1445-E08FC3E03B6D}"/>
              </a:ext>
            </a:extLst>
          </p:cNvPr>
          <p:cNvCxnSpPr>
            <a:cxnSpLocks/>
          </p:cNvCxnSpPr>
          <p:nvPr/>
        </p:nvCxnSpPr>
        <p:spPr>
          <a:xfrm>
            <a:off x="8033786" y="2510656"/>
            <a:ext cx="17001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10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683A88D-43AE-A40E-04DA-FE53FC16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Accelerating Flat Beam from 31-&gt;100GeV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7F11EE-F88D-288B-7948-0C9CF08BF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0472"/>
            <a:ext cx="12192000" cy="42370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61D34B-E115-9C7F-FC9A-B83BB2666919}"/>
              </a:ext>
            </a:extLst>
          </p:cNvPr>
          <p:cNvSpPr txBox="1"/>
          <p:nvPr/>
        </p:nvSpPr>
        <p:spPr>
          <a:xfrm>
            <a:off x="5125792" y="2051952"/>
            <a:ext cx="127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Vertical </a:t>
            </a:r>
          </a:p>
          <a:p>
            <a:r>
              <a:rPr lang="en-US" dirty="0"/>
              <a:t>Emittance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5670E1-7AB9-4AF4-9EC8-0297D71EE760}"/>
              </a:ext>
            </a:extLst>
          </p:cNvPr>
          <p:cNvSpPr txBox="1"/>
          <p:nvPr/>
        </p:nvSpPr>
        <p:spPr>
          <a:xfrm>
            <a:off x="1311499" y="2148625"/>
            <a:ext cx="127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Horizontal </a:t>
            </a:r>
          </a:p>
          <a:p>
            <a:r>
              <a:rPr lang="en-US" dirty="0"/>
              <a:t>Emittance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98D508-0CC1-99B4-5D90-E7B0A0378056}"/>
              </a:ext>
            </a:extLst>
          </p:cNvPr>
          <p:cNvSpPr txBox="1"/>
          <p:nvPr/>
        </p:nvSpPr>
        <p:spPr>
          <a:xfrm>
            <a:off x="9618372" y="2148625"/>
            <a:ext cx="127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Emittance</a:t>
            </a:r>
          </a:p>
          <a:p>
            <a:r>
              <a:rPr lang="en-US" dirty="0"/>
              <a:t>Ratio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0C7C45-593E-6B58-BDF1-97736D63E8FF}"/>
              </a:ext>
            </a:extLst>
          </p:cNvPr>
          <p:cNvSpPr txBox="1"/>
          <p:nvPr/>
        </p:nvSpPr>
        <p:spPr>
          <a:xfrm>
            <a:off x="9206248" y="4342245"/>
            <a:ext cx="127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Vertical </a:t>
            </a:r>
          </a:p>
          <a:p>
            <a:r>
              <a:rPr lang="en-US" dirty="0"/>
              <a:t>Emittance</a:t>
            </a:r>
          </a:p>
        </p:txBody>
      </p:sp>
    </p:spTree>
    <p:extLst>
      <p:ext uri="{BB962C8B-B14F-4D97-AF65-F5344CB8AC3E}">
        <p14:creationId xmlns:p14="http://schemas.microsoft.com/office/powerpoint/2010/main" val="696622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26CD3EB-25C4-09C0-1570-3F0CA885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Observing at Store for  about 1 hour 45 mins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C00615-47A5-AE2F-25BB-F34B8F579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6" y="1403797"/>
            <a:ext cx="7499770" cy="532085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7FB27D-5F28-1F81-4EB7-13C3682D5950}"/>
              </a:ext>
            </a:extLst>
          </p:cNvPr>
          <p:cNvCxnSpPr/>
          <p:nvPr/>
        </p:nvCxnSpPr>
        <p:spPr>
          <a:xfrm>
            <a:off x="4562168" y="1690688"/>
            <a:ext cx="0" cy="1477515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EA7A25B-78B5-E79F-9BC1-F0115D607455}"/>
              </a:ext>
            </a:extLst>
          </p:cNvPr>
          <p:cNvSpPr txBox="1"/>
          <p:nvPr/>
        </p:nvSpPr>
        <p:spPr>
          <a:xfrm>
            <a:off x="2115712" y="2983537"/>
            <a:ext cx="222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Tunes (0.238,0.212)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B07A10-1072-368A-79FD-212360E732DB}"/>
              </a:ext>
            </a:extLst>
          </p:cNvPr>
          <p:cNvSpPr txBox="1"/>
          <p:nvPr/>
        </p:nvSpPr>
        <p:spPr>
          <a:xfrm>
            <a:off x="4839385" y="2978068"/>
            <a:ext cx="222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Tunes (0.228,0.210)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287C7F-E108-7713-13F6-A28F6CDD1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199" y="1527871"/>
            <a:ext cx="4131323" cy="28671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4052F7C-B5FA-05CD-194C-5F732336B364}"/>
              </a:ext>
            </a:extLst>
          </p:cNvPr>
          <p:cNvSpPr txBox="1"/>
          <p:nvPr/>
        </p:nvSpPr>
        <p:spPr>
          <a:xfrm>
            <a:off x="9124334" y="2231923"/>
            <a:ext cx="2780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Debunched beam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316958B-44A9-22E4-8305-741DFDA979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199" y="3855076"/>
            <a:ext cx="4219487" cy="28695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BD0A610-FFE7-2BCE-77C9-1D0E17036286}"/>
              </a:ext>
            </a:extLst>
          </p:cNvPr>
          <p:cNvSpPr txBox="1"/>
          <p:nvPr/>
        </p:nvSpPr>
        <p:spPr>
          <a:xfrm>
            <a:off x="9193161" y="4532671"/>
            <a:ext cx="1740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0.56e9/bunch</a:t>
            </a:r>
          </a:p>
        </p:txBody>
      </p:sp>
    </p:spTree>
    <p:extLst>
      <p:ext uri="{BB962C8B-B14F-4D97-AF65-F5344CB8AC3E}">
        <p14:creationId xmlns:p14="http://schemas.microsoft.com/office/powerpoint/2010/main" val="2422773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1A294A-9EDE-C503-C514-146019154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393" y="502648"/>
            <a:ext cx="5039428" cy="606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52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256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APEX  Report</vt:lpstr>
      <vt:lpstr>July 23 Session</vt:lpstr>
      <vt:lpstr>Cooling Au beam to 13:1 emittance Ratio</vt:lpstr>
      <vt:lpstr>Accelerating Flat Beam from 31-&gt;100GeV</vt:lpstr>
      <vt:lpstr>Observing at Store for  about 1 hour 45 mins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1</cp:revision>
  <dcterms:created xsi:type="dcterms:W3CDTF">2025-07-29T13:29:05Z</dcterms:created>
  <dcterms:modified xsi:type="dcterms:W3CDTF">2025-07-29T13:34:42Z</dcterms:modified>
</cp:coreProperties>
</file>