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7"/>
  </p:notesMasterIdLst>
  <p:sldIdLst>
    <p:sldId id="364" r:id="rId5"/>
    <p:sldId id="371" r:id="rId6"/>
    <p:sldId id="366" r:id="rId7"/>
    <p:sldId id="356" r:id="rId8"/>
    <p:sldId id="360" r:id="rId9"/>
    <p:sldId id="362" r:id="rId10"/>
    <p:sldId id="357" r:id="rId11"/>
    <p:sldId id="361" r:id="rId12"/>
    <p:sldId id="363" r:id="rId13"/>
    <p:sldId id="365" r:id="rId14"/>
    <p:sldId id="367" r:id="rId15"/>
    <p:sldId id="370" r:id="rId16"/>
    <p:sldId id="318" r:id="rId17"/>
    <p:sldId id="345" r:id="rId18"/>
    <p:sldId id="339" r:id="rId19"/>
    <p:sldId id="306" r:id="rId20"/>
    <p:sldId id="355" r:id="rId21"/>
    <p:sldId id="358" r:id="rId22"/>
    <p:sldId id="359" r:id="rId23"/>
    <p:sldId id="354" r:id="rId24"/>
    <p:sldId id="369" r:id="rId25"/>
    <p:sldId id="304" r:id="rId2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ACD5B-52D6-498E-A929-34C68DD6C642}" v="87" dt="2025-08-12T14:56:35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FBEACD5B-52D6-498E-A929-34C68DD6C642}"/>
    <pc:docChg chg="undo custSel modSld">
      <pc:chgData name="Marr, Gregory" userId="3561ba5d-ecd2-4074-b30a-c8c766e651bb" providerId="ADAL" clId="{FBEACD5B-52D6-498E-A929-34C68DD6C642}" dt="2025-08-12T15:16:32.818" v="1177" actId="20577"/>
      <pc:docMkLst>
        <pc:docMk/>
      </pc:docMkLst>
      <pc:sldChg chg="modSp mod">
        <pc:chgData name="Marr, Gregory" userId="3561ba5d-ecd2-4074-b30a-c8c766e651bb" providerId="ADAL" clId="{FBEACD5B-52D6-498E-A929-34C68DD6C642}" dt="2025-08-12T13:47:56.823" v="205" actId="20577"/>
        <pc:sldMkLst>
          <pc:docMk/>
          <pc:sldMk cId="3919863926" sldId="306"/>
        </pc:sldMkLst>
        <pc:spChg chg="mod">
          <ac:chgData name="Marr, Gregory" userId="3561ba5d-ecd2-4074-b30a-c8c766e651bb" providerId="ADAL" clId="{FBEACD5B-52D6-498E-A929-34C68DD6C642}" dt="2025-08-12T13:47:56.823" v="205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FBEACD5B-52D6-498E-A929-34C68DD6C642}" dt="2025-08-12T15:16:32.818" v="1177" actId="20577"/>
        <pc:sldMkLst>
          <pc:docMk/>
          <pc:sldMk cId="1336046822" sldId="339"/>
        </pc:sldMkLst>
        <pc:spChg chg="add del">
          <ac:chgData name="Marr, Gregory" userId="3561ba5d-ecd2-4074-b30a-c8c766e651bb" providerId="ADAL" clId="{FBEACD5B-52D6-498E-A929-34C68DD6C642}" dt="2025-08-12T14:26:02.113" v="326" actId="22"/>
          <ac:spMkLst>
            <pc:docMk/>
            <pc:sldMk cId="1336046822" sldId="339"/>
            <ac:spMk id="9" creationId="{E1A94D71-8E11-7D7F-A1A6-9F46407173D5}"/>
          </ac:spMkLst>
        </pc:spChg>
        <pc:spChg chg="mod">
          <ac:chgData name="Marr, Gregory" userId="3561ba5d-ecd2-4074-b30a-c8c766e651bb" providerId="ADAL" clId="{FBEACD5B-52D6-498E-A929-34C68DD6C642}" dt="2025-08-12T15:16:32.818" v="1177" actId="20577"/>
          <ac:spMkLst>
            <pc:docMk/>
            <pc:sldMk cId="1336046822" sldId="339"/>
            <ac:spMk id="10" creationId="{C77E873D-E72B-4BE0-99D3-3CB079EDDDF1}"/>
          </ac:spMkLst>
        </pc:spChg>
        <pc:spChg chg="add del mod">
          <ac:chgData name="Marr, Gregory" userId="3561ba5d-ecd2-4074-b30a-c8c766e651bb" providerId="ADAL" clId="{FBEACD5B-52D6-498E-A929-34C68DD6C642}" dt="2025-08-12T14:34:28.028" v="411"/>
          <ac:spMkLst>
            <pc:docMk/>
            <pc:sldMk cId="1336046822" sldId="339"/>
            <ac:spMk id="11" creationId="{7B46285C-C4A2-54B1-743C-F755885C55CF}"/>
          </ac:spMkLst>
        </pc:spChg>
        <pc:graphicFrameChg chg="add mod ord modGraphic">
          <ac:chgData name="Marr, Gregory" userId="3561ba5d-ecd2-4074-b30a-c8c766e651bb" providerId="ADAL" clId="{FBEACD5B-52D6-498E-A929-34C68DD6C642}" dt="2025-08-12T14:34:22.248" v="409" actId="1076"/>
          <ac:graphicFrameMkLst>
            <pc:docMk/>
            <pc:sldMk cId="1336046822" sldId="339"/>
            <ac:graphicFrameMk id="6" creationId="{F244A5F4-B381-2F41-B526-2F7AD283FD91}"/>
          </ac:graphicFrameMkLst>
        </pc:graphicFrameChg>
        <pc:graphicFrameChg chg="add mod modGraphic">
          <ac:chgData name="Marr, Gregory" userId="3561ba5d-ecd2-4074-b30a-c8c766e651bb" providerId="ADAL" clId="{FBEACD5B-52D6-498E-A929-34C68DD6C642}" dt="2025-08-12T14:30:18.531" v="363" actId="113"/>
          <ac:graphicFrameMkLst>
            <pc:docMk/>
            <pc:sldMk cId="1336046822" sldId="339"/>
            <ac:graphicFrameMk id="12" creationId="{0B146C28-7060-2398-79A1-00CB5E11B692}"/>
          </ac:graphicFrameMkLst>
        </pc:graphicFrameChg>
        <pc:picChg chg="add mod">
          <ac:chgData name="Marr, Gregory" userId="3561ba5d-ecd2-4074-b30a-c8c766e651bb" providerId="ADAL" clId="{FBEACD5B-52D6-498E-A929-34C68DD6C642}" dt="2025-08-12T14:09:51.651" v="253" actId="14100"/>
          <ac:picMkLst>
            <pc:docMk/>
            <pc:sldMk cId="1336046822" sldId="339"/>
            <ac:picMk id="4" creationId="{F6BD9EC9-F6C8-629A-C17B-46BC783D1E20}"/>
          </ac:picMkLst>
        </pc:picChg>
        <pc:picChg chg="del">
          <ac:chgData name="Marr, Gregory" userId="3561ba5d-ecd2-4074-b30a-c8c766e651bb" providerId="ADAL" clId="{FBEACD5B-52D6-498E-A929-34C68DD6C642}" dt="2025-08-12T14:09:44.133" v="251" actId="478"/>
          <ac:picMkLst>
            <pc:docMk/>
            <pc:sldMk cId="1336046822" sldId="339"/>
            <ac:picMk id="5" creationId="{CFFBEF7F-F04E-AE8A-87F8-93E29B3BD8CD}"/>
          </ac:picMkLst>
        </pc:picChg>
        <pc:picChg chg="del">
          <ac:chgData name="Marr, Gregory" userId="3561ba5d-ecd2-4074-b30a-c8c766e651bb" providerId="ADAL" clId="{FBEACD5B-52D6-498E-A929-34C68DD6C642}" dt="2025-08-12T14:19:09.653" v="254" actId="478"/>
          <ac:picMkLst>
            <pc:docMk/>
            <pc:sldMk cId="1336046822" sldId="339"/>
            <ac:picMk id="8" creationId="{1C74C222-5836-2613-F5A3-B0E6166DC127}"/>
          </ac:picMkLst>
        </pc:picChg>
      </pc:sldChg>
      <pc:sldChg chg="modSp mod">
        <pc:chgData name="Marr, Gregory" userId="3561ba5d-ecd2-4074-b30a-c8c766e651bb" providerId="ADAL" clId="{FBEACD5B-52D6-498E-A929-34C68DD6C642}" dt="2025-08-12T14:06:39.394" v="248" actId="20577"/>
        <pc:sldMkLst>
          <pc:docMk/>
          <pc:sldMk cId="1973591361" sldId="345"/>
        </pc:sldMkLst>
        <pc:spChg chg="mod">
          <ac:chgData name="Marr, Gregory" userId="3561ba5d-ecd2-4074-b30a-c8c766e651bb" providerId="ADAL" clId="{FBEACD5B-52D6-498E-A929-34C68DD6C642}" dt="2025-08-12T14:06:39.394" v="248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FBEACD5B-52D6-498E-A929-34C68DD6C642}" dt="2025-08-12T12:47:14.114" v="19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FBEACD5B-52D6-498E-A929-34C68DD6C642}" dt="2025-08-12T13:32:10.713" v="45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FBEACD5B-52D6-498E-A929-34C68DD6C642}" dt="2025-08-12T13:33:42.715" v="58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FBEACD5B-52D6-498E-A929-34C68DD6C642}" dt="2025-08-12T14:36:19.070" v="417"/>
        <pc:sldMkLst>
          <pc:docMk/>
          <pc:sldMk cId="3153405175" sldId="359"/>
        </pc:sldMkLst>
        <pc:graphicFrameChg chg="mod">
          <ac:chgData name="Marr, Gregory" userId="3561ba5d-ecd2-4074-b30a-c8c766e651bb" providerId="ADAL" clId="{FBEACD5B-52D6-498E-A929-34C68DD6C642}" dt="2025-08-12T14:36:19.070" v="417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mod modShow">
        <pc:chgData name="Marr, Gregory" userId="3561ba5d-ecd2-4074-b30a-c8c766e651bb" providerId="ADAL" clId="{FBEACD5B-52D6-498E-A929-34C68DD6C642}" dt="2025-08-12T12:44:48.455" v="0" actId="729"/>
        <pc:sldMkLst>
          <pc:docMk/>
          <pc:sldMk cId="1309095127" sldId="364"/>
        </pc:sldMkLst>
      </pc:sldChg>
      <pc:sldChg chg="mod modShow">
        <pc:chgData name="Marr, Gregory" userId="3561ba5d-ecd2-4074-b30a-c8c766e651bb" providerId="ADAL" clId="{FBEACD5B-52D6-498E-A929-34C68DD6C642}" dt="2025-08-12T12:46:20.194" v="3" actId="729"/>
        <pc:sldMkLst>
          <pc:docMk/>
          <pc:sldMk cId="2183450097" sldId="367"/>
        </pc:sldMkLst>
      </pc:sldChg>
      <pc:sldChg chg="modSp mod">
        <pc:chgData name="Marr, Gregory" userId="3561ba5d-ecd2-4074-b30a-c8c766e651bb" providerId="ADAL" clId="{FBEACD5B-52D6-498E-A929-34C68DD6C642}" dt="2025-08-12T14:49:37.544" v="546"/>
        <pc:sldMkLst>
          <pc:docMk/>
          <pc:sldMk cId="351674544" sldId="370"/>
        </pc:sldMkLst>
        <pc:graphicFrameChg chg="mod">
          <ac:chgData name="Marr, Gregory" userId="3561ba5d-ecd2-4074-b30a-c8c766e651bb" providerId="ADAL" clId="{FBEACD5B-52D6-498E-A929-34C68DD6C642}" dt="2025-08-12T14:49:37.544" v="546"/>
          <ac:graphicFrameMkLst>
            <pc:docMk/>
            <pc:sldMk cId="351674544" sldId="370"/>
            <ac:graphicFrameMk id="4" creationId="{00000000-0008-0000-0000-00004AAAD500}"/>
          </ac:graphicFrameMkLst>
        </pc:graphicFrameChg>
      </pc:sldChg>
      <pc:sldChg chg="modSp mod">
        <pc:chgData name="Marr, Gregory" userId="3561ba5d-ecd2-4074-b30a-c8c766e651bb" providerId="ADAL" clId="{FBEACD5B-52D6-498E-A929-34C68DD6C642}" dt="2025-08-12T14:43:26.721" v="517" actId="255"/>
        <pc:sldMkLst>
          <pc:docMk/>
          <pc:sldMk cId="171004739" sldId="371"/>
        </pc:sldMkLst>
        <pc:graphicFrameChg chg="mod">
          <ac:chgData name="Marr, Gregory" userId="3561ba5d-ecd2-4074-b30a-c8c766e651bb" providerId="ADAL" clId="{FBEACD5B-52D6-498E-A929-34C68DD6C642}" dt="2025-08-12T14:43:26.721" v="517" actId="255"/>
          <ac:graphicFrameMkLst>
            <pc:docMk/>
            <pc:sldMk cId="171004739" sldId="371"/>
            <ac:graphicFrameMk id="2" creationId="{00000000-0008-0000-0000-000049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971767292245075E-2"/>
          <c:y val="9.2630873269336264E-2"/>
          <c:w val="0.8876353417672494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NORMAL!$AB$845:$AC$845</c:f>
              <c:numCache>
                <c:formatCode>0.0%</c:formatCode>
                <c:ptCount val="2"/>
                <c:pt idx="0">
                  <c:v>2.1181751106738807E-2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038-42B8-B727-FAB375D3A7D2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NORMAL!$AB$849:$AC$849</c:f>
              <c:numCache>
                <c:formatCode>0.0%</c:formatCode>
                <c:ptCount val="2"/>
                <c:pt idx="0">
                  <c:v>1.8937530742744711E-2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038-42B8-B727-FAB375D3A7D2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NORMAL!$AB$853:$AC$853</c:f>
              <c:numCache>
                <c:formatCode>0.0%</c:formatCode>
                <c:ptCount val="2"/>
                <c:pt idx="0">
                  <c:v>3.8735858337432369E-3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4038-42B8-B727-FAB375D3A7D2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NORMAL!$AB$857:$AC$857</c:f>
              <c:numCache>
                <c:formatCode>0.0%</c:formatCode>
                <c:ptCount val="2"/>
                <c:pt idx="0">
                  <c:v>7.5934579439252336E-3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4038-42B8-B727-FAB375D3A7D2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NORMAL!$AB$861:$AC$861</c:f>
              <c:numCache>
                <c:formatCode>0.0%</c:formatCode>
                <c:ptCount val="2"/>
                <c:pt idx="0">
                  <c:v>6.5174618789965565E-3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4038-42B8-B727-FAB375D3A7D2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</c:strCache>
            </c:strRef>
          </c:cat>
          <c:val>
            <c:numRef>
              <c:f>NORMAL!$AB$865:$AJ$865</c:f>
              <c:numCache>
                <c:formatCode>0.0%</c:formatCode>
                <c:ptCount val="4"/>
                <c:pt idx="0">
                  <c:v>5.9948352188883419E-3</c:v>
                </c:pt>
                <c:pt idx="2">
                  <c:v>2.1519921298573538E-2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4038-42B8-B727-FAB375D3A7D2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NORMAL!$AB$871:$AC$871</c:f>
              <c:numCache>
                <c:formatCode>0.0%</c:formatCode>
                <c:ptCount val="2"/>
                <c:pt idx="0">
                  <c:v>3.5969011313330048E-3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4038-42B8-B727-FAB375D3A7D2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</c:strCache>
            </c:strRef>
          </c:cat>
          <c:val>
            <c:numRef>
              <c:f>NORMAL!$AB$869:$AJ$869</c:f>
              <c:numCache>
                <c:formatCode>0.0%</c:formatCode>
                <c:ptCount val="4"/>
                <c:pt idx="0">
                  <c:v>4.181013280865716E-3</c:v>
                </c:pt>
                <c:pt idx="2">
                  <c:v>4.3962124938514511E-3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4038-42B8-B727-FAB375D3A7D2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NORMAL!$AB$873:$AC$873</c:f>
              <c:numCache>
                <c:formatCode>0.0%</c:formatCode>
                <c:ptCount val="2"/>
                <c:pt idx="0">
                  <c:v>9.6839645843580912E-3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4038-42B8-B727-FAB375D3A7D2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4"/>
                <c:pt idx="0">
                  <c:v>07/29/25/2 to 08/05/25/1</c:v>
                </c:pt>
                <c:pt idx="2">
                  <c:v>08/05/25/2 to 08/12/25/1</c:v>
                </c:pt>
              </c:strCache>
            </c:strRef>
          </c:cat>
          <c:val>
            <c:numRef>
              <c:f>NORMAL!$AB$883:$AJ$883</c:f>
              <c:numCache>
                <c:formatCode>0.0%</c:formatCode>
                <c:ptCount val="4"/>
                <c:pt idx="0">
                  <c:v>6.1485489424495813E-3</c:v>
                </c:pt>
                <c:pt idx="2">
                  <c:v>1.4787260206591244E-2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4038-42B8-B727-FAB375D3A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NORMAL!$AB$847:$AC$847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4038-42B8-B727-FAB375D3A7D2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NORMAL!$AB$851:$AC$851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038-42B8-B727-FAB375D3A7D2}"/>
                  </c:ext>
                </c:extLst>
              </c15:ser>
            </c15:filteredBarSeries>
            <c15:filteredBarSeries>
              <c15:ser>
                <c:idx val="1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NORMAL!$AB$855:$AC$855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038-42B8-B727-FAB375D3A7D2}"/>
                  </c:ext>
                </c:extLst>
              </c15:ser>
            </c15:filteredBarSeries>
            <c15:filteredBarSeries>
              <c15:ser>
                <c:idx val="5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NORMAL!$AB$859:$AC$859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038-42B8-B727-FAB375D3A7D2}"/>
                  </c:ext>
                </c:extLst>
              </c15:ser>
            </c15:filteredBarSeries>
            <c15:filteredBarSeries>
              <c15:ser>
                <c:idx val="1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1">
                      <a:lumMod val="85000"/>
                      <a:lumOff val="15000"/>
                    </a:schemeClr>
                  </a:solidFill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NORMAL!$AB$863:$AC$863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038-42B8-B727-FAB375D3A7D2}"/>
                  </c:ext>
                </c:extLst>
              </c15:ser>
            </c15:filteredBarSeries>
            <c15:filteredBa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NORMAL!$AB$867:$AC$867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038-42B8-B727-FAB375D3A7D2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NORMAL!$AB$875:$AC$875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038-42B8-B727-FAB375D3A7D2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4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NORMAL!$AB$901:$AC$901</c15:sqref>
                        </c15:formulaRef>
                      </c:ext>
                    </c:extLst>
                    <c:numCache>
                      <c:formatCode>0.0%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038-42B8-B727-FAB375D3A7D2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2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24416644482456487"/>
                  <c:y val="-2.895010697599953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963906" y="1275793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053"/>
                        <a:gd name="adj2" fmla="val 235240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9.2949746947072268E-2"/>
                  <c:y val="-7.8558134542331973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7600590054475493E-2"/>
                  <c:y val="-8.333848807253996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97666" y="1684347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2610"/>
                        <a:gd name="adj2" fmla="val 221265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-1.0173486618475081E-16"/>
                  <c:y val="9.47319778188539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739675" y="2886680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3546"/>
                        <a:gd name="adj2" fmla="val -164760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23031923742974561"/>
                  <c:y val="-9.942964326778948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0" y="4548719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0110"/>
                        <a:gd name="adj2" fmla="val -44809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0772429984284091E-2"/>
                  <c:y val="-4.620981122738585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57734" y="162328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409"/>
                        <a:gd name="adj2" fmla="val 251026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679289" y="1349319"/>
                <a:ext cx="2395620" cy="2870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1179"/>
                      <a:gd name="adj2" fmla="val 189407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Oplog!$G$49:$G$56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12.8</c:v>
                </c:pt>
                <c:pt idx="2">
                  <c:v>13.05</c:v>
                </c:pt>
                <c:pt idx="3">
                  <c:v>8.02</c:v>
                </c:pt>
                <c:pt idx="4">
                  <c:v>1.5</c:v>
                </c:pt>
                <c:pt idx="5">
                  <c:v>0</c:v>
                </c:pt>
                <c:pt idx="6">
                  <c:v>99.93</c:v>
                </c:pt>
                <c:pt idx="7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layout>
                <c:manualLayout>
                  <c:x val="8.627797004589358E-4"/>
                  <c:y val="9.750627004957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1.262788135783359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1.262788135783359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-1.262788135783359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-1.262788135783359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dLbl>
              <c:idx val="20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A-46CF-B44D-37342A5B3885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1.2627881357832817E-3"/>
                    <c:y val="0.25761227763196265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(RHIC_HOURS_DOE!$M$30:$N$30,RHIC_HOURS_DOE!$B$38:$N$38,RHIC_HOURS_DOE!$B$46:$N$46)</c15:sqref>
                  </c15:fullRef>
                </c:ext>
              </c:extLst>
              <c:f>(RHIC_HOURS_DOE!$M$30:$N$30,RHIC_HOURS_DOE!$B$38:$N$38,RHIC_HOURS_DOE!$B$46:$H$46)</c:f>
              <c:strCache>
                <c:ptCount val="22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(RHIC_HOURS_DOE!$M$24:$N$24,RHIC_HOURS_DOE!$B$32:$N$32,RHIC_HOURS_DOE!$B$40:$N$40)</c15:sqref>
                  </c15:fullRef>
                </c:ext>
              </c:extLst>
              <c:f>(RHIC_HOURS_DOE!$M$24:$N$24,RHIC_HOURS_DOE!$B$32:$N$32,RHIC_HOURS_DOE!$B$40:$H$40)</c:f>
              <c:numCache>
                <c:formatCode>0.00%</c:formatCode>
                <c:ptCount val="22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F-4157-91CA-B6A1AD895C13}"/>
                </c:ext>
              </c:extLst>
            </c:dLbl>
            <c:dLbl>
              <c:idx val="21"/>
              <c:layout>
                <c:manualLayout>
                  <c:x val="-8.5022713449691041E-3"/>
                  <c:y val="0.2314814814814814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A-46CF-B44D-37342A5B3885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(RHIC_HOURS_DOE!$M$28:$N$28,RHIC_HOURS_DOE!$B$36:$N$36,RHIC_HOURS_DOE!$B$44:$N$44)</c15:sqref>
                  </c15:fullRef>
                </c:ext>
              </c:extLst>
              <c:f>(RHIC_HOURS_DOE!$M$28:$N$28,RHIC_HOURS_DOE!$B$36:$N$36,RHIC_HOURS_DOE!$B$44:$H$44)</c:f>
              <c:numCache>
                <c:formatCode>General</c:formatCode>
                <c:ptCount val="22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0.79388194485975727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A-46CF-B44D-37342A5B3885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(RHIC_HOURS_DOE!$M$29:$N$29,RHIC_HOURS_DOE!$B$37:$N$37,RHIC_HOURS_DOE!$B$45:$N$45)</c15:sqref>
                  </c15:fullRef>
                </c:ext>
              </c:extLst>
              <c:f>(RHIC_HOURS_DOE!$M$29:$N$29,RHIC_HOURS_DOE!$B$37:$N$37,RHIC_HOURS_DOE!$B$45:$H$45)</c:f>
              <c:numCache>
                <c:formatCode>0.00%</c:formatCode>
                <c:ptCount val="22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4.96</c:v>
                </c:pt>
                <c:pt idx="20">
                  <c:v>5.35</c:v>
                </c:pt>
                <c:pt idx="22">
                  <c:v>12.37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1.27</c:v>
                </c:pt>
                <c:pt idx="20">
                  <c:v>15.02</c:v>
                </c:pt>
                <c:pt idx="22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4.8269230769230766</c:v>
                </c:pt>
                <c:pt idx="20">
                  <c:v>15.417372881355933</c:v>
                </c:pt>
                <c:pt idx="22">
                  <c:v>2.929491525423729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2F-491D-9BAF-B61EB43C0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 formatCode="0">
                  <c:v>0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6F-4C35-A09B-713794798F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0.59756</cdr:x>
      <cdr:y>0.26822</cdr:y>
    </cdr:from>
    <cdr:to>
      <cdr:x>0.76306</cdr:x>
      <cdr:y>0.32884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139370" y="1668780"/>
          <a:ext cx="1977390" cy="377190"/>
        </a:xfrm>
        <a:prstGeom xmlns:a="http://schemas.openxmlformats.org/drawingml/2006/main" prst="wedgeRoundRectCallout">
          <a:avLst>
            <a:gd name="adj1" fmla="val 72305"/>
            <a:gd name="adj2" fmla="val 493487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0.69705</cdr:x>
      <cdr:y>0.1635</cdr:y>
    </cdr:from>
    <cdr:to>
      <cdr:x>0.84342</cdr:x>
      <cdr:y>0.24883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328090" y="1017270"/>
          <a:ext cx="1748790" cy="530860"/>
        </a:xfrm>
        <a:prstGeom xmlns:a="http://schemas.openxmlformats.org/drawingml/2006/main" prst="wedgeRoundRectCallout">
          <a:avLst>
            <a:gd name="adj1" fmla="val 66442"/>
            <a:gd name="adj2" fmla="val 32091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0.78315</cdr:x>
      <cdr:y>0.01695</cdr:y>
    </cdr:from>
    <cdr:to>
      <cdr:x>0.97954</cdr:x>
      <cdr:y>0.10227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9356790" y="105449"/>
          <a:ext cx="2346390" cy="530860"/>
        </a:xfrm>
        <a:prstGeom xmlns:a="http://schemas.openxmlformats.org/drawingml/2006/main" prst="wedgeRoundRectCallout">
          <a:avLst>
            <a:gd name="adj1" fmla="val 39275"/>
            <a:gd name="adj2" fmla="val 22618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417180"/>
              </p:ext>
            </p:extLst>
          </p:nvPr>
        </p:nvGraphicFramePr>
        <p:xfrm>
          <a:off x="273377" y="1"/>
          <a:ext cx="11918623" cy="616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8/5-12/2025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81.2%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user time and beam development continuing.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6 species (</a:t>
            </a:r>
            <a:r>
              <a:rPr lang="en-US" dirty="0"/>
              <a:t>O, Si, Fe, Tb, Ta, Bi) </a:t>
            </a:r>
            <a:r>
              <a:rPr lang="en-US" sz="2000" dirty="0"/>
              <a:t>logged to NSRL; H in Booster.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November.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1457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NSRL air compressor trip, misused valve, and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subsequent investigation of ACS </a:t>
            </a:r>
            <a:r>
              <a:rPr lang="en-US" sz="2200" dirty="0" err="1">
                <a:solidFill>
                  <a:schemeClr val="tx1"/>
                </a:solidFill>
                <a:cs typeface="Arial"/>
              </a:rPr>
              <a:t>reachbacks</a:t>
            </a:r>
            <a:endParaRPr lang="en-US" sz="22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RF access, storage cavity repairs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Booster C7 </a:t>
            </a:r>
            <a:r>
              <a:rPr lang="en-US" sz="2200" dirty="0" err="1">
                <a:solidFill>
                  <a:schemeClr val="tx1"/>
                </a:solidFill>
                <a:cs typeface="Arial"/>
              </a:rPr>
              <a:t>inj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 kicker PS failure, resistor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Booster D1 </a:t>
            </a:r>
            <a:r>
              <a:rPr lang="en-US" sz="2200" dirty="0" err="1">
                <a:solidFill>
                  <a:schemeClr val="tx1"/>
                </a:solidFill>
                <a:cs typeface="Arial"/>
              </a:rPr>
              <a:t>inj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 kicker PS failure (3x), resistor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G10 kicker PS failure forcing single-bunch fills;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trigger board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Booster D6 septum PS repairs for heat load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EBIS LEBT solenoid PS failure, undiagnosed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EBIS RFQ fault, reset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QLI, beam induced by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debunched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Lead flow interlock,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input card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Vacuum interlock, 24V PS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BPM abort (3x), likely 9A alcove radiation upset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NQBPS abort, mild power fluctuations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100" dirty="0">
                <a:solidFill>
                  <a:schemeClr val="tx1"/>
                </a:solidFill>
                <a:cs typeface="Arial"/>
              </a:rPr>
              <a:t>additional injector beam for Au setup, Operator training</a:t>
            </a:r>
            <a:br>
              <a:rPr lang="en-US" sz="2100" dirty="0">
                <a:solidFill>
                  <a:schemeClr val="tx1"/>
                </a:solidFill>
                <a:cs typeface="Arial"/>
              </a:rPr>
            </a:br>
            <a:r>
              <a:rPr lang="en-US" sz="2100" dirty="0">
                <a:solidFill>
                  <a:schemeClr val="tx1"/>
                </a:solidFill>
                <a:cs typeface="Arial"/>
              </a:rPr>
              <a:t>		 (when injector systems are available</a:t>
            </a:r>
            <a:r>
              <a:rPr lang="en-US" sz="2200" dirty="0">
                <a:solidFill>
                  <a:schemeClr val="tx1"/>
                </a:solidFill>
                <a:cs typeface="Arial"/>
              </a:rPr>
              <a:t>)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D9EC9-F6C8-629A-C17B-46BC783D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28" y="1"/>
            <a:ext cx="5654971" cy="38649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146C28-7060-2398-79A1-00CB5E11B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71735"/>
              </p:ext>
            </p:extLst>
          </p:nvPr>
        </p:nvGraphicFramePr>
        <p:xfrm>
          <a:off x="8920899" y="3936141"/>
          <a:ext cx="3271100" cy="2800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5297">
                  <a:extLst>
                    <a:ext uri="{9D8B030D-6E8A-4147-A177-3AD203B41FA5}">
                      <a16:colId xmlns:a16="http://schemas.microsoft.com/office/drawing/2014/main" val="1860075250"/>
                    </a:ext>
                  </a:extLst>
                </a:gridCol>
                <a:gridCol w="685803">
                  <a:extLst>
                    <a:ext uri="{9D8B030D-6E8A-4147-A177-3AD203B41FA5}">
                      <a16:colId xmlns:a16="http://schemas.microsoft.com/office/drawing/2014/main" val="3269073134"/>
                    </a:ext>
                  </a:extLst>
                </a:gridCol>
              </a:tblGrid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qfg.ak08-tv-ps:ioErrorM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72525</a:t>
                      </a:r>
                      <a:endParaRPr lang="en-US" sz="10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2593035588"/>
                  </a:ext>
                </a:extLst>
              </a:tr>
              <a:tr h="222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ulrClkDsk.2a-bbbdamp.b:lockStatusAlarmM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42791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3280256763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lhn-d182-ps.watch:alarmM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34523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2268444115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permit.958-vme.A:upstreamFailedM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28750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3659095222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eba-cp-03:tempM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26893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82680931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ebs-dt6-ps:ioErrorM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18665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1055475101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eba-cp-01:tempM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14514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3833729079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QP02-R01B04-bi1-sxf1-qp:statusM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13537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803392548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000" u="none" strike="noStrike">
                          <a:effectLst/>
                        </a:rPr>
                        <a:t>gpm.lrm.21_hebt7-avg:dataM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11979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2666152701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000" u="none" strike="noStrike">
                          <a:effectLst/>
                        </a:rPr>
                        <a:t>gpm.lrm.20_hebt6-avg:dataM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11109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1151618139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nmr20Gaussmeter:lockStatusAlarmM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10632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432591758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es3-ion.probe.src-ps:ioErrorM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9464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2918893772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qfg.ae18-th-ps:ioErrorM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9197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882267281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power.uq2:trackingM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6478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2492902958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rbpm.yo8-bv5:bpmStatusM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6193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4151933044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ebs-dt12-ps:ioErrorM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5930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188455772"/>
                  </a:ext>
                </a:extLst>
              </a:tr>
              <a:tr h="1458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 err="1">
                          <a:effectLst/>
                        </a:rPr>
                        <a:t>gpm.B_DipoleDcctDiffAtStore:dataM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5271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b"/>
                </a:tc>
                <a:extLst>
                  <a:ext uri="{0D108BD9-81ED-4DB2-BD59-A6C34878D82A}">
                    <a16:rowId xmlns:a16="http://schemas.microsoft.com/office/drawing/2014/main" val="32666752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44A5F4-B381-2F41-B526-2F7AD283F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09759"/>
              </p:ext>
            </p:extLst>
          </p:nvPr>
        </p:nvGraphicFramePr>
        <p:xfrm>
          <a:off x="6297106" y="3935445"/>
          <a:ext cx="2595513" cy="280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08">
                  <a:extLst>
                    <a:ext uri="{9D8B030D-6E8A-4147-A177-3AD203B41FA5}">
                      <a16:colId xmlns:a16="http://schemas.microsoft.com/office/drawing/2014/main" val="2379710847"/>
                    </a:ext>
                  </a:extLst>
                </a:gridCol>
                <a:gridCol w="1115505">
                  <a:extLst>
                    <a:ext uri="{9D8B030D-6E8A-4147-A177-3AD203B41FA5}">
                      <a16:colId xmlns:a16="http://schemas.microsoft.com/office/drawing/2014/main" val="1689188251"/>
                    </a:ext>
                  </a:extLst>
                </a:gridCol>
              </a:tblGrid>
              <a:tr h="417127">
                <a:tc>
                  <a:txBody>
                    <a:bodyPr/>
                    <a:lstStyle/>
                    <a:p>
                      <a:r>
                        <a:rPr lang="en-US" sz="1000" dirty="0"/>
                        <a:t>Alarm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44627"/>
                  </a:ext>
                </a:extLst>
              </a:tr>
              <a:tr h="458840">
                <a:tc>
                  <a:txBody>
                    <a:bodyPr/>
                    <a:lstStyle/>
                    <a:p>
                      <a:r>
                        <a:rPr lang="en-US" sz="1000" dirty="0"/>
                        <a:t>Total control points in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2,701,735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88810"/>
                  </a:ext>
                </a:extLst>
              </a:tr>
              <a:tr h="458840">
                <a:tc>
                  <a:txBody>
                    <a:bodyPr/>
                    <a:lstStyle/>
                    <a:p>
                      <a:r>
                        <a:rPr lang="en-US" sz="1000" dirty="0"/>
                        <a:t>Total alarm DB entries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1,739,886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7741"/>
                  </a:ext>
                </a:extLst>
              </a:tr>
              <a:tr h="458840">
                <a:tc>
                  <a:txBody>
                    <a:bodyPr/>
                    <a:lstStyle/>
                    <a:p>
                      <a:r>
                        <a:rPr lang="en-US" sz="1000" dirty="0"/>
                        <a:t>Total alarms set as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5"/>
                          </a:solidFill>
                        </a:rPr>
                        <a:t>873,561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85092"/>
                  </a:ext>
                </a:extLst>
              </a:tr>
              <a:tr h="458840">
                <a:tc>
                  <a:txBody>
                    <a:bodyPr/>
                    <a:lstStyle/>
                    <a:p>
                      <a:r>
                        <a:rPr lang="en-US" sz="1000" dirty="0"/>
                        <a:t>Total distinct parameters which alarmed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16,951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01573"/>
                  </a:ext>
                </a:extLst>
              </a:tr>
              <a:tr h="458840">
                <a:tc>
                  <a:txBody>
                    <a:bodyPr/>
                    <a:lstStyle/>
                    <a:p>
                      <a:r>
                        <a:rPr lang="en-US" sz="1000" dirty="0"/>
                        <a:t>Total operator actions on alarms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14,306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81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physics running continues</a:t>
            </a:r>
            <a:endParaRPr lang="en-US" sz="2000" dirty="0">
              <a:solidFill>
                <a:schemeClr val="accent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remains sole provider of Au31 for RHIC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Transiting MP7-&gt;MP6-&gt;MP7 for foil maintenance.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</a:t>
            </a:r>
            <a:r>
              <a:rPr lang="en-US" sz="2000" dirty="0">
                <a:solidFill>
                  <a:schemeClr val="accent4"/>
                </a:solidFill>
              </a:rPr>
              <a:t>MD of light ions</a:t>
            </a:r>
            <a:r>
              <a:rPr lang="en-US" sz="2000" dirty="0">
                <a:solidFill>
                  <a:srgbClr val="000000"/>
                </a:solidFill>
              </a:rPr>
              <a:t> and users, 6-7 days/1-2 shifts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Au31 from Tandem for higher intensity; </a:t>
            </a:r>
            <a:r>
              <a:rPr lang="en-US" sz="2000" dirty="0">
                <a:solidFill>
                  <a:schemeClr val="accent5"/>
                </a:solidFill>
              </a:rPr>
              <a:t>no proton beams until November</a:t>
            </a:r>
            <a:r>
              <a:rPr lang="en-US" sz="2000" dirty="0"/>
              <a:t>; Ion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tuning, other studies to continue 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on duty 24/7.</a:t>
            </a:r>
          </a:p>
          <a:p>
            <a:pPr>
              <a:defRPr/>
            </a:pP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br>
              <a:rPr lang="en-US" sz="2200" i="1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need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/>
              </a:rPr>
              <a:t>Summer is vacation time!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/>
              </a:rPr>
              <a:t>Make sure your list is accurate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1F684-868E-3281-13E5-7418A6F7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32" y="2978871"/>
            <a:ext cx="5982366" cy="23470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D53F30-4396-FCA2-7E59-DFDF339D78DE}"/>
              </a:ext>
            </a:extLst>
          </p:cNvPr>
          <p:cNvCxnSpPr/>
          <p:nvPr/>
        </p:nvCxnSpPr>
        <p:spPr>
          <a:xfrm flipV="1">
            <a:off x="8568965" y="4270342"/>
            <a:ext cx="1772239" cy="1753386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660854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940405"/>
              </p:ext>
            </p:extLst>
          </p:nvPr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773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2763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5869</TotalTime>
  <Words>1214</Words>
  <Application>Microsoft Office PowerPoint</Application>
  <PresentationFormat>Widescreen</PresentationFormat>
  <Paragraphs>215</Paragraphs>
  <Slides>22</Slides>
  <Notes>7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8/5-12/2025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35</cp:revision>
  <dcterms:created xsi:type="dcterms:W3CDTF">2011-03-02T18:37:40Z</dcterms:created>
  <dcterms:modified xsi:type="dcterms:W3CDTF">2025-08-12T15:16:42Z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