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7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EF262-017D-74C2-B14A-67A2EC0B9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12F57-4924-5452-3849-0B5F49006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D7E73-5E5D-EF24-17B5-A92012A16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A3E8-C0CE-45CC-B000-3786BCEDA91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34125-01AA-8A60-9888-C26976B1A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307D2-7CA2-3EAC-BCD4-389D731AE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6238-4CA6-42B5-8FCE-C2298FEC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D50B6-401B-5B91-5870-D04E538E3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8AE5A-EAD7-0A6F-2980-3D4C65042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9DAA3-0A9E-6EF9-4528-B3176D3F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A3E8-C0CE-45CC-B000-3786BCEDA91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BC9A7-781C-C3D7-024C-54C25DABB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A2484-A7A1-B8F7-BF48-BAD815A0D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6238-4CA6-42B5-8FCE-C2298FEC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92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4D1C3F-F5B1-6030-05E4-2EC866544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90D2E-7223-7E29-7DEC-24AA57BCB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E2E75-99C9-0757-B81B-AADDF1534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A3E8-C0CE-45CC-B000-3786BCEDA91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20B79-A86C-129E-317F-EA9047F7E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8A0DB-AA88-9D6C-C170-8897D7AD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6238-4CA6-42B5-8FCE-C2298FEC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9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597E-656B-B7DE-DE03-A9268F36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4294D-B4DB-2665-4935-A59155C0A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A5E0A-629C-BB86-E495-34D30E608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A3E8-C0CE-45CC-B000-3786BCEDA91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07C00-CEA6-A329-4B62-8CA674633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4F147-BE93-BEC7-0797-521D20240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6238-4CA6-42B5-8FCE-C2298FEC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6338-C061-8F56-F3C8-BDB733ACA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5B9BB-7AC9-6117-6E63-A4B1CE4A8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4EE96-1E72-E4DF-D6FA-F81849D83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A3E8-C0CE-45CC-B000-3786BCEDA91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1B843-A28D-EF45-B64F-27E0DD9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18FEE-3F29-AD8A-F161-67DD81FCD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6238-4CA6-42B5-8FCE-C2298FEC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2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B0E00-1D27-8A61-3B28-26B738CF8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B1533-AB57-37EC-5DD3-AA1640D25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D7D414-AC11-EF35-4742-0E513103C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CF21E9-ABC0-4785-EFC0-C944FA860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A3E8-C0CE-45CC-B000-3786BCEDA91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0EC9B2-776A-D766-008F-E3CA2A96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89F8A3-38C3-3F1F-0399-9F5F813D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6238-4CA6-42B5-8FCE-C2298FEC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7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EB64-391A-933D-E0E7-353C1BA5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752BE-B777-C77D-E29A-DC135AC1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B21059-F605-456D-28AC-1ACACBB7C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3CF9D3-C6A7-CE96-0994-D893B0726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82B71-CB59-AB95-FEB0-5FC492954B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D15889-A202-3C3E-CE2C-711A281C3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A3E8-C0CE-45CC-B000-3786BCEDA91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A582D2-CC4B-5939-A379-3D04252E0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7A387-8B2F-2BEF-CF53-848344E1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6238-4CA6-42B5-8FCE-C2298FEC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6A29-05DF-2FA8-E361-D5038E0E8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060353-6F94-3FEF-DCE1-456D4625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A3E8-C0CE-45CC-B000-3786BCEDA91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1DFD5-C93E-F66B-3A34-989C9EDB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4F1F7-5995-7B47-75BC-F9DF76906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6238-4CA6-42B5-8FCE-C2298FEC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1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AE0C8-4AC8-B494-56B5-B612BD33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A3E8-C0CE-45CC-B000-3786BCEDA91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720751-0CBB-72D8-1FF2-6C3ADCF0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7FEBD-E792-7566-0207-BB5B44DC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6238-4CA6-42B5-8FCE-C2298FEC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41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41D47-1108-9BE6-D29B-201510AA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1037E-A064-DE92-65DF-51D2BB6AB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368E6-17DC-CA53-2076-34C3CC24A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15EDB-3F22-8779-9E52-41BCB470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A3E8-C0CE-45CC-B000-3786BCEDA91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9B52E-79C7-932C-8CA6-A25913FF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62C746-9CAD-4B0F-FB1B-E1EEB3693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6238-4CA6-42B5-8FCE-C2298FEC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6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58474-8B9A-B100-0093-0FA98CB2B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1AE382-BD3A-DB79-41AB-32EEF588AE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47ABA-D53C-B248-A140-01D3A7E37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9D1DA-F20B-1DBE-B5F0-6A666374D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A3E8-C0CE-45CC-B000-3786BCEDA91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DB81B-374E-61B0-BC6D-AA0E277A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8DDAA-DEE1-6DE6-541F-450162A50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06238-4CA6-42B5-8FCE-C2298FEC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7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3949C4-6E26-8EFB-D6C5-652D6D008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C4C2F-8F2C-AB73-BDDC-5AAE32052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B72DF-0608-30D8-95B2-23571DC49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D2A3E8-C0CE-45CC-B000-3786BCEDA91D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C9C82-AF87-8CB2-69EA-89BC43D00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7DD82-72D1-5AA6-0743-BA5EF8EC3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06238-4CA6-42B5-8FCE-C2298FECD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7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F065-5196-E109-8DD2-BFB20CFED3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APEX 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336EE-4008-DCFA-6DCC-EEDD4297C5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RHIC Time Meeting</a:t>
            </a:r>
          </a:p>
          <a:p>
            <a:r>
              <a:rPr lang="en-US" dirty="0"/>
              <a:t>August 12, 2025</a:t>
            </a:r>
          </a:p>
        </p:txBody>
      </p:sp>
    </p:spTree>
    <p:extLst>
      <p:ext uri="{BB962C8B-B14F-4D97-AF65-F5344CB8AC3E}">
        <p14:creationId xmlns:p14="http://schemas.microsoft.com/office/powerpoint/2010/main" val="240295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A7175-3F2E-C09F-1BA7-8737E1AB4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230" y="9569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Plan for August 20, 8 hours, needs to be consolidated: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1) continue tests with 20 Q-families as August 8 ?</a:t>
            </a:r>
          </a:p>
          <a:p>
            <a:pPr marL="0" indent="0">
              <a:buNone/>
            </a:pPr>
            <a:r>
              <a:rPr lang="en-US" dirty="0"/>
              <a:t>2) or  go with 16 Q-family jump quad tests  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Are ramp files  ready for 16-Q families ? </a:t>
            </a:r>
          </a:p>
        </p:txBody>
      </p:sp>
    </p:spTree>
    <p:extLst>
      <p:ext uri="{BB962C8B-B14F-4D97-AF65-F5344CB8AC3E}">
        <p14:creationId xmlns:p14="http://schemas.microsoft.com/office/powerpoint/2010/main" val="116643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425F39-3764-5495-3B2D-27A029418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364" y="0"/>
            <a:ext cx="5118799" cy="63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495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0777A-DC1A-7AA5-0619-D312FB84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546" y="449393"/>
            <a:ext cx="5269383" cy="6407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28F739-964C-5DF4-B32A-9EA12EF97B4B}"/>
              </a:ext>
            </a:extLst>
          </p:cNvPr>
          <p:cNvSpPr txBox="1"/>
          <p:nvPr/>
        </p:nvSpPr>
        <p:spPr>
          <a:xfrm>
            <a:off x="7494424" y="3078510"/>
            <a:ext cx="3669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APEX went on very well.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Planned  15 hours of beam time, we  used 15 hours. Excellent!!!</a:t>
            </a:r>
          </a:p>
        </p:txBody>
      </p:sp>
    </p:spTree>
    <p:extLst>
      <p:ext uri="{BB962C8B-B14F-4D97-AF65-F5344CB8AC3E}">
        <p14:creationId xmlns:p14="http://schemas.microsoft.com/office/powerpoint/2010/main" val="1830715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1572AA-9F8F-4E0D-CEB6-F5837B7D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31" y="430451"/>
            <a:ext cx="5867908" cy="1767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577497-5B66-BEFA-3980-7B574FB80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430451"/>
            <a:ext cx="5387717" cy="1928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4568A4-98EC-7AEC-862B-FAC06522D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33" y="2358478"/>
            <a:ext cx="10669489" cy="411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4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4F7067B-6575-4BFD-91FB-9DBED844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9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Fill 35897: Cooling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0846876-BA84-590F-5863-1F0EA0FA4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341" y="1325563"/>
            <a:ext cx="2551609" cy="5870152"/>
          </a:xfrm>
        </p:spPr>
        <p:txBody>
          <a:bodyPr>
            <a:noAutofit/>
          </a:bodyPr>
          <a:lstStyle/>
          <a:p>
            <a:r>
              <a:rPr lang="en-US" sz="2000" b="1" dirty="0"/>
              <a:t>28 bunches bunch intensity about 1.2e9.  </a:t>
            </a:r>
            <a:r>
              <a:rPr lang="en-US" sz="2000" dirty="0"/>
              <a:t>( We need 0.8e9 with cooled beam.)</a:t>
            </a:r>
          </a:p>
          <a:p>
            <a:r>
              <a:rPr lang="en-US" sz="2000" b="1" dirty="0"/>
              <a:t>The tune setting for cooling: (0.211, 0.234), </a:t>
            </a:r>
            <a:r>
              <a:rPr lang="en-US" sz="2000" dirty="0"/>
              <a:t>tune split &gt; 0.02</a:t>
            </a:r>
          </a:p>
          <a:p>
            <a:r>
              <a:rPr lang="en-US" sz="2000" b="1" dirty="0"/>
              <a:t>Reported </a:t>
            </a:r>
            <a:r>
              <a:rPr lang="en-US" sz="2000" b="1" dirty="0" err="1"/>
              <a:t>Emittanc</a:t>
            </a:r>
            <a:r>
              <a:rPr lang="en-US" sz="2000" b="1" dirty="0"/>
              <a:t> ratio: Yellow 17:1 Blue 12:1</a:t>
            </a:r>
          </a:p>
          <a:p>
            <a:r>
              <a:rPr lang="en-US" sz="2000" b="1" dirty="0"/>
              <a:t>IPM beta needs calibration, especially Yellow ring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819E15-4F8E-44C8-C649-E7C635C7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04" y="1110342"/>
            <a:ext cx="9063446" cy="53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3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56DBEC-0B87-358C-D6A8-D4C00B87F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098" y="1058091"/>
            <a:ext cx="9335803" cy="53859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D20A93F-974A-C125-86E9-176D043EA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23" y="-14869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Fill 35897: Collision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A099A-69C9-D538-1EB2-7F732BC8A731}"/>
              </a:ext>
            </a:extLst>
          </p:cNvPr>
          <p:cNvSpPr txBox="1"/>
          <p:nvPr/>
        </p:nvSpPr>
        <p:spPr>
          <a:xfrm>
            <a:off x="1910992" y="6544638"/>
            <a:ext cx="11054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13:26pm: collisions at IP6 ;  13:37pm: collisions at IP6 andIP8;  13:56pm: vertical cooling off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F064CE-3351-78E7-7C01-0EBC87B3E51E}"/>
              </a:ext>
            </a:extLst>
          </p:cNvPr>
          <p:cNvCxnSpPr/>
          <p:nvPr/>
        </p:nvCxnSpPr>
        <p:spPr>
          <a:xfrm>
            <a:off x="2582091" y="1176873"/>
            <a:ext cx="0" cy="130780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763930-651E-4002-4632-14E3CA2F82B7}"/>
              </a:ext>
            </a:extLst>
          </p:cNvPr>
          <p:cNvCxnSpPr/>
          <p:nvPr/>
        </p:nvCxnSpPr>
        <p:spPr>
          <a:xfrm>
            <a:off x="3792583" y="1176873"/>
            <a:ext cx="0" cy="130780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0793FC-3342-0AF1-4842-46E2C922AAB6}"/>
              </a:ext>
            </a:extLst>
          </p:cNvPr>
          <p:cNvCxnSpPr/>
          <p:nvPr/>
        </p:nvCxnSpPr>
        <p:spPr>
          <a:xfrm>
            <a:off x="2582091" y="4725615"/>
            <a:ext cx="0" cy="130780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D5C018-3B0C-00DA-7177-ED69BF72A0D9}"/>
              </a:ext>
            </a:extLst>
          </p:cNvPr>
          <p:cNvCxnSpPr/>
          <p:nvPr/>
        </p:nvCxnSpPr>
        <p:spPr>
          <a:xfrm>
            <a:off x="3836125" y="4725615"/>
            <a:ext cx="0" cy="1307804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20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00D5727-4C32-0221-47B9-D1907F27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Plan for August 20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837AFB-919C-6932-EF0A-24B90CE6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1) no test fill, right away for AP experiment</a:t>
            </a:r>
          </a:p>
          <a:p>
            <a:pPr marL="0" indent="0">
              <a:buNone/>
            </a:pPr>
            <a:r>
              <a:rPr lang="en-US" dirty="0"/>
              <a:t>       -   28*28 bunches or 12*12 bunches, 1.1e9 bunch intensity</a:t>
            </a:r>
          </a:p>
          <a:p>
            <a:pPr marL="0" indent="0">
              <a:buNone/>
            </a:pPr>
            <a:r>
              <a:rPr lang="en-US" dirty="0"/>
              <a:t>       -  putting beams into collision right away at the beginning</a:t>
            </a:r>
          </a:p>
          <a:p>
            <a:pPr marL="0" indent="0">
              <a:buNone/>
            </a:pPr>
            <a:r>
              <a:rPr lang="en-US" dirty="0"/>
              <a:t>       -  cooling vertical beam emittances</a:t>
            </a:r>
          </a:p>
          <a:p>
            <a:pPr marL="0" indent="0">
              <a:buNone/>
            </a:pPr>
            <a:r>
              <a:rPr lang="en-US" dirty="0"/>
              <a:t>       -  if needed, un-cog  beams to remove collision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2) When reached 11:1 emittance ratio ( beams in collision )</a:t>
            </a:r>
          </a:p>
          <a:p>
            <a:pPr marL="0" indent="0">
              <a:buNone/>
            </a:pPr>
            <a:r>
              <a:rPr lang="en-US" dirty="0"/>
              <a:t>        -  switch off all cooling, observe for 2 hours</a:t>
            </a:r>
          </a:p>
        </p:txBody>
      </p:sp>
    </p:spTree>
    <p:extLst>
      <p:ext uri="{BB962C8B-B14F-4D97-AF65-F5344CB8AC3E}">
        <p14:creationId xmlns:p14="http://schemas.microsoft.com/office/powerpoint/2010/main" val="383651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0C410-4FF9-F609-3BC5-A11D772DE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2" y="352906"/>
            <a:ext cx="7506350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9B242E-4D8F-ED71-F94A-5B996815A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22" y="2613292"/>
            <a:ext cx="10285781" cy="42447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30BCA2-A721-28D2-DAE1-6E93095B6F85}"/>
              </a:ext>
            </a:extLst>
          </p:cNvPr>
          <p:cNvSpPr txBox="1"/>
          <p:nvPr/>
        </p:nvSpPr>
        <p:spPr>
          <a:xfrm>
            <a:off x="9144000" y="108739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@Steve Peggs</a:t>
            </a:r>
          </a:p>
        </p:txBody>
      </p:sp>
    </p:spTree>
    <p:extLst>
      <p:ext uri="{BB962C8B-B14F-4D97-AF65-F5344CB8AC3E}">
        <p14:creationId xmlns:p14="http://schemas.microsoft.com/office/powerpoint/2010/main" val="559447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634F73-B0AA-045D-7D7C-69A645241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78" y="557725"/>
            <a:ext cx="10133300" cy="52592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001C6-4F33-1BBC-F8B3-DABE61DFF740}"/>
              </a:ext>
            </a:extLst>
          </p:cNvPr>
          <p:cNvSpPr txBox="1"/>
          <p:nvPr/>
        </p:nvSpPr>
        <p:spPr>
          <a:xfrm>
            <a:off x="6693655" y="6115609"/>
            <a:ext cx="733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Synchronized qama-t </a:t>
            </a:r>
            <a:r>
              <a:rPr lang="en-US" dirty="0" err="1">
                <a:solidFill>
                  <a:srgbClr val="FF0000"/>
                </a:solidFill>
              </a:rPr>
              <a:t>qudrupole</a:t>
            </a:r>
            <a:r>
              <a:rPr lang="en-US" dirty="0">
                <a:solidFill>
                  <a:srgbClr val="FF0000"/>
                </a:solidFill>
              </a:rPr>
              <a:t>  jumping times</a:t>
            </a:r>
          </a:p>
        </p:txBody>
      </p:sp>
    </p:spTree>
    <p:extLst>
      <p:ext uri="{BB962C8B-B14F-4D97-AF65-F5344CB8AC3E}">
        <p14:creationId xmlns:p14="http://schemas.microsoft.com/office/powerpoint/2010/main" val="307776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283A6-4224-87B3-241D-7001952FF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665" y="448782"/>
            <a:ext cx="10272832" cy="5266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D3643B-459F-D91B-D8D9-E70B25554766}"/>
              </a:ext>
            </a:extLst>
          </p:cNvPr>
          <p:cNvSpPr txBox="1"/>
          <p:nvPr/>
        </p:nvSpPr>
        <p:spPr>
          <a:xfrm>
            <a:off x="9749480" y="4497859"/>
            <a:ext cx="2990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Emittance blow-up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56991A-D7DA-1F76-DF7A-9D2A774CAC6F}"/>
              </a:ext>
            </a:extLst>
          </p:cNvPr>
          <p:cNvCxnSpPr/>
          <p:nvPr/>
        </p:nvCxnSpPr>
        <p:spPr>
          <a:xfrm flipH="1">
            <a:off x="9075110" y="4697730"/>
            <a:ext cx="6743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5241FC-8ED1-242D-6294-A612FB0C9381}"/>
              </a:ext>
            </a:extLst>
          </p:cNvPr>
          <p:cNvSpPr txBox="1"/>
          <p:nvPr/>
        </p:nvSpPr>
        <p:spPr>
          <a:xfrm>
            <a:off x="4183380" y="2320290"/>
            <a:ext cx="2720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&lt; 5 %  beam intensity loss</a:t>
            </a:r>
          </a:p>
        </p:txBody>
      </p:sp>
    </p:spTree>
    <p:extLst>
      <p:ext uri="{BB962C8B-B14F-4D97-AF65-F5344CB8AC3E}">
        <p14:creationId xmlns:p14="http://schemas.microsoft.com/office/powerpoint/2010/main" val="1689560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236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APEX  Report</vt:lpstr>
      <vt:lpstr>PowerPoint Presentation</vt:lpstr>
      <vt:lpstr>PowerPoint Presentation</vt:lpstr>
      <vt:lpstr>Fill 35897: Cooling</vt:lpstr>
      <vt:lpstr>Fill 35897: Collision</vt:lpstr>
      <vt:lpstr>Plan for August 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Luo, Yun</dc:creator>
  <cp:lastModifiedBy>Luo, Yun</cp:lastModifiedBy>
  <cp:revision>3</cp:revision>
  <dcterms:created xsi:type="dcterms:W3CDTF">2025-08-11T22:38:41Z</dcterms:created>
  <dcterms:modified xsi:type="dcterms:W3CDTF">2025-08-11T22:58:04Z</dcterms:modified>
</cp:coreProperties>
</file>