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0"/>
  </p:notesMasterIdLst>
  <p:sldIdLst>
    <p:sldId id="256" r:id="rId2"/>
    <p:sldId id="257" r:id="rId3"/>
    <p:sldId id="258" r:id="rId4"/>
    <p:sldId id="259" r:id="rId5"/>
    <p:sldId id="260" r:id="rId6"/>
    <p:sldId id="261" r:id="rId7"/>
    <p:sldId id="263" r:id="rId8"/>
    <p:sldId id="264"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35A38B-776D-4B25-92EC-CA3F10B20323}" v="16" dt="2025-08-19T17:06:57.9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9" autoAdjust="0"/>
    <p:restoredTop sz="94694"/>
  </p:normalViewPr>
  <p:slideViewPr>
    <p:cSldViewPr snapToGrid="0" snapToObjects="1">
      <p:cViewPr varScale="1">
        <p:scale>
          <a:sx n="159" d="100"/>
          <a:sy n="159" d="100"/>
        </p:scale>
        <p:origin x="1752" y="138"/>
      </p:cViewPr>
      <p:guideLst/>
    </p:cSldViewPr>
  </p:slideViewPr>
  <p:notesTextViewPr>
    <p:cViewPr>
      <p:scale>
        <a:sx n="1" d="1"/>
        <a:sy n="1" d="1"/>
      </p:scale>
      <p:origin x="0" y="0"/>
    </p:cViewPr>
  </p:notesTextViewPr>
  <p:notesViewPr>
    <p:cSldViewPr snapToGrid="0" snapToObjects="1">
      <p:cViewPr varScale="1">
        <p:scale>
          <a:sx n="84" d="100"/>
          <a:sy n="84" d="100"/>
        </p:scale>
        <p:origin x="1542" y="-481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E36F475-F7F5-6C41-B37C-656C49194CAF}" type="datetimeFigureOut">
              <a:rPr lang="en-US" smtClean="0"/>
              <a:t>8/18/2025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5839EF-EF2D-A244-8B03-02564FD38722}" type="slidenum">
              <a:rPr lang="en-US" smtClean="0"/>
              <a:t>1</a:t>
            </a:fld>
            <a:endParaRPr lang="en-US"/>
          </a:p>
        </p:txBody>
      </p:sp>
    </p:spTree>
    <p:extLst>
      <p:ext uri="{BB962C8B-B14F-4D97-AF65-F5344CB8AC3E}">
        <p14:creationId xmlns:p14="http://schemas.microsoft.com/office/powerpoint/2010/main" val="2986111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7" name="Picture 6" descr="Graphical user interface&#10;&#10;Description automatically generated with medium confidence">
            <a:extLst>
              <a:ext uri="{FF2B5EF4-FFF2-40B4-BE49-F238E27FC236}">
                <a16:creationId xmlns:a16="http://schemas.microsoft.com/office/drawing/2014/main" id="{4CEC2187-E5FA-944C-A56A-E562C9C1C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6664" y="5761051"/>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6" name="Picture 5">
            <a:extLst>
              <a:ext uri="{FF2B5EF4-FFF2-40B4-BE49-F238E27FC236}">
                <a16:creationId xmlns:a16="http://schemas.microsoft.com/office/drawing/2014/main" id="{C11DD1EC-00E2-0247-ADB6-287150A1627B}"/>
              </a:ext>
            </a:extLst>
          </p:cNvPr>
          <p:cNvPicPr>
            <a:picLocks noChangeAspect="1"/>
          </p:cNvPicPr>
          <p:nvPr userDrawn="1"/>
        </p:nvPicPr>
        <p:blipFill>
          <a:blip r:embed="rId3"/>
          <a:stretch>
            <a:fillRect/>
          </a:stretch>
        </p:blipFill>
        <p:spPr>
          <a:xfrm>
            <a:off x="5436664" y="5761050"/>
            <a:ext cx="3238500" cy="419100"/>
          </a:xfrm>
          <a:prstGeom prst="rect">
            <a:avLst/>
          </a:prstGeom>
        </p:spPr>
      </p:pic>
    </p:spTree>
    <p:extLst>
      <p:ext uri="{BB962C8B-B14F-4D97-AF65-F5344CB8AC3E}">
        <p14:creationId xmlns:p14="http://schemas.microsoft.com/office/powerpoint/2010/main" val="485114529"/>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219681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28625"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45720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428625"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428626"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428626"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457200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457200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28625" y="365126"/>
            <a:ext cx="828675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28625" y="1825626"/>
            <a:ext cx="828675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0" userDrawn="1">
          <p15:clr>
            <a:srgbClr val="F26B43"/>
          </p15:clr>
        </p15:guide>
        <p15:guide id="9" pos="270" userDrawn="1">
          <p15:clr>
            <a:srgbClr val="F26B43"/>
          </p15:clr>
        </p15:guide>
        <p15:guide id="10" orient="horz" pos="3888" userDrawn="1">
          <p15:clr>
            <a:srgbClr val="F26B43"/>
          </p15:clr>
        </p15:guide>
        <p15:guide id="11" pos="549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file:///C:\Resources\ContactList%3fs=Environment,%20Safety%20and%20Health%20Representative" TargetMode="External"/><Relationship Id="rId2" Type="http://schemas.openxmlformats.org/officeDocument/2006/relationships/hyperlink" Target="https://intranetqa.bnl.gov/hr/occmed/JAF-AMS-forms.php" TargetMode="External"/><Relationship Id="rId1" Type="http://schemas.openxmlformats.org/officeDocument/2006/relationships/slideLayout" Target="../slideLayouts/slideLayout3.xml"/><Relationship Id="rId4" Type="http://schemas.openxmlformats.org/officeDocument/2006/relationships/hyperlink" Target="file:///C:\Resources\ContactList%3fs=OSHA%20Recordkeepe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p:txBody>
          <a:bodyPr>
            <a:normAutofit fontScale="90000"/>
          </a:bodyPr>
          <a:lstStyle/>
          <a:p>
            <a:r>
              <a:rPr lang="en-US" dirty="0">
                <a:cs typeface="Arial"/>
              </a:rPr>
              <a:t>TAKE FIVE for Safety-</a:t>
            </a:r>
            <a:br>
              <a:rPr lang="en-US" dirty="0"/>
            </a:br>
            <a:r>
              <a:rPr lang="en-US" dirty="0">
                <a:cs typeface="Arial"/>
              </a:rPr>
              <a:t> Noise and Hearing Loss</a:t>
            </a:r>
            <a:br>
              <a:rPr lang="en-US" dirty="0"/>
            </a:br>
            <a:endParaRPr lang="en-US" dirty="0"/>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p:txBody>
          <a:bodyPr/>
          <a:lstStyle/>
          <a:p>
            <a:r>
              <a:rPr lang="en-US" dirty="0"/>
              <a:t>August 19, 2025</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p:txBody>
          <a:bodyPr/>
          <a:lstStyle/>
          <a:p>
            <a:r>
              <a:rPr lang="en-US" dirty="0"/>
              <a:t>Frank Craner</a:t>
            </a:r>
          </a:p>
          <a:p>
            <a:endParaRPr lang="en-US" dirty="0"/>
          </a:p>
        </p:txBody>
      </p:sp>
    </p:spTree>
    <p:extLst>
      <p:ext uri="{BB962C8B-B14F-4D97-AF65-F5344CB8AC3E}">
        <p14:creationId xmlns:p14="http://schemas.microsoft.com/office/powerpoint/2010/main" val="2246755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993D3-A5D9-6B4B-D7E5-0DC7B7288DB5}"/>
              </a:ext>
            </a:extLst>
          </p:cNvPr>
          <p:cNvSpPr>
            <a:spLocks noGrp="1"/>
          </p:cNvSpPr>
          <p:nvPr>
            <p:ph type="title"/>
          </p:nvPr>
        </p:nvSpPr>
        <p:spPr/>
        <p:txBody>
          <a:bodyPr/>
          <a:lstStyle/>
          <a:p>
            <a:r>
              <a:rPr lang="en-US" dirty="0"/>
              <a:t>Background Information from CDC</a:t>
            </a:r>
          </a:p>
        </p:txBody>
      </p:sp>
      <p:sp>
        <p:nvSpPr>
          <p:cNvPr id="3" name="Content Placeholder 2">
            <a:extLst>
              <a:ext uri="{FF2B5EF4-FFF2-40B4-BE49-F238E27FC236}">
                <a16:creationId xmlns:a16="http://schemas.microsoft.com/office/drawing/2014/main" id="{85A1F020-DE2C-690F-9EE5-33F8BF9AD1BA}"/>
              </a:ext>
            </a:extLst>
          </p:cNvPr>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en-US" dirty="0"/>
              <a:t>The Center for Disease Control (CDC) estimates that 22 million workers are exposed to potentially damaging noise at work each year. </a:t>
            </a:r>
          </a:p>
          <a:p>
            <a:pPr marL="342900" indent="-342900">
              <a:buFont typeface="Arial" panose="020B0604020202020204" pitchFamily="34" charset="0"/>
              <a:buChar char="•"/>
            </a:pPr>
            <a:r>
              <a:rPr lang="en-US" dirty="0"/>
              <a:t>Noise levels are measured in decibels, and exposure over 85 decibels can damage your hearing. </a:t>
            </a:r>
          </a:p>
          <a:p>
            <a:pPr marL="685800" lvl="1" indent="-342900"/>
            <a:r>
              <a:rPr lang="en-US" dirty="0"/>
              <a:t>If you need to raise your voice to speak to someone 3 feet away, noise levels might be over 85 decibels (dBA). </a:t>
            </a:r>
          </a:p>
          <a:p>
            <a:pPr marL="685800" lvl="1" indent="-342900"/>
            <a:r>
              <a:rPr lang="en-US" dirty="0"/>
              <a:t>There are several types of instruments available to measure the noise levels in a workspace. These include sound level meters, noise dosimeters, octave band analyzers, and apps for phones.</a:t>
            </a:r>
          </a:p>
          <a:p>
            <a:pPr marL="342900" indent="-342900">
              <a:buFont typeface="Arial" panose="020B0604020202020204" pitchFamily="34" charset="0"/>
              <a:buChar char="•"/>
            </a:pPr>
            <a:r>
              <a:rPr lang="en-US" dirty="0"/>
              <a:t>Noise is likely a problem in your workplace if you:</a:t>
            </a:r>
          </a:p>
          <a:p>
            <a:pPr marL="685800" lvl="1" indent="-342900"/>
            <a:r>
              <a:rPr lang="en-US" dirty="0"/>
              <a:t>Hear ringing or humming in your ears when you leave work.</a:t>
            </a:r>
          </a:p>
          <a:p>
            <a:pPr marL="685800" lvl="1" indent="-342900"/>
            <a:r>
              <a:rPr lang="en-US" dirty="0"/>
              <a:t>Have to shout to be heard by a coworker an arm's length away.</a:t>
            </a:r>
          </a:p>
          <a:p>
            <a:pPr marL="685800" lvl="1" indent="-342900"/>
            <a:r>
              <a:rPr lang="en-US" dirty="0"/>
              <a:t>Experience temporary hearing loss when leaving work.</a:t>
            </a:r>
          </a:p>
          <a:p>
            <a:endParaRPr lang="en-US" b="1" dirty="0"/>
          </a:p>
          <a:p>
            <a:endParaRPr lang="en-US" dirty="0"/>
          </a:p>
        </p:txBody>
      </p:sp>
      <p:sp>
        <p:nvSpPr>
          <p:cNvPr id="4" name="Slide Number Placeholder 3">
            <a:extLst>
              <a:ext uri="{FF2B5EF4-FFF2-40B4-BE49-F238E27FC236}">
                <a16:creationId xmlns:a16="http://schemas.microsoft.com/office/drawing/2014/main" id="{67C3DC94-8002-BB29-8E9D-4F844C52AD35}"/>
              </a:ext>
            </a:extLst>
          </p:cNvPr>
          <p:cNvSpPr>
            <a:spLocks noGrp="1"/>
          </p:cNvSpPr>
          <p:nvPr>
            <p:ph type="sldNum" sz="quarter" idx="4"/>
          </p:nvPr>
        </p:nvSpPr>
        <p:spPr/>
        <p:txBody>
          <a:bodyPr/>
          <a:lstStyle/>
          <a:p>
            <a:fld id="{933A556B-7C63-244D-9B7C-B0EA8042B330}" type="slidenum">
              <a:rPr lang="en-US" smtClean="0"/>
              <a:pPr/>
              <a:t>2</a:t>
            </a:fld>
            <a:endParaRPr lang="en-US" sz="750" dirty="0"/>
          </a:p>
        </p:txBody>
      </p:sp>
    </p:spTree>
    <p:extLst>
      <p:ext uri="{BB962C8B-B14F-4D97-AF65-F5344CB8AC3E}">
        <p14:creationId xmlns:p14="http://schemas.microsoft.com/office/powerpoint/2010/main" val="2293604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62F6A-B71B-6B87-C39B-9DD8D217D4C7}"/>
              </a:ext>
            </a:extLst>
          </p:cNvPr>
          <p:cNvSpPr>
            <a:spLocks noGrp="1"/>
          </p:cNvSpPr>
          <p:nvPr>
            <p:ph type="title"/>
          </p:nvPr>
        </p:nvSpPr>
        <p:spPr/>
        <p:txBody>
          <a:bodyPr/>
          <a:lstStyle/>
          <a:p>
            <a:r>
              <a:rPr lang="en-US" dirty="0"/>
              <a:t>OSHA Standards </a:t>
            </a:r>
            <a:br>
              <a:rPr lang="en-US" dirty="0"/>
            </a:br>
            <a:endParaRPr lang="en-US" dirty="0"/>
          </a:p>
        </p:txBody>
      </p:sp>
      <p:sp>
        <p:nvSpPr>
          <p:cNvPr id="3" name="Content Placeholder 2">
            <a:extLst>
              <a:ext uri="{FF2B5EF4-FFF2-40B4-BE49-F238E27FC236}">
                <a16:creationId xmlns:a16="http://schemas.microsoft.com/office/drawing/2014/main" id="{B9BBECC0-97C9-8BA2-01A6-A14419086EC4}"/>
              </a:ext>
            </a:extLst>
          </p:cNvPr>
          <p:cNvSpPr>
            <a:spLocks noGrp="1"/>
          </p:cNvSpPr>
          <p:nvPr>
            <p:ph idx="1"/>
          </p:nvPr>
        </p:nvSpPr>
        <p:spPr/>
        <p:txBody>
          <a:bodyPr>
            <a:normAutofit fontScale="92500"/>
          </a:bodyPr>
          <a:lstStyle/>
          <a:p>
            <a:pPr marL="342900" indent="-342900">
              <a:buFont typeface="Arial" panose="020B0604020202020204" pitchFamily="34" charset="0"/>
              <a:buChar char="•"/>
            </a:pPr>
            <a:r>
              <a:rPr lang="en-US" dirty="0"/>
              <a:t>OSHA requires employers at general industry, maritime, and longshoring worksites to implement a hearing conservation program when employee noise exposures equal or exceed 85 decibels (dBA) as an 8-hour time-weighted average (TWA). </a:t>
            </a:r>
          </a:p>
          <a:p>
            <a:pPr marL="342900" indent="-342900">
              <a:buFont typeface="Arial" panose="020B0604020202020204" pitchFamily="34" charset="0"/>
              <a:buChar char="•"/>
            </a:pPr>
            <a:r>
              <a:rPr lang="en-US" dirty="0"/>
              <a:t>Hearing conservation programs strive to prevent initial occupational hearing loss, preserve and protect remaining hearing, and equip workers with the knowledge and hearing protection devices necessary to safeguard themselves. </a:t>
            </a:r>
          </a:p>
          <a:p>
            <a:pPr marL="342900" indent="-342900">
              <a:buFont typeface="Arial" panose="020B0604020202020204" pitchFamily="34" charset="0"/>
              <a:buChar char="•"/>
            </a:pPr>
            <a:r>
              <a:rPr lang="en-US" dirty="0"/>
              <a:t>In addition, engineering or administrative controls (which may include elimination and substitution of noise sources) are required when noise exposure is above 90 dBA as an 8-hour TWA.</a:t>
            </a:r>
          </a:p>
          <a:p>
            <a:endParaRPr lang="en-US" dirty="0"/>
          </a:p>
        </p:txBody>
      </p:sp>
      <p:sp>
        <p:nvSpPr>
          <p:cNvPr id="4" name="Slide Number Placeholder 3">
            <a:extLst>
              <a:ext uri="{FF2B5EF4-FFF2-40B4-BE49-F238E27FC236}">
                <a16:creationId xmlns:a16="http://schemas.microsoft.com/office/drawing/2014/main" id="{3739E6BA-B4D7-5856-D3FD-D1CFD57A2D04}"/>
              </a:ext>
            </a:extLst>
          </p:cNvPr>
          <p:cNvSpPr>
            <a:spLocks noGrp="1"/>
          </p:cNvSpPr>
          <p:nvPr>
            <p:ph type="sldNum" sz="quarter" idx="4"/>
          </p:nvPr>
        </p:nvSpPr>
        <p:spPr/>
        <p:txBody>
          <a:bodyPr/>
          <a:lstStyle/>
          <a:p>
            <a:fld id="{933A556B-7C63-244D-9B7C-B0EA8042B330}" type="slidenum">
              <a:rPr lang="en-US" smtClean="0"/>
              <a:pPr/>
              <a:t>3</a:t>
            </a:fld>
            <a:endParaRPr lang="en-US" sz="750" dirty="0"/>
          </a:p>
        </p:txBody>
      </p:sp>
    </p:spTree>
    <p:extLst>
      <p:ext uri="{BB962C8B-B14F-4D97-AF65-F5344CB8AC3E}">
        <p14:creationId xmlns:p14="http://schemas.microsoft.com/office/powerpoint/2010/main" val="3834770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C02DF-3E92-B8D3-A84F-F472F1D78729}"/>
              </a:ext>
            </a:extLst>
          </p:cNvPr>
          <p:cNvSpPr>
            <a:spLocks noGrp="1"/>
          </p:cNvSpPr>
          <p:nvPr>
            <p:ph type="title"/>
          </p:nvPr>
        </p:nvSpPr>
        <p:spPr/>
        <p:txBody>
          <a:bodyPr/>
          <a:lstStyle/>
          <a:p>
            <a:r>
              <a:rPr lang="en-US" dirty="0"/>
              <a:t>Hearing Loss</a:t>
            </a:r>
          </a:p>
        </p:txBody>
      </p:sp>
      <p:sp>
        <p:nvSpPr>
          <p:cNvPr id="3" name="Content Placeholder 2">
            <a:extLst>
              <a:ext uri="{FF2B5EF4-FFF2-40B4-BE49-F238E27FC236}">
                <a16:creationId xmlns:a16="http://schemas.microsoft.com/office/drawing/2014/main" id="{09B7EED4-3D52-BED2-0CA5-A564670C5497}"/>
              </a:ext>
            </a:extLst>
          </p:cNvPr>
          <p:cNvSpPr>
            <a:spLocks noGrp="1"/>
          </p:cNvSpPr>
          <p:nvPr>
            <p:ph idx="1"/>
          </p:nvPr>
        </p:nvSpPr>
        <p:spPr/>
        <p:txBody>
          <a:bodyPr/>
          <a:lstStyle/>
          <a:p>
            <a:pPr marL="342900" indent="-342900">
              <a:buFont typeface="Arial" panose="020B0604020202020204" pitchFamily="34" charset="0"/>
              <a:buChar char="•"/>
            </a:pPr>
            <a:r>
              <a:rPr lang="en-US" dirty="0"/>
              <a:t>Exposure to loud noise can damage and kill hearing receptor cells in our inner ear. </a:t>
            </a:r>
            <a:r>
              <a:rPr lang="en-US" u="sng" dirty="0"/>
              <a:t>The result is permanent hearing loss that cannot be corrected through surgery or with medicine.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Noise-induced hearing loss limits your ability to hear high frequency sounds and understand speech, seriously impairing communication. Hearing aids may help, but they do not restore your hearing to normal.</a:t>
            </a:r>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A1A92CA3-4554-BD6C-5F49-4E8D11DEF037}"/>
              </a:ext>
            </a:extLst>
          </p:cNvPr>
          <p:cNvSpPr>
            <a:spLocks noGrp="1"/>
          </p:cNvSpPr>
          <p:nvPr>
            <p:ph type="sldNum" sz="quarter" idx="4"/>
          </p:nvPr>
        </p:nvSpPr>
        <p:spPr/>
        <p:txBody>
          <a:bodyPr/>
          <a:lstStyle/>
          <a:p>
            <a:fld id="{933A556B-7C63-244D-9B7C-B0EA8042B330}" type="slidenum">
              <a:rPr lang="en-US" smtClean="0"/>
              <a:pPr/>
              <a:t>4</a:t>
            </a:fld>
            <a:endParaRPr lang="en-US" sz="750" dirty="0"/>
          </a:p>
        </p:txBody>
      </p:sp>
    </p:spTree>
    <p:extLst>
      <p:ext uri="{BB962C8B-B14F-4D97-AF65-F5344CB8AC3E}">
        <p14:creationId xmlns:p14="http://schemas.microsoft.com/office/powerpoint/2010/main" val="1333601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FD96A-F520-7A93-1255-6D5519207F76}"/>
              </a:ext>
            </a:extLst>
          </p:cNvPr>
          <p:cNvSpPr>
            <a:spLocks noGrp="1"/>
          </p:cNvSpPr>
          <p:nvPr>
            <p:ph type="title"/>
          </p:nvPr>
        </p:nvSpPr>
        <p:spPr/>
        <p:txBody>
          <a:bodyPr/>
          <a:lstStyle/>
          <a:p>
            <a:r>
              <a:rPr lang="en-US" dirty="0"/>
              <a:t>Hierarchy of Controls for Noise</a:t>
            </a:r>
          </a:p>
        </p:txBody>
      </p:sp>
      <p:sp>
        <p:nvSpPr>
          <p:cNvPr id="3" name="Content Placeholder 2">
            <a:extLst>
              <a:ext uri="{FF2B5EF4-FFF2-40B4-BE49-F238E27FC236}">
                <a16:creationId xmlns:a16="http://schemas.microsoft.com/office/drawing/2014/main" id="{75DB7D50-F05A-0164-4F47-22EFF1F93B34}"/>
              </a:ext>
            </a:extLst>
          </p:cNvPr>
          <p:cNvSpPr>
            <a:spLocks noGrp="1"/>
          </p:cNvSpPr>
          <p:nvPr>
            <p:ph idx="1"/>
          </p:nvPr>
        </p:nvSpPr>
        <p:spPr/>
        <p:txBody>
          <a:bodyPr>
            <a:normAutofit lnSpcReduction="10000"/>
          </a:bodyPr>
          <a:lstStyle/>
          <a:p>
            <a:r>
              <a:rPr lang="en-US" dirty="0"/>
              <a:t>The hierarchy of controls for noise can be summarized as: </a:t>
            </a:r>
          </a:p>
          <a:p>
            <a:pPr marL="457200" indent="-457200">
              <a:buAutoNum type="arabicParenR"/>
            </a:pPr>
            <a:r>
              <a:rPr lang="en-US" dirty="0"/>
              <a:t>Eliminate or minimize noise exposure by installing equipment that produces less noise (e.g., buy-quiet programs), </a:t>
            </a:r>
          </a:p>
          <a:p>
            <a:pPr marL="457200" indent="-457200">
              <a:buAutoNum type="arabicParenR"/>
            </a:pPr>
            <a:r>
              <a:rPr lang="en-US" dirty="0"/>
              <a:t>Prevent or contain the escape of noise at its source (engineering controls), </a:t>
            </a:r>
          </a:p>
          <a:p>
            <a:pPr marL="457200" indent="-457200">
              <a:buAutoNum type="arabicParenR"/>
            </a:pPr>
            <a:r>
              <a:rPr lang="en-US" dirty="0"/>
              <a:t>Control exposure by: </a:t>
            </a:r>
          </a:p>
          <a:p>
            <a:pPr marL="800100" lvl="1" indent="-457200">
              <a:buAutoNum type="arabicParenR"/>
            </a:pPr>
            <a:r>
              <a:rPr lang="en-US" dirty="0"/>
              <a:t>changing work schedules to reduce the amount of time any one worker spends in the high noise area (administrative controls); or </a:t>
            </a:r>
          </a:p>
          <a:p>
            <a:pPr marL="800100" lvl="1" indent="-457200">
              <a:buAutoNum type="arabicParenR"/>
            </a:pPr>
            <a:r>
              <a:rPr lang="en-US" dirty="0"/>
              <a:t>changing practices such as distancing from noise-producing equipment (work practice controls), </a:t>
            </a:r>
          </a:p>
          <a:p>
            <a:pPr marL="457200" indent="-457200">
              <a:buAutoNum type="arabicParenR"/>
            </a:pPr>
            <a:r>
              <a:rPr lang="en-US" dirty="0"/>
              <a:t>Control the exposure with hearing protection (PPE). </a:t>
            </a:r>
          </a:p>
          <a:p>
            <a:pPr marL="0" indent="0"/>
            <a:endParaRPr lang="en-US" dirty="0"/>
          </a:p>
          <a:p>
            <a:endParaRPr lang="en-US" dirty="0"/>
          </a:p>
        </p:txBody>
      </p:sp>
      <p:sp>
        <p:nvSpPr>
          <p:cNvPr id="4" name="Slide Number Placeholder 3">
            <a:extLst>
              <a:ext uri="{FF2B5EF4-FFF2-40B4-BE49-F238E27FC236}">
                <a16:creationId xmlns:a16="http://schemas.microsoft.com/office/drawing/2014/main" id="{D4624846-464E-B86B-7175-D0128E3C0E3D}"/>
              </a:ext>
            </a:extLst>
          </p:cNvPr>
          <p:cNvSpPr>
            <a:spLocks noGrp="1"/>
          </p:cNvSpPr>
          <p:nvPr>
            <p:ph type="sldNum" sz="quarter" idx="4"/>
          </p:nvPr>
        </p:nvSpPr>
        <p:spPr/>
        <p:txBody>
          <a:bodyPr/>
          <a:lstStyle/>
          <a:p>
            <a:fld id="{933A556B-7C63-244D-9B7C-B0EA8042B330}" type="slidenum">
              <a:rPr lang="en-US" smtClean="0"/>
              <a:pPr/>
              <a:t>5</a:t>
            </a:fld>
            <a:endParaRPr lang="en-US" sz="750" dirty="0"/>
          </a:p>
        </p:txBody>
      </p:sp>
    </p:spTree>
    <p:extLst>
      <p:ext uri="{BB962C8B-B14F-4D97-AF65-F5344CB8AC3E}">
        <p14:creationId xmlns:p14="http://schemas.microsoft.com/office/powerpoint/2010/main" val="2389154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FF222-E51A-2CFE-45C6-51C216AC6267}"/>
              </a:ext>
            </a:extLst>
          </p:cNvPr>
          <p:cNvSpPr>
            <a:spLocks noGrp="1"/>
          </p:cNvSpPr>
          <p:nvPr>
            <p:ph type="title"/>
          </p:nvPr>
        </p:nvSpPr>
        <p:spPr>
          <a:xfrm>
            <a:off x="428625" y="176279"/>
            <a:ext cx="8286750" cy="1325563"/>
          </a:xfrm>
        </p:spPr>
        <p:txBody>
          <a:bodyPr/>
          <a:lstStyle/>
          <a:p>
            <a:r>
              <a:rPr lang="en-US" dirty="0"/>
              <a:t>Hearing Conservation Program</a:t>
            </a:r>
          </a:p>
        </p:txBody>
      </p:sp>
      <p:sp>
        <p:nvSpPr>
          <p:cNvPr id="4" name="Slide Number Placeholder 3">
            <a:extLst>
              <a:ext uri="{FF2B5EF4-FFF2-40B4-BE49-F238E27FC236}">
                <a16:creationId xmlns:a16="http://schemas.microsoft.com/office/drawing/2014/main" id="{E616F467-F665-279E-E982-FB15B478BE36}"/>
              </a:ext>
            </a:extLst>
          </p:cNvPr>
          <p:cNvSpPr>
            <a:spLocks noGrp="1"/>
          </p:cNvSpPr>
          <p:nvPr>
            <p:ph type="sldNum" sz="quarter" idx="4"/>
          </p:nvPr>
        </p:nvSpPr>
        <p:spPr/>
        <p:txBody>
          <a:bodyPr/>
          <a:lstStyle/>
          <a:p>
            <a:fld id="{933A556B-7C63-244D-9B7C-B0EA8042B330}" type="slidenum">
              <a:rPr lang="en-US" smtClean="0"/>
              <a:pPr/>
              <a:t>6</a:t>
            </a:fld>
            <a:endParaRPr lang="en-US" sz="750" dirty="0"/>
          </a:p>
        </p:txBody>
      </p:sp>
      <p:graphicFrame>
        <p:nvGraphicFramePr>
          <p:cNvPr id="12" name="Content Placeholder 11">
            <a:extLst>
              <a:ext uri="{FF2B5EF4-FFF2-40B4-BE49-F238E27FC236}">
                <a16:creationId xmlns:a16="http://schemas.microsoft.com/office/drawing/2014/main" id="{99F1995C-86FA-92A8-BD98-5970E2D35EE5}"/>
              </a:ext>
            </a:extLst>
          </p:cNvPr>
          <p:cNvGraphicFramePr>
            <a:graphicFrameLocks noGrp="1"/>
          </p:cNvGraphicFramePr>
          <p:nvPr>
            <p:ph idx="1"/>
            <p:extLst>
              <p:ext uri="{D42A27DB-BD31-4B8C-83A1-F6EECF244321}">
                <p14:modId xmlns:p14="http://schemas.microsoft.com/office/powerpoint/2010/main" val="507038400"/>
              </p:ext>
            </p:extLst>
          </p:nvPr>
        </p:nvGraphicFramePr>
        <p:xfrm>
          <a:off x="600318" y="1230221"/>
          <a:ext cx="7952874" cy="5448229"/>
        </p:xfrm>
        <a:graphic>
          <a:graphicData uri="http://schemas.openxmlformats.org/drawingml/2006/table">
            <a:tbl>
              <a:tblPr firstRow="1" firstCol="1" lastRow="1" lastCol="1" bandRow="1">
                <a:tableStyleId>{5C22544A-7EE6-4342-B048-85BDC9FD1C3A}</a:tableStyleId>
              </a:tblPr>
              <a:tblGrid>
                <a:gridCol w="511342">
                  <a:extLst>
                    <a:ext uri="{9D8B030D-6E8A-4147-A177-3AD203B41FA5}">
                      <a16:colId xmlns:a16="http://schemas.microsoft.com/office/drawing/2014/main" val="1090439751"/>
                    </a:ext>
                  </a:extLst>
                </a:gridCol>
                <a:gridCol w="7441532">
                  <a:extLst>
                    <a:ext uri="{9D8B030D-6E8A-4147-A177-3AD203B41FA5}">
                      <a16:colId xmlns:a16="http://schemas.microsoft.com/office/drawing/2014/main" val="3382278492"/>
                    </a:ext>
                  </a:extLst>
                </a:gridCol>
              </a:tblGrid>
              <a:tr h="370400">
                <a:tc>
                  <a:txBody>
                    <a:bodyPr/>
                    <a:lstStyle/>
                    <a:p>
                      <a:pPr marL="0" marR="0">
                        <a:lnSpc>
                          <a:spcPts val="1350"/>
                        </a:lnSpc>
                        <a:buNone/>
                      </a:pPr>
                      <a:r>
                        <a:rPr lang="en-US" sz="1100" dirty="0">
                          <a:effectLst/>
                        </a:rPr>
                        <a:t>Step 1</a:t>
                      </a:r>
                      <a:endParaRPr lang="en-US" sz="1100" dirty="0">
                        <a:solidFill>
                          <a:srgbClr val="212529"/>
                        </a:solidFill>
                        <a:effectLst/>
                        <a:latin typeface="Segoe UI" panose="020B0502040204020203" pitchFamily="34" charset="0"/>
                        <a:ea typeface="Segoe UI" panose="020B0502040204020203" pitchFamily="34" charset="0"/>
                      </a:endParaRPr>
                    </a:p>
                  </a:txBody>
                  <a:tcPr marL="30523" marR="30523" marT="30523" marB="30523"/>
                </a:tc>
                <a:tc>
                  <a:txBody>
                    <a:bodyPr/>
                    <a:lstStyle/>
                    <a:p>
                      <a:pPr marL="0" marR="0">
                        <a:lnSpc>
                          <a:spcPts val="1350"/>
                        </a:lnSpc>
                        <a:buNone/>
                      </a:pPr>
                      <a:r>
                        <a:rPr lang="en-US" sz="1100" dirty="0">
                          <a:effectLst/>
                        </a:rPr>
                        <a:t>The Supervisor completes the Occupational Medicine Clinic (OMC) </a:t>
                      </a:r>
                      <a:r>
                        <a:rPr lang="en-US" sz="1100" u="none" strike="noStrike" dirty="0">
                          <a:effectLst/>
                          <a:hlinkClick r:id="rId2" tooltip="Job Assessment Form"/>
                        </a:rPr>
                        <a:t>Job Assessment Form</a:t>
                      </a:r>
                      <a:r>
                        <a:rPr lang="en-US" sz="1100" dirty="0">
                          <a:effectLst/>
                        </a:rPr>
                        <a:t> and indicates “Noise” for personnel with the potential for exposure in areas above 85 dBA.</a:t>
                      </a:r>
                      <a:endParaRPr lang="en-US" sz="1100" dirty="0">
                        <a:solidFill>
                          <a:srgbClr val="212529"/>
                        </a:solidFill>
                        <a:effectLst/>
                        <a:latin typeface="Segoe UI" panose="020B0502040204020203" pitchFamily="34" charset="0"/>
                        <a:ea typeface="Segoe UI" panose="020B0502040204020203" pitchFamily="34" charset="0"/>
                      </a:endParaRPr>
                    </a:p>
                  </a:txBody>
                  <a:tcPr marL="30523" marR="30523" marT="30523" marB="30523"/>
                </a:tc>
                <a:extLst>
                  <a:ext uri="{0D108BD9-81ED-4DB2-BD59-A6C34878D82A}">
                    <a16:rowId xmlns:a16="http://schemas.microsoft.com/office/drawing/2014/main" val="1425936547"/>
                  </a:ext>
                </a:extLst>
              </a:tr>
              <a:tr h="782465">
                <a:tc>
                  <a:txBody>
                    <a:bodyPr/>
                    <a:lstStyle/>
                    <a:p>
                      <a:pPr marL="0" marR="0">
                        <a:lnSpc>
                          <a:spcPts val="1350"/>
                        </a:lnSpc>
                        <a:buNone/>
                      </a:pPr>
                      <a:r>
                        <a:rPr lang="en-US" sz="1100">
                          <a:effectLst/>
                        </a:rPr>
                        <a:t>Step 2</a:t>
                      </a:r>
                      <a:endParaRPr lang="en-US" sz="1100">
                        <a:solidFill>
                          <a:srgbClr val="212529"/>
                        </a:solidFill>
                        <a:effectLst/>
                        <a:latin typeface="Segoe UI" panose="020B0502040204020203" pitchFamily="34" charset="0"/>
                        <a:ea typeface="Segoe UI" panose="020B0502040204020203" pitchFamily="34" charset="0"/>
                      </a:endParaRPr>
                    </a:p>
                  </a:txBody>
                  <a:tcPr marL="30523" marR="30523" marT="30523" marB="30523"/>
                </a:tc>
                <a:tc>
                  <a:txBody>
                    <a:bodyPr/>
                    <a:lstStyle/>
                    <a:p>
                      <a:pPr marL="0" marR="0">
                        <a:lnSpc>
                          <a:spcPts val="1350"/>
                        </a:lnSpc>
                        <a:spcAft>
                          <a:spcPts val="1200"/>
                        </a:spcAft>
                        <a:buNone/>
                      </a:pPr>
                      <a:r>
                        <a:rPr lang="en-US" sz="1100" dirty="0">
                          <a:effectLst/>
                        </a:rPr>
                        <a:t>The supervisor (with assistance from the </a:t>
                      </a:r>
                      <a:r>
                        <a:rPr lang="en-US" sz="1100" u="none" strike="noStrike" dirty="0">
                          <a:effectLst/>
                          <a:hlinkClick r:id="rId3"/>
                        </a:rPr>
                        <a:t>Environmental, Safety &amp; Health Representative [ESHR]</a:t>
                      </a:r>
                      <a:r>
                        <a:rPr lang="en-US" sz="1100" dirty="0">
                          <a:effectLst/>
                        </a:rPr>
                        <a:t>) completes the OMC </a:t>
                      </a:r>
                      <a:r>
                        <a:rPr lang="en-US" sz="1100" u="none" strike="noStrike" dirty="0">
                          <a:effectLst/>
                          <a:hlinkClick r:id="rId2" tooltip="Additional Medical Surveillance Form"/>
                        </a:rPr>
                        <a:t>Additional Medical Surveillance Form</a:t>
                      </a:r>
                      <a:r>
                        <a:rPr lang="en-US" sz="1100" dirty="0">
                          <a:effectLst/>
                        </a:rPr>
                        <a:t> as soon as possible after staff have their first occupational noise exposure at or above the 85 dBA 8-hr time weighted average on any day.</a:t>
                      </a:r>
                    </a:p>
                    <a:p>
                      <a:pPr marL="0" marR="0">
                        <a:lnSpc>
                          <a:spcPts val="1350"/>
                        </a:lnSpc>
                        <a:spcAft>
                          <a:spcPts val="1200"/>
                        </a:spcAft>
                        <a:buNone/>
                      </a:pPr>
                      <a:r>
                        <a:rPr lang="en-US" sz="1100" dirty="0">
                          <a:effectLst/>
                        </a:rPr>
                        <a:t>The form must be completed annually for staff who continue to be exposed at or above 85 dBA 8-hr time weighted average.</a:t>
                      </a:r>
                      <a:endParaRPr lang="en-US" sz="1100" dirty="0">
                        <a:solidFill>
                          <a:srgbClr val="212529"/>
                        </a:solidFill>
                        <a:effectLst/>
                        <a:latin typeface="Segoe UI" panose="020B0502040204020203" pitchFamily="34" charset="0"/>
                        <a:ea typeface="Segoe UI" panose="020B0502040204020203" pitchFamily="34" charset="0"/>
                      </a:endParaRPr>
                    </a:p>
                  </a:txBody>
                  <a:tcPr marL="30523" marR="30523" marT="30523" marB="30523"/>
                </a:tc>
                <a:extLst>
                  <a:ext uri="{0D108BD9-81ED-4DB2-BD59-A6C34878D82A}">
                    <a16:rowId xmlns:a16="http://schemas.microsoft.com/office/drawing/2014/main" val="888661079"/>
                  </a:ext>
                </a:extLst>
              </a:tr>
              <a:tr h="263569">
                <a:tc>
                  <a:txBody>
                    <a:bodyPr/>
                    <a:lstStyle/>
                    <a:p>
                      <a:pPr marL="0" marR="0">
                        <a:lnSpc>
                          <a:spcPts val="1350"/>
                        </a:lnSpc>
                        <a:buNone/>
                      </a:pPr>
                      <a:r>
                        <a:rPr lang="en-US" sz="1100">
                          <a:effectLst/>
                        </a:rPr>
                        <a:t>Step 3</a:t>
                      </a:r>
                      <a:endParaRPr lang="en-US" sz="1100">
                        <a:solidFill>
                          <a:srgbClr val="212529"/>
                        </a:solidFill>
                        <a:effectLst/>
                        <a:latin typeface="Segoe UI" panose="020B0502040204020203" pitchFamily="34" charset="0"/>
                        <a:ea typeface="Segoe UI" panose="020B0502040204020203" pitchFamily="34" charset="0"/>
                      </a:endParaRPr>
                    </a:p>
                  </a:txBody>
                  <a:tcPr marL="30523" marR="30523" marT="30523" marB="30523"/>
                </a:tc>
                <a:tc>
                  <a:txBody>
                    <a:bodyPr/>
                    <a:lstStyle/>
                    <a:p>
                      <a:pPr marL="0" marR="0">
                        <a:lnSpc>
                          <a:spcPts val="1350"/>
                        </a:lnSpc>
                        <a:buNone/>
                      </a:pPr>
                      <a:r>
                        <a:rPr lang="en-US" sz="1100" dirty="0">
                          <a:effectLst/>
                        </a:rPr>
                        <a:t>The OMC schedules and performs a baseline audiogram in response to the </a:t>
                      </a:r>
                      <a:r>
                        <a:rPr lang="en-US" sz="1100" u="none" strike="noStrike" dirty="0">
                          <a:effectLst/>
                          <a:hlinkClick r:id="rId2" tooltip="Additional Medical Surveillance Form"/>
                        </a:rPr>
                        <a:t>Additional Medical Surveillance Form</a:t>
                      </a:r>
                      <a:r>
                        <a:rPr lang="en-US" sz="1100" dirty="0">
                          <a:effectLst/>
                        </a:rPr>
                        <a:t> request.</a:t>
                      </a:r>
                      <a:endParaRPr lang="en-US" sz="1100" dirty="0">
                        <a:solidFill>
                          <a:srgbClr val="212529"/>
                        </a:solidFill>
                        <a:effectLst/>
                        <a:latin typeface="Segoe UI" panose="020B0502040204020203" pitchFamily="34" charset="0"/>
                        <a:ea typeface="Segoe UI" panose="020B0502040204020203" pitchFamily="34" charset="0"/>
                      </a:endParaRPr>
                    </a:p>
                  </a:txBody>
                  <a:tcPr marL="30523" marR="30523" marT="30523" marB="30523"/>
                </a:tc>
                <a:extLst>
                  <a:ext uri="{0D108BD9-81ED-4DB2-BD59-A6C34878D82A}">
                    <a16:rowId xmlns:a16="http://schemas.microsoft.com/office/drawing/2014/main" val="1356490168"/>
                  </a:ext>
                </a:extLst>
              </a:tr>
              <a:tr h="263569">
                <a:tc>
                  <a:txBody>
                    <a:bodyPr/>
                    <a:lstStyle/>
                    <a:p>
                      <a:pPr marL="0" marR="0">
                        <a:lnSpc>
                          <a:spcPts val="1350"/>
                        </a:lnSpc>
                        <a:buNone/>
                      </a:pPr>
                      <a:r>
                        <a:rPr lang="en-US" sz="1100">
                          <a:effectLst/>
                        </a:rPr>
                        <a:t>Step 4</a:t>
                      </a:r>
                      <a:endParaRPr lang="en-US" sz="1100">
                        <a:solidFill>
                          <a:srgbClr val="212529"/>
                        </a:solidFill>
                        <a:effectLst/>
                        <a:latin typeface="Segoe UI" panose="020B0502040204020203" pitchFamily="34" charset="0"/>
                        <a:ea typeface="Segoe UI" panose="020B0502040204020203" pitchFamily="34" charset="0"/>
                      </a:endParaRPr>
                    </a:p>
                  </a:txBody>
                  <a:tcPr marL="30523" marR="30523" marT="30523" marB="30523"/>
                </a:tc>
                <a:tc>
                  <a:txBody>
                    <a:bodyPr/>
                    <a:lstStyle/>
                    <a:p>
                      <a:pPr marL="0" marR="0">
                        <a:lnSpc>
                          <a:spcPts val="1350"/>
                        </a:lnSpc>
                        <a:buNone/>
                      </a:pPr>
                      <a:r>
                        <a:rPr lang="en-US" sz="1100" dirty="0">
                          <a:effectLst/>
                        </a:rPr>
                        <a:t>If an audiogram shows a Standard Threshold Shift (STS), then the individual is retested within 30 days.</a:t>
                      </a:r>
                      <a:endParaRPr lang="en-US" sz="1100" dirty="0">
                        <a:solidFill>
                          <a:srgbClr val="212529"/>
                        </a:solidFill>
                        <a:effectLst/>
                        <a:latin typeface="Segoe UI" panose="020B0502040204020203" pitchFamily="34" charset="0"/>
                        <a:ea typeface="Segoe UI" panose="020B0502040204020203" pitchFamily="34" charset="0"/>
                      </a:endParaRPr>
                    </a:p>
                  </a:txBody>
                  <a:tcPr marL="30523" marR="30523" marT="30523" marB="30523"/>
                </a:tc>
                <a:extLst>
                  <a:ext uri="{0D108BD9-81ED-4DB2-BD59-A6C34878D82A}">
                    <a16:rowId xmlns:a16="http://schemas.microsoft.com/office/drawing/2014/main" val="118875994"/>
                  </a:ext>
                </a:extLst>
              </a:tr>
              <a:tr h="263569">
                <a:tc>
                  <a:txBody>
                    <a:bodyPr/>
                    <a:lstStyle/>
                    <a:p>
                      <a:pPr marL="0" marR="0">
                        <a:lnSpc>
                          <a:spcPts val="1350"/>
                        </a:lnSpc>
                        <a:buNone/>
                      </a:pPr>
                      <a:r>
                        <a:rPr lang="en-US" sz="1100">
                          <a:effectLst/>
                        </a:rPr>
                        <a:t>Step 5</a:t>
                      </a:r>
                      <a:endParaRPr lang="en-US" sz="1100">
                        <a:solidFill>
                          <a:srgbClr val="212529"/>
                        </a:solidFill>
                        <a:effectLst/>
                        <a:latin typeface="Segoe UI" panose="020B0502040204020203" pitchFamily="34" charset="0"/>
                        <a:ea typeface="Segoe UI" panose="020B0502040204020203" pitchFamily="34" charset="0"/>
                      </a:endParaRPr>
                    </a:p>
                  </a:txBody>
                  <a:tcPr marL="30523" marR="30523" marT="30523" marB="30523"/>
                </a:tc>
                <a:tc>
                  <a:txBody>
                    <a:bodyPr/>
                    <a:lstStyle/>
                    <a:p>
                      <a:pPr marL="0" marR="0">
                        <a:lnSpc>
                          <a:spcPts val="1350"/>
                        </a:lnSpc>
                        <a:buNone/>
                      </a:pPr>
                      <a:r>
                        <a:rPr lang="en-US" sz="1100" dirty="0">
                          <a:effectLst/>
                        </a:rPr>
                        <a:t>If the retest audiogram confirms an STS, then OMC refers the individual for an evaluation by an otolaryngologist.</a:t>
                      </a:r>
                      <a:endParaRPr lang="en-US" sz="1100" dirty="0">
                        <a:solidFill>
                          <a:srgbClr val="212529"/>
                        </a:solidFill>
                        <a:effectLst/>
                        <a:latin typeface="Segoe UI" panose="020B0502040204020203" pitchFamily="34" charset="0"/>
                        <a:ea typeface="Segoe UI" panose="020B0502040204020203" pitchFamily="34" charset="0"/>
                      </a:endParaRPr>
                    </a:p>
                  </a:txBody>
                  <a:tcPr marL="30523" marR="30523" marT="30523" marB="30523"/>
                </a:tc>
                <a:extLst>
                  <a:ext uri="{0D108BD9-81ED-4DB2-BD59-A6C34878D82A}">
                    <a16:rowId xmlns:a16="http://schemas.microsoft.com/office/drawing/2014/main" val="856099527"/>
                  </a:ext>
                </a:extLst>
              </a:tr>
              <a:tr h="263569">
                <a:tc>
                  <a:txBody>
                    <a:bodyPr/>
                    <a:lstStyle/>
                    <a:p>
                      <a:pPr marL="0" marR="0">
                        <a:lnSpc>
                          <a:spcPts val="1350"/>
                        </a:lnSpc>
                        <a:buNone/>
                      </a:pPr>
                      <a:r>
                        <a:rPr lang="en-US" sz="1100">
                          <a:effectLst/>
                        </a:rPr>
                        <a:t>Step 6</a:t>
                      </a:r>
                      <a:endParaRPr lang="en-US" sz="1100">
                        <a:solidFill>
                          <a:srgbClr val="212529"/>
                        </a:solidFill>
                        <a:effectLst/>
                        <a:latin typeface="Segoe UI" panose="020B0502040204020203" pitchFamily="34" charset="0"/>
                        <a:ea typeface="Segoe UI" panose="020B0502040204020203" pitchFamily="34" charset="0"/>
                      </a:endParaRPr>
                    </a:p>
                  </a:txBody>
                  <a:tcPr marL="30523" marR="30523" marT="30523" marB="30523"/>
                </a:tc>
                <a:tc>
                  <a:txBody>
                    <a:bodyPr/>
                    <a:lstStyle/>
                    <a:p>
                      <a:pPr marL="0" marR="0">
                        <a:lnSpc>
                          <a:spcPts val="1350"/>
                        </a:lnSpc>
                        <a:buNone/>
                      </a:pPr>
                      <a:r>
                        <a:rPr lang="en-US" sz="1100" dirty="0">
                          <a:effectLst/>
                        </a:rPr>
                        <a:t>The OMC reviews the otolaryngologist’s evaluation and notifies the </a:t>
                      </a:r>
                      <a:r>
                        <a:rPr lang="en-US" sz="1100" u="none" strike="noStrike" dirty="0">
                          <a:effectLst/>
                          <a:hlinkClick r:id="rId4" tooltip="OSHA Recordkeeper"/>
                        </a:rPr>
                        <a:t>OSHA Recordkeeper</a:t>
                      </a:r>
                      <a:r>
                        <a:rPr lang="en-US" sz="1100" dirty="0">
                          <a:effectLst/>
                        </a:rPr>
                        <a:t> if OMC determines that the STS is noise-induced.</a:t>
                      </a:r>
                      <a:endParaRPr lang="en-US" sz="1100" dirty="0">
                        <a:solidFill>
                          <a:srgbClr val="212529"/>
                        </a:solidFill>
                        <a:effectLst/>
                        <a:latin typeface="Segoe UI" panose="020B0502040204020203" pitchFamily="34" charset="0"/>
                        <a:ea typeface="Segoe UI" panose="020B0502040204020203" pitchFamily="34" charset="0"/>
                      </a:endParaRPr>
                    </a:p>
                  </a:txBody>
                  <a:tcPr marL="30523" marR="30523" marT="30523" marB="30523"/>
                </a:tc>
                <a:extLst>
                  <a:ext uri="{0D108BD9-81ED-4DB2-BD59-A6C34878D82A}">
                    <a16:rowId xmlns:a16="http://schemas.microsoft.com/office/drawing/2014/main" val="2018991128"/>
                  </a:ext>
                </a:extLst>
              </a:tr>
              <a:tr h="370400">
                <a:tc>
                  <a:txBody>
                    <a:bodyPr/>
                    <a:lstStyle/>
                    <a:p>
                      <a:pPr marL="0" marR="0">
                        <a:lnSpc>
                          <a:spcPts val="1350"/>
                        </a:lnSpc>
                        <a:buNone/>
                      </a:pPr>
                      <a:r>
                        <a:rPr lang="en-US" sz="1100">
                          <a:effectLst/>
                        </a:rPr>
                        <a:t>Step 7</a:t>
                      </a:r>
                      <a:endParaRPr lang="en-US" sz="1100">
                        <a:solidFill>
                          <a:srgbClr val="212529"/>
                        </a:solidFill>
                        <a:effectLst/>
                        <a:latin typeface="Segoe UI" panose="020B0502040204020203" pitchFamily="34" charset="0"/>
                        <a:ea typeface="Segoe UI" panose="020B0502040204020203" pitchFamily="34" charset="0"/>
                      </a:endParaRPr>
                    </a:p>
                  </a:txBody>
                  <a:tcPr marL="30523" marR="30523" marT="30523" marB="30523"/>
                </a:tc>
                <a:tc>
                  <a:txBody>
                    <a:bodyPr/>
                    <a:lstStyle/>
                    <a:p>
                      <a:pPr marL="0" marR="0">
                        <a:lnSpc>
                          <a:spcPts val="1350"/>
                        </a:lnSpc>
                        <a:buNone/>
                      </a:pPr>
                      <a:r>
                        <a:rPr lang="en-US" sz="1100" dirty="0">
                          <a:effectLst/>
                        </a:rPr>
                        <a:t>The Occupational Injury/Illness Coordinator requests that the </a:t>
                      </a:r>
                      <a:r>
                        <a:rPr lang="en-US" sz="1100" u="none" strike="noStrike" dirty="0">
                          <a:effectLst/>
                          <a:hlinkClick r:id="rId3" tooltip="ESHR"/>
                        </a:rPr>
                        <a:t>ESHR</a:t>
                      </a:r>
                      <a:r>
                        <a:rPr lang="en-US" sz="1100" dirty="0">
                          <a:effectLst/>
                        </a:rPr>
                        <a:t> conduct an evaluation of the individual's operations and/or workplaces for excessive noise exposure.</a:t>
                      </a:r>
                      <a:endParaRPr lang="en-US" sz="1100" dirty="0">
                        <a:solidFill>
                          <a:srgbClr val="212529"/>
                        </a:solidFill>
                        <a:effectLst/>
                        <a:latin typeface="Segoe UI" panose="020B0502040204020203" pitchFamily="34" charset="0"/>
                        <a:ea typeface="Segoe UI" panose="020B0502040204020203" pitchFamily="34" charset="0"/>
                      </a:endParaRPr>
                    </a:p>
                  </a:txBody>
                  <a:tcPr marL="30523" marR="30523" marT="30523" marB="30523"/>
                </a:tc>
                <a:extLst>
                  <a:ext uri="{0D108BD9-81ED-4DB2-BD59-A6C34878D82A}">
                    <a16:rowId xmlns:a16="http://schemas.microsoft.com/office/drawing/2014/main" val="2963003878"/>
                  </a:ext>
                </a:extLst>
              </a:tr>
              <a:tr h="263569">
                <a:tc>
                  <a:txBody>
                    <a:bodyPr/>
                    <a:lstStyle/>
                    <a:p>
                      <a:pPr marL="0" marR="0">
                        <a:lnSpc>
                          <a:spcPts val="1350"/>
                        </a:lnSpc>
                        <a:buNone/>
                      </a:pPr>
                      <a:r>
                        <a:rPr lang="en-US" sz="1100">
                          <a:effectLst/>
                        </a:rPr>
                        <a:t>Step 8</a:t>
                      </a:r>
                      <a:endParaRPr lang="en-US" sz="1100">
                        <a:solidFill>
                          <a:srgbClr val="212529"/>
                        </a:solidFill>
                        <a:effectLst/>
                        <a:latin typeface="Segoe UI" panose="020B0502040204020203" pitchFamily="34" charset="0"/>
                        <a:ea typeface="Segoe UI" panose="020B0502040204020203" pitchFamily="34" charset="0"/>
                      </a:endParaRPr>
                    </a:p>
                  </a:txBody>
                  <a:tcPr marL="30523" marR="30523" marT="30523" marB="30523"/>
                </a:tc>
                <a:tc>
                  <a:txBody>
                    <a:bodyPr/>
                    <a:lstStyle/>
                    <a:p>
                      <a:pPr marL="0" marR="0">
                        <a:lnSpc>
                          <a:spcPts val="1350"/>
                        </a:lnSpc>
                        <a:buNone/>
                      </a:pPr>
                      <a:r>
                        <a:rPr lang="en-US" sz="1100" dirty="0">
                          <a:effectLst/>
                        </a:rPr>
                        <a:t>The </a:t>
                      </a:r>
                      <a:r>
                        <a:rPr lang="en-US" sz="1100" u="none" strike="noStrike" dirty="0">
                          <a:effectLst/>
                          <a:hlinkClick r:id="rId3" tooltip="ESHR"/>
                        </a:rPr>
                        <a:t>ESHR</a:t>
                      </a:r>
                      <a:r>
                        <a:rPr lang="en-US" sz="1100" dirty="0">
                          <a:effectLst/>
                        </a:rPr>
                        <a:t> conducts the evaluation and submits a formal report to the Occupational Injury/Illness Coordinator, Line Management, and the individual.</a:t>
                      </a:r>
                      <a:endParaRPr lang="en-US" sz="1100" dirty="0">
                        <a:solidFill>
                          <a:srgbClr val="212529"/>
                        </a:solidFill>
                        <a:effectLst/>
                        <a:latin typeface="Segoe UI" panose="020B0502040204020203" pitchFamily="34" charset="0"/>
                        <a:ea typeface="Segoe UI" panose="020B0502040204020203" pitchFamily="34" charset="0"/>
                      </a:endParaRPr>
                    </a:p>
                  </a:txBody>
                  <a:tcPr marL="30523" marR="30523" marT="30523" marB="30523"/>
                </a:tc>
                <a:extLst>
                  <a:ext uri="{0D108BD9-81ED-4DB2-BD59-A6C34878D82A}">
                    <a16:rowId xmlns:a16="http://schemas.microsoft.com/office/drawing/2014/main" val="1867986095"/>
                  </a:ext>
                </a:extLst>
              </a:tr>
              <a:tr h="370400">
                <a:tc>
                  <a:txBody>
                    <a:bodyPr/>
                    <a:lstStyle/>
                    <a:p>
                      <a:pPr marL="0" marR="0">
                        <a:lnSpc>
                          <a:spcPts val="1350"/>
                        </a:lnSpc>
                        <a:buNone/>
                      </a:pPr>
                      <a:r>
                        <a:rPr lang="en-US" sz="1100">
                          <a:effectLst/>
                        </a:rPr>
                        <a:t>Step 9</a:t>
                      </a:r>
                      <a:endParaRPr lang="en-US" sz="1100">
                        <a:solidFill>
                          <a:srgbClr val="212529"/>
                        </a:solidFill>
                        <a:effectLst/>
                        <a:latin typeface="Segoe UI" panose="020B0502040204020203" pitchFamily="34" charset="0"/>
                        <a:ea typeface="Segoe UI" panose="020B0502040204020203" pitchFamily="34" charset="0"/>
                      </a:endParaRPr>
                    </a:p>
                  </a:txBody>
                  <a:tcPr marL="30523" marR="30523" marT="30523" marB="30523"/>
                </a:tc>
                <a:tc>
                  <a:txBody>
                    <a:bodyPr/>
                    <a:lstStyle/>
                    <a:p>
                      <a:pPr marL="0" marR="0">
                        <a:lnSpc>
                          <a:spcPts val="1350"/>
                        </a:lnSpc>
                        <a:buNone/>
                      </a:pPr>
                      <a:r>
                        <a:rPr lang="en-US" sz="1100" dirty="0">
                          <a:effectLst/>
                        </a:rPr>
                        <a:t>The Occupational Injury/Illness Coordinator records the STS as caused or aggravated by BNL occupational noise exposure, if indicated by the medical evaluation and STS evaluation.</a:t>
                      </a:r>
                      <a:endParaRPr lang="en-US" sz="1100" dirty="0">
                        <a:solidFill>
                          <a:srgbClr val="212529"/>
                        </a:solidFill>
                        <a:effectLst/>
                        <a:latin typeface="Segoe UI" panose="020B0502040204020203" pitchFamily="34" charset="0"/>
                        <a:ea typeface="Segoe UI" panose="020B0502040204020203" pitchFamily="34" charset="0"/>
                      </a:endParaRPr>
                    </a:p>
                  </a:txBody>
                  <a:tcPr marL="30523" marR="30523" marT="30523" marB="30523"/>
                </a:tc>
                <a:extLst>
                  <a:ext uri="{0D108BD9-81ED-4DB2-BD59-A6C34878D82A}">
                    <a16:rowId xmlns:a16="http://schemas.microsoft.com/office/drawing/2014/main" val="2208822620"/>
                  </a:ext>
                </a:extLst>
              </a:tr>
              <a:tr h="995365">
                <a:tc>
                  <a:txBody>
                    <a:bodyPr/>
                    <a:lstStyle/>
                    <a:p>
                      <a:pPr marL="0" marR="0">
                        <a:lnSpc>
                          <a:spcPts val="1350"/>
                        </a:lnSpc>
                        <a:buNone/>
                      </a:pPr>
                      <a:r>
                        <a:rPr lang="en-US" sz="1100">
                          <a:effectLst/>
                        </a:rPr>
                        <a:t>Step 10</a:t>
                      </a:r>
                      <a:endParaRPr lang="en-US" sz="1100">
                        <a:solidFill>
                          <a:srgbClr val="212529"/>
                        </a:solidFill>
                        <a:effectLst/>
                        <a:latin typeface="Segoe UI" panose="020B0502040204020203" pitchFamily="34" charset="0"/>
                        <a:ea typeface="Segoe UI" panose="020B0502040204020203" pitchFamily="34" charset="0"/>
                      </a:endParaRPr>
                    </a:p>
                  </a:txBody>
                  <a:tcPr marL="30523" marR="30523" marT="30523" marB="30523"/>
                </a:tc>
                <a:tc>
                  <a:txBody>
                    <a:bodyPr/>
                    <a:lstStyle/>
                    <a:p>
                      <a:pPr marL="0" marR="0">
                        <a:lnSpc>
                          <a:spcPts val="1350"/>
                        </a:lnSpc>
                        <a:spcAft>
                          <a:spcPts val="1200"/>
                        </a:spcAft>
                        <a:buNone/>
                      </a:pPr>
                      <a:r>
                        <a:rPr lang="en-US" sz="1100" dirty="0">
                          <a:effectLst/>
                        </a:rPr>
                        <a:t>Line Management ensures that the following steps are taken when a work-related STS occurs and potential exposure at or above the 85 dBA 8-hr time weighted average continues:</a:t>
                      </a:r>
                    </a:p>
                    <a:p>
                      <a:pPr marL="342900" marR="0" lvl="0" indent="-342900">
                        <a:lnSpc>
                          <a:spcPts val="1350"/>
                        </a:lnSpc>
                        <a:buFont typeface="Wingdings" panose="05000000000000000000" pitchFamily="2" charset="2"/>
                        <a:buChar char=""/>
                      </a:pPr>
                      <a:r>
                        <a:rPr lang="en-US" sz="1100" dirty="0">
                          <a:effectLst/>
                        </a:rPr>
                        <a:t>Staff not using hearing protection are fitted with hearing protectors, trained in their use and care, and required to use them.</a:t>
                      </a:r>
                    </a:p>
                    <a:p>
                      <a:pPr marL="342900" marR="0" lvl="0" indent="-342900">
                        <a:lnSpc>
                          <a:spcPts val="1350"/>
                        </a:lnSpc>
                        <a:spcAft>
                          <a:spcPts val="1200"/>
                        </a:spcAft>
                        <a:buFont typeface="Wingdings" panose="05000000000000000000" pitchFamily="2" charset="2"/>
                        <a:buChar char=""/>
                      </a:pPr>
                      <a:r>
                        <a:rPr lang="en-US" sz="1100" dirty="0">
                          <a:effectLst/>
                        </a:rPr>
                        <a:t>Staff already using hearing protectors are refitted and retrained in the use of hearing protectors and provided with hearing protectors offering greater attenuation if necessary.</a:t>
                      </a:r>
                      <a:endParaRPr lang="en-US" sz="1100" dirty="0">
                        <a:solidFill>
                          <a:srgbClr val="212529"/>
                        </a:solidFill>
                        <a:effectLst/>
                        <a:latin typeface="Symbol" panose="05050102010706020507" pitchFamily="18" charset="2"/>
                        <a:ea typeface="Segoe UI" panose="020B0502040204020203" pitchFamily="34" charset="0"/>
                      </a:endParaRPr>
                    </a:p>
                  </a:txBody>
                  <a:tcPr marL="30523" marR="30523" marT="30523" marB="30523"/>
                </a:tc>
                <a:extLst>
                  <a:ext uri="{0D108BD9-81ED-4DB2-BD59-A6C34878D82A}">
                    <a16:rowId xmlns:a16="http://schemas.microsoft.com/office/drawing/2014/main" val="3166016726"/>
                  </a:ext>
                </a:extLst>
              </a:tr>
            </a:tbl>
          </a:graphicData>
        </a:graphic>
      </p:graphicFrame>
    </p:spTree>
    <p:extLst>
      <p:ext uri="{BB962C8B-B14F-4D97-AF65-F5344CB8AC3E}">
        <p14:creationId xmlns:p14="http://schemas.microsoft.com/office/powerpoint/2010/main" val="1852498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75C0B-A0BE-1D57-5D53-58090FACA958}"/>
              </a:ext>
            </a:extLst>
          </p:cNvPr>
          <p:cNvSpPr>
            <a:spLocks noGrp="1"/>
          </p:cNvSpPr>
          <p:nvPr>
            <p:ph type="title"/>
          </p:nvPr>
        </p:nvSpPr>
        <p:spPr/>
        <p:txBody>
          <a:bodyPr/>
          <a:lstStyle/>
          <a:p>
            <a:r>
              <a:rPr lang="en-US" dirty="0"/>
              <a:t>Noise Sign Examples</a:t>
            </a:r>
          </a:p>
        </p:txBody>
      </p:sp>
      <p:pic>
        <p:nvPicPr>
          <p:cNvPr id="7" name="Content Placeholder 6" descr="A picture containing text&#10;&#10;AI-generated content may be incorrect.">
            <a:extLst>
              <a:ext uri="{FF2B5EF4-FFF2-40B4-BE49-F238E27FC236}">
                <a16:creationId xmlns:a16="http://schemas.microsoft.com/office/drawing/2014/main" id="{E33371B5-3B42-7355-51BD-37AB4CEBB545}"/>
              </a:ext>
            </a:extLst>
          </p:cNvPr>
          <p:cNvPicPr>
            <a:picLocks noGrp="1" noChangeAspect="1"/>
          </p:cNvPicPr>
          <p:nvPr>
            <p:ph sz="half" idx="2"/>
          </p:nvPr>
        </p:nvPicPr>
        <p:blipFill>
          <a:blip r:embed="rId2"/>
          <a:stretch>
            <a:fillRect/>
          </a:stretch>
        </p:blipFill>
        <p:spPr>
          <a:xfrm rot="5400000">
            <a:off x="4338638" y="2369741"/>
            <a:ext cx="4352925" cy="3264693"/>
          </a:xfrm>
        </p:spPr>
      </p:pic>
      <p:sp>
        <p:nvSpPr>
          <p:cNvPr id="5" name="Slide Number Placeholder 4">
            <a:extLst>
              <a:ext uri="{FF2B5EF4-FFF2-40B4-BE49-F238E27FC236}">
                <a16:creationId xmlns:a16="http://schemas.microsoft.com/office/drawing/2014/main" id="{7EB9B772-6F6D-2EB5-0139-00D6D86BBBB2}"/>
              </a:ext>
            </a:extLst>
          </p:cNvPr>
          <p:cNvSpPr>
            <a:spLocks noGrp="1"/>
          </p:cNvSpPr>
          <p:nvPr>
            <p:ph type="sldNum" sz="quarter" idx="4"/>
          </p:nvPr>
        </p:nvSpPr>
        <p:spPr/>
        <p:txBody>
          <a:bodyPr/>
          <a:lstStyle/>
          <a:p>
            <a:fld id="{933A556B-7C63-244D-9B7C-B0EA8042B330}" type="slidenum">
              <a:rPr lang="en-US" smtClean="0"/>
              <a:pPr/>
              <a:t>7</a:t>
            </a:fld>
            <a:endParaRPr lang="en-US" sz="750" dirty="0"/>
          </a:p>
        </p:txBody>
      </p:sp>
      <p:pic>
        <p:nvPicPr>
          <p:cNvPr id="12" name="Content Placeholder 11" descr="Text, whiteboard&#10;&#10;AI-generated content may be incorrect.">
            <a:extLst>
              <a:ext uri="{FF2B5EF4-FFF2-40B4-BE49-F238E27FC236}">
                <a16:creationId xmlns:a16="http://schemas.microsoft.com/office/drawing/2014/main" id="{CE8B6553-F5BF-3D21-4A96-F8A19974B8E4}"/>
              </a:ext>
            </a:extLst>
          </p:cNvPr>
          <p:cNvPicPr>
            <a:picLocks noGrp="1" noChangeAspect="1"/>
          </p:cNvPicPr>
          <p:nvPr>
            <p:ph sz="half" idx="1"/>
          </p:nvPr>
        </p:nvPicPr>
        <p:blipFill>
          <a:blip r:embed="rId3"/>
          <a:stretch>
            <a:fillRect/>
          </a:stretch>
        </p:blipFill>
        <p:spPr>
          <a:xfrm rot="5400000">
            <a:off x="195263" y="2369741"/>
            <a:ext cx="4352925" cy="3264693"/>
          </a:xfrm>
        </p:spPr>
      </p:pic>
    </p:spTree>
    <p:extLst>
      <p:ext uri="{BB962C8B-B14F-4D97-AF65-F5344CB8AC3E}">
        <p14:creationId xmlns:p14="http://schemas.microsoft.com/office/powerpoint/2010/main" val="3339777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AD9EA-EE0C-0E5E-DAFA-8237820E730B}"/>
              </a:ext>
            </a:extLst>
          </p:cNvPr>
          <p:cNvSpPr>
            <a:spLocks noGrp="1"/>
          </p:cNvSpPr>
          <p:nvPr>
            <p:ph type="title"/>
          </p:nvPr>
        </p:nvSpPr>
        <p:spPr/>
        <p:txBody>
          <a:bodyPr>
            <a:normAutofit fontScale="90000"/>
          </a:bodyPr>
          <a:lstStyle/>
          <a:p>
            <a:r>
              <a:rPr lang="en-US" dirty="0"/>
              <a:t>Reminder about August Safety Theme- Work Planning and Time Pressure</a:t>
            </a:r>
          </a:p>
        </p:txBody>
      </p:sp>
      <p:sp>
        <p:nvSpPr>
          <p:cNvPr id="3" name="Content Placeholder 2">
            <a:extLst>
              <a:ext uri="{FF2B5EF4-FFF2-40B4-BE49-F238E27FC236}">
                <a16:creationId xmlns:a16="http://schemas.microsoft.com/office/drawing/2014/main" id="{A414ADC2-6109-6B9C-FC3D-9FF6D21BC6F6}"/>
              </a:ext>
            </a:extLst>
          </p:cNvPr>
          <p:cNvSpPr>
            <a:spLocks noGrp="1"/>
          </p:cNvSpPr>
          <p:nvPr>
            <p:ph idx="1"/>
          </p:nvPr>
        </p:nvSpPr>
        <p:spPr/>
        <p:txBody>
          <a:bodyPr>
            <a:normAutofit fontScale="70000" lnSpcReduction="20000"/>
          </a:bodyPr>
          <a:lstStyle/>
          <a:p>
            <a:pPr marL="342900" indent="-342900">
              <a:buFont typeface="Arial" panose="020B0604020202020204" pitchFamily="34" charset="0"/>
              <a:buChar char="•"/>
            </a:pPr>
            <a:r>
              <a:rPr lang="en-US" dirty="0"/>
              <a:t>All group leaders and division heads to have discussions in their usual group meetings focusing on “Work Planning is required for all work and that schedule pressure cannot override safety measures.”  </a:t>
            </a:r>
          </a:p>
          <a:p>
            <a:pPr marL="342900" indent="-342900">
              <a:buFont typeface="Arial" panose="020B0604020202020204" pitchFamily="34" charset="0"/>
              <a:buChar char="•"/>
            </a:pPr>
            <a:r>
              <a:rPr lang="en-US" dirty="0"/>
              <a:t>Please send the results of what was discussed to Shawn Fitzgerald who will collect them.  </a:t>
            </a:r>
          </a:p>
          <a:p>
            <a:pPr marL="342900" indent="-342900">
              <a:buFont typeface="Arial" panose="020B0604020202020204" pitchFamily="34" charset="0"/>
              <a:buChar char="•"/>
            </a:pPr>
            <a:r>
              <a:rPr lang="en-US" dirty="0"/>
              <a:t>Please turn them in by Friday August 22, 2025.   </a:t>
            </a:r>
          </a:p>
          <a:p>
            <a:pPr marL="342900" indent="-342900">
              <a:buFont typeface="Arial" panose="020B0604020202020204" pitchFamily="34" charset="0"/>
              <a:buChar char="•"/>
            </a:pPr>
            <a:r>
              <a:rPr lang="en-US" dirty="0"/>
              <a:t>Some suggestions for the discussion:</a:t>
            </a:r>
          </a:p>
          <a:p>
            <a:pPr marL="685800" lvl="1" indent="-342900"/>
            <a:r>
              <a:rPr lang="en-US" dirty="0"/>
              <a:t>Causes of schedule pressure in your group</a:t>
            </a:r>
          </a:p>
          <a:p>
            <a:pPr marL="685800" lvl="1" indent="-342900"/>
            <a:r>
              <a:rPr lang="en-US" dirty="0"/>
              <a:t>What can be done to speed up parts of the job without taking shortcuts</a:t>
            </a:r>
          </a:p>
          <a:p>
            <a:pPr marL="685800" lvl="1" indent="-342900"/>
            <a:r>
              <a:rPr lang="en-US" dirty="0"/>
              <a:t>Are there better ways to do certain jobs that don’t take so much time</a:t>
            </a:r>
          </a:p>
          <a:p>
            <a:pPr marL="685800" lvl="1" indent="-342900"/>
            <a:r>
              <a:rPr lang="en-US" dirty="0"/>
              <a:t>Times the group felt pressured to complete a job more quickly</a:t>
            </a:r>
          </a:p>
          <a:p>
            <a:pPr marL="685800" lvl="1" indent="-342900"/>
            <a:r>
              <a:rPr lang="en-US" dirty="0"/>
              <a:t>Was there a time that an incident was avoided because a short cut was not taken</a:t>
            </a:r>
          </a:p>
          <a:p>
            <a:pPr marL="685800" lvl="1" indent="-342900"/>
            <a:r>
              <a:rPr lang="en-US" dirty="0"/>
              <a:t>Examples of where skipping steps, rushing, or taking shortcuts wound up taking longer.</a:t>
            </a:r>
          </a:p>
          <a:p>
            <a:pPr marL="0" indent="0"/>
            <a:endParaRPr lang="en-US" dirty="0"/>
          </a:p>
          <a:p>
            <a:pPr marL="342900" indent="-342900">
              <a:buFont typeface="Arial" panose="020B0604020202020204" pitchFamily="34" charset="0"/>
              <a:buChar char="•"/>
            </a:pPr>
            <a:r>
              <a:rPr lang="en-US" dirty="0"/>
              <a:t>We will collect this information and make it available. Where we can, we should all make improvements in our areas.</a:t>
            </a:r>
          </a:p>
          <a:p>
            <a:r>
              <a:rPr lang="en-US" dirty="0"/>
              <a:t>                </a:t>
            </a:r>
          </a:p>
          <a:p>
            <a:r>
              <a:rPr lang="en-US" dirty="0"/>
              <a:t> </a:t>
            </a:r>
          </a:p>
          <a:p>
            <a:endParaRPr lang="en-US" dirty="0"/>
          </a:p>
        </p:txBody>
      </p:sp>
      <p:sp>
        <p:nvSpPr>
          <p:cNvPr id="4" name="Slide Number Placeholder 3">
            <a:extLst>
              <a:ext uri="{FF2B5EF4-FFF2-40B4-BE49-F238E27FC236}">
                <a16:creationId xmlns:a16="http://schemas.microsoft.com/office/drawing/2014/main" id="{259DD07A-05C8-D960-5110-0CD28FFB4F4F}"/>
              </a:ext>
            </a:extLst>
          </p:cNvPr>
          <p:cNvSpPr>
            <a:spLocks noGrp="1"/>
          </p:cNvSpPr>
          <p:nvPr>
            <p:ph type="sldNum" sz="quarter" idx="4"/>
          </p:nvPr>
        </p:nvSpPr>
        <p:spPr/>
        <p:txBody>
          <a:bodyPr/>
          <a:lstStyle/>
          <a:p>
            <a:fld id="{933A556B-7C63-244D-9B7C-B0EA8042B330}" type="slidenum">
              <a:rPr lang="en-US" smtClean="0"/>
              <a:pPr/>
              <a:t>8</a:t>
            </a:fld>
            <a:endParaRPr lang="en-US" sz="750" dirty="0"/>
          </a:p>
        </p:txBody>
      </p:sp>
    </p:spTree>
    <p:extLst>
      <p:ext uri="{BB962C8B-B14F-4D97-AF65-F5344CB8AC3E}">
        <p14:creationId xmlns:p14="http://schemas.microsoft.com/office/powerpoint/2010/main" val="819987294"/>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Standard_Compressed_060121" id="{81931DB4-BE11-AC4C-8733-C612231D0574}" vid="{9DFA2559-1B1D-A844-9731-917E9F0BD7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BNL_PPT_Template_2021_Standard_Compressed (1)</Template>
  <TotalTime>16209</TotalTime>
  <Words>991</Words>
  <Application>Microsoft Office PowerPoint</Application>
  <PresentationFormat>On-screen Show (4:3)</PresentationFormat>
  <Paragraphs>76</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Segoe UI</vt:lpstr>
      <vt:lpstr>Symbol</vt:lpstr>
      <vt:lpstr>Wingdings</vt:lpstr>
      <vt:lpstr>BNL</vt:lpstr>
      <vt:lpstr>TAKE FIVE for Safety-  Noise and Hearing Loss </vt:lpstr>
      <vt:lpstr>Background Information from CDC</vt:lpstr>
      <vt:lpstr>OSHA Standards  </vt:lpstr>
      <vt:lpstr>Hearing Loss</vt:lpstr>
      <vt:lpstr>Hierarchy of Controls for Noise</vt:lpstr>
      <vt:lpstr>Hearing Conservation Program</vt:lpstr>
      <vt:lpstr>Noise Sign Examples</vt:lpstr>
      <vt:lpstr>Reminder about August Safety Theme- Work Planning and Time Pressure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Craner, Francis</dc:creator>
  <cp:keywords/>
  <dc:description/>
  <cp:lastModifiedBy>Craner, Francis</cp:lastModifiedBy>
  <cp:revision>57</cp:revision>
  <cp:lastPrinted>2025-08-12T17:11:16Z</cp:lastPrinted>
  <dcterms:created xsi:type="dcterms:W3CDTF">2021-06-07T15:08:31Z</dcterms:created>
  <dcterms:modified xsi:type="dcterms:W3CDTF">2025-08-19T17:10:49Z</dcterms:modified>
  <cp:category/>
</cp:coreProperties>
</file>