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12192000" cy="6858000"/>
  <p:custDataLst>
    <p:tags r:id="rId10"/>
  </p:custDataLst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850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91914" y="2462050"/>
            <a:ext cx="4216400" cy="939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43839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048255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240" y="631158"/>
            <a:ext cx="10891519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1913" y="2139932"/>
            <a:ext cx="9506585" cy="1762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ntranet.bnl.gov/development/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ntranet.bnl.gov/development/leadership.php" TargetMode="Externa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intranet.bnl.gov/development/career.php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hyperlink" Target="https://intranet.bnl.gov/development/workforce-planning.php" TargetMode="External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8.png"/><Relationship Id="rId21" Type="http://schemas.openxmlformats.org/officeDocument/2006/relationships/image" Target="../media/image23.png"/><Relationship Id="rId7" Type="http://schemas.openxmlformats.org/officeDocument/2006/relationships/image" Target="../media/image11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tags" Target="../tags/tag8.xml"/><Relationship Id="rId6" Type="http://schemas.openxmlformats.org/officeDocument/2006/relationships/hyperlink" Target="https://forms.office.com/Pages/ResponsePage.aspx?id=YB5WiXXcKEyhyS6NiHAZawztpSCoT_pPvtrjXtYthrFUQkVLSTZFOVI0UE5ENzVESVdPRDVYT0lORyQlQCN0PWcu" TargetMode="External"/><Relationship Id="rId11" Type="http://schemas.openxmlformats.org/officeDocument/2006/relationships/hyperlink" Target="https://intranet.bnl.gov/hr/onboarding/" TargetMode="External"/><Relationship Id="rId5" Type="http://schemas.openxmlformats.org/officeDocument/2006/relationships/image" Target="../media/image10.png"/><Relationship Id="rId15" Type="http://schemas.openxmlformats.org/officeDocument/2006/relationships/image" Target="../media/image17.png"/><Relationship Id="rId10" Type="http://schemas.openxmlformats.org/officeDocument/2006/relationships/hyperlink" Target="https://forms.office.com/pages/responsepage.aspx?id=YB5WiXXcKEyhyS6NiHAZawztpSCoT_pPvtrjXtYthrFURUFWSlBLUzA2NVQwUkNOMTVRMUZFTzFNRSQlQCN0PWcu" TargetMode="External"/><Relationship Id="rId19" Type="http://schemas.openxmlformats.org/officeDocument/2006/relationships/image" Target="../media/image21.png"/><Relationship Id="rId4" Type="http://schemas.openxmlformats.org/officeDocument/2006/relationships/image" Target="../media/image9.png"/><Relationship Id="rId9" Type="http://schemas.openxmlformats.org/officeDocument/2006/relationships/image" Target="../media/image13.png"/><Relationship Id="rId1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Learning@bnl.gov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2191999" cy="685799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386089" y="5755087"/>
              <a:ext cx="3238487" cy="419093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 marR="5080">
              <a:lnSpc>
                <a:spcPts val="6480"/>
              </a:lnSpc>
              <a:spcBef>
                <a:spcPts val="915"/>
              </a:spcBef>
              <a:tabLst>
                <a:tab pos="4201795" algn="l"/>
              </a:tabLst>
            </a:pPr>
            <a:r>
              <a:rPr dirty="0"/>
              <a:t>Learning</a:t>
            </a:r>
            <a:r>
              <a:rPr spc="-120" dirty="0"/>
              <a:t> </a:t>
            </a:r>
            <a:r>
              <a:rPr spc="-50" dirty="0"/>
              <a:t>&amp;</a:t>
            </a:r>
            <a:r>
              <a:rPr dirty="0"/>
              <a:t>	</a:t>
            </a:r>
            <a:r>
              <a:rPr spc="-10" dirty="0"/>
              <a:t>Organizational </a:t>
            </a:r>
            <a:r>
              <a:rPr dirty="0"/>
              <a:t>Development</a:t>
            </a:r>
            <a:r>
              <a:rPr spc="-65" dirty="0"/>
              <a:t> </a:t>
            </a:r>
            <a:r>
              <a:rPr dirty="0"/>
              <a:t>at</a:t>
            </a:r>
            <a:r>
              <a:rPr spc="-75" dirty="0"/>
              <a:t> </a:t>
            </a:r>
            <a:r>
              <a:rPr spc="-25" dirty="0"/>
              <a:t>BNL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91914" y="5772721"/>
            <a:ext cx="13055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August</a:t>
            </a:r>
            <a:r>
              <a:rPr sz="18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Arial"/>
                <a:cs typeface="Arial"/>
              </a:rPr>
              <a:t>2025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91913" y="4154167"/>
            <a:ext cx="7601584" cy="937260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05"/>
              </a:spcBef>
            </a:pPr>
            <a:r>
              <a:rPr lang="en-US" sz="2400" dirty="0">
                <a:solidFill>
                  <a:srgbClr val="FFFFFF"/>
                </a:solidFill>
                <a:latin typeface="Arial"/>
                <a:cs typeface="Arial"/>
              </a:rPr>
              <a:t>Erica Collins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Sr.</a:t>
            </a:r>
            <a:r>
              <a:rPr sz="2400"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Leadership</a:t>
            </a:r>
            <a:r>
              <a:rPr sz="2400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sz="2400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Organizational</a:t>
            </a:r>
            <a:r>
              <a:rPr sz="2400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Development</a:t>
            </a:r>
            <a:r>
              <a:rPr sz="24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Specialist</a:t>
            </a:r>
            <a:endParaRPr sz="2400" dirty="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0" dirty="0"/>
              <a:t>L&amp;OD</a:t>
            </a:r>
            <a:endParaRPr sz="4400"/>
          </a:p>
        </p:txBody>
      </p:sp>
      <p:grpSp>
        <p:nvGrpSpPr>
          <p:cNvPr id="3" name="object 3"/>
          <p:cNvGrpSpPr/>
          <p:nvPr/>
        </p:nvGrpSpPr>
        <p:grpSpPr>
          <a:xfrm>
            <a:off x="1917491" y="1532881"/>
            <a:ext cx="914400" cy="4519930"/>
            <a:chOff x="1917491" y="1532881"/>
            <a:chExt cx="914400" cy="4519930"/>
          </a:xfrm>
        </p:grpSpPr>
        <p:sp>
          <p:nvSpPr>
            <p:cNvPr id="4" name="object 4"/>
            <p:cNvSpPr/>
            <p:nvPr/>
          </p:nvSpPr>
          <p:spPr>
            <a:xfrm>
              <a:off x="1923841" y="1539231"/>
              <a:ext cx="901700" cy="901700"/>
            </a:xfrm>
            <a:custGeom>
              <a:avLst/>
              <a:gdLst/>
              <a:ahLst/>
              <a:cxnLst/>
              <a:rect l="l" t="t" r="r" b="b"/>
              <a:pathLst>
                <a:path w="901700" h="901700">
                  <a:moveTo>
                    <a:pt x="450684" y="0"/>
                  </a:moveTo>
                  <a:lnTo>
                    <a:pt x="401577" y="2644"/>
                  </a:lnTo>
                  <a:lnTo>
                    <a:pt x="354002" y="10394"/>
                  </a:lnTo>
                  <a:lnTo>
                    <a:pt x="308233" y="22976"/>
                  </a:lnTo>
                  <a:lnTo>
                    <a:pt x="264545" y="40113"/>
                  </a:lnTo>
                  <a:lnTo>
                    <a:pt x="223215" y="61531"/>
                  </a:lnTo>
                  <a:lnTo>
                    <a:pt x="184515" y="86955"/>
                  </a:lnTo>
                  <a:lnTo>
                    <a:pt x="148722" y="116111"/>
                  </a:lnTo>
                  <a:lnTo>
                    <a:pt x="116111" y="148722"/>
                  </a:lnTo>
                  <a:lnTo>
                    <a:pt x="86955" y="184515"/>
                  </a:lnTo>
                  <a:lnTo>
                    <a:pt x="61531" y="223215"/>
                  </a:lnTo>
                  <a:lnTo>
                    <a:pt x="40113" y="264545"/>
                  </a:lnTo>
                  <a:lnTo>
                    <a:pt x="22976" y="308233"/>
                  </a:lnTo>
                  <a:lnTo>
                    <a:pt x="10394" y="354002"/>
                  </a:lnTo>
                  <a:lnTo>
                    <a:pt x="2644" y="401577"/>
                  </a:lnTo>
                  <a:lnTo>
                    <a:pt x="0" y="450684"/>
                  </a:lnTo>
                  <a:lnTo>
                    <a:pt x="2644" y="499792"/>
                  </a:lnTo>
                  <a:lnTo>
                    <a:pt x="10394" y="547367"/>
                  </a:lnTo>
                  <a:lnTo>
                    <a:pt x="22976" y="593136"/>
                  </a:lnTo>
                  <a:lnTo>
                    <a:pt x="40113" y="636823"/>
                  </a:lnTo>
                  <a:lnTo>
                    <a:pt x="61531" y="678154"/>
                  </a:lnTo>
                  <a:lnTo>
                    <a:pt x="86955" y="716853"/>
                  </a:lnTo>
                  <a:lnTo>
                    <a:pt x="116111" y="752646"/>
                  </a:lnTo>
                  <a:lnTo>
                    <a:pt x="148722" y="785258"/>
                  </a:lnTo>
                  <a:lnTo>
                    <a:pt x="184515" y="814414"/>
                  </a:lnTo>
                  <a:lnTo>
                    <a:pt x="223215" y="839838"/>
                  </a:lnTo>
                  <a:lnTo>
                    <a:pt x="264545" y="861256"/>
                  </a:lnTo>
                  <a:lnTo>
                    <a:pt x="308233" y="878393"/>
                  </a:lnTo>
                  <a:lnTo>
                    <a:pt x="354002" y="890974"/>
                  </a:lnTo>
                  <a:lnTo>
                    <a:pt x="401577" y="898725"/>
                  </a:lnTo>
                  <a:lnTo>
                    <a:pt x="450684" y="901369"/>
                  </a:lnTo>
                  <a:lnTo>
                    <a:pt x="499794" y="898725"/>
                  </a:lnTo>
                  <a:lnTo>
                    <a:pt x="547372" y="890974"/>
                  </a:lnTo>
                  <a:lnTo>
                    <a:pt x="593142" y="878393"/>
                  </a:lnTo>
                  <a:lnTo>
                    <a:pt x="636831" y="861256"/>
                  </a:lnTo>
                  <a:lnTo>
                    <a:pt x="678163" y="839838"/>
                  </a:lnTo>
                  <a:lnTo>
                    <a:pt x="716863" y="814414"/>
                  </a:lnTo>
                  <a:lnTo>
                    <a:pt x="752657" y="785258"/>
                  </a:lnTo>
                  <a:lnTo>
                    <a:pt x="785269" y="752646"/>
                  </a:lnTo>
                  <a:lnTo>
                    <a:pt x="814425" y="716853"/>
                  </a:lnTo>
                  <a:lnTo>
                    <a:pt x="839850" y="678154"/>
                  </a:lnTo>
                  <a:lnTo>
                    <a:pt x="861268" y="636823"/>
                  </a:lnTo>
                  <a:lnTo>
                    <a:pt x="878406" y="593136"/>
                  </a:lnTo>
                  <a:lnTo>
                    <a:pt x="890987" y="547367"/>
                  </a:lnTo>
                  <a:lnTo>
                    <a:pt x="898737" y="499792"/>
                  </a:lnTo>
                  <a:lnTo>
                    <a:pt x="901382" y="450684"/>
                  </a:lnTo>
                  <a:lnTo>
                    <a:pt x="898737" y="401577"/>
                  </a:lnTo>
                  <a:lnTo>
                    <a:pt x="890987" y="354002"/>
                  </a:lnTo>
                  <a:lnTo>
                    <a:pt x="878406" y="308233"/>
                  </a:lnTo>
                  <a:lnTo>
                    <a:pt x="861268" y="264545"/>
                  </a:lnTo>
                  <a:lnTo>
                    <a:pt x="839850" y="223215"/>
                  </a:lnTo>
                  <a:lnTo>
                    <a:pt x="814425" y="184515"/>
                  </a:lnTo>
                  <a:lnTo>
                    <a:pt x="785269" y="148722"/>
                  </a:lnTo>
                  <a:lnTo>
                    <a:pt x="752657" y="116111"/>
                  </a:lnTo>
                  <a:lnTo>
                    <a:pt x="716863" y="86955"/>
                  </a:lnTo>
                  <a:lnTo>
                    <a:pt x="678163" y="61531"/>
                  </a:lnTo>
                  <a:lnTo>
                    <a:pt x="636831" y="40113"/>
                  </a:lnTo>
                  <a:lnTo>
                    <a:pt x="593142" y="22976"/>
                  </a:lnTo>
                  <a:lnTo>
                    <a:pt x="547372" y="10394"/>
                  </a:lnTo>
                  <a:lnTo>
                    <a:pt x="499794" y="2644"/>
                  </a:lnTo>
                  <a:lnTo>
                    <a:pt x="450684" y="0"/>
                  </a:lnTo>
                  <a:close/>
                </a:path>
              </a:pathLst>
            </a:custGeom>
            <a:solidFill>
              <a:srgbClr val="00ACDC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923841" y="1539231"/>
              <a:ext cx="901700" cy="901700"/>
            </a:xfrm>
            <a:custGeom>
              <a:avLst/>
              <a:gdLst/>
              <a:ahLst/>
              <a:cxnLst/>
              <a:rect l="l" t="t" r="r" b="b"/>
              <a:pathLst>
                <a:path w="901700" h="901700">
                  <a:moveTo>
                    <a:pt x="0" y="450684"/>
                  </a:moveTo>
                  <a:lnTo>
                    <a:pt x="2644" y="401577"/>
                  </a:lnTo>
                  <a:lnTo>
                    <a:pt x="10394" y="354002"/>
                  </a:lnTo>
                  <a:lnTo>
                    <a:pt x="22976" y="308233"/>
                  </a:lnTo>
                  <a:lnTo>
                    <a:pt x="40113" y="264545"/>
                  </a:lnTo>
                  <a:lnTo>
                    <a:pt x="61531" y="223215"/>
                  </a:lnTo>
                  <a:lnTo>
                    <a:pt x="86955" y="184515"/>
                  </a:lnTo>
                  <a:lnTo>
                    <a:pt x="116111" y="148722"/>
                  </a:lnTo>
                  <a:lnTo>
                    <a:pt x="148722" y="116111"/>
                  </a:lnTo>
                  <a:lnTo>
                    <a:pt x="184515" y="86955"/>
                  </a:lnTo>
                  <a:lnTo>
                    <a:pt x="223215" y="61531"/>
                  </a:lnTo>
                  <a:lnTo>
                    <a:pt x="264545" y="40113"/>
                  </a:lnTo>
                  <a:lnTo>
                    <a:pt x="308233" y="22976"/>
                  </a:lnTo>
                  <a:lnTo>
                    <a:pt x="354002" y="10394"/>
                  </a:lnTo>
                  <a:lnTo>
                    <a:pt x="401577" y="2644"/>
                  </a:lnTo>
                  <a:lnTo>
                    <a:pt x="450684" y="0"/>
                  </a:lnTo>
                  <a:lnTo>
                    <a:pt x="499794" y="2644"/>
                  </a:lnTo>
                  <a:lnTo>
                    <a:pt x="547372" y="10394"/>
                  </a:lnTo>
                  <a:lnTo>
                    <a:pt x="593142" y="22976"/>
                  </a:lnTo>
                  <a:lnTo>
                    <a:pt x="636831" y="40113"/>
                  </a:lnTo>
                  <a:lnTo>
                    <a:pt x="678163" y="61531"/>
                  </a:lnTo>
                  <a:lnTo>
                    <a:pt x="716863" y="86955"/>
                  </a:lnTo>
                  <a:lnTo>
                    <a:pt x="752657" y="116111"/>
                  </a:lnTo>
                  <a:lnTo>
                    <a:pt x="785269" y="148722"/>
                  </a:lnTo>
                  <a:lnTo>
                    <a:pt x="814425" y="184515"/>
                  </a:lnTo>
                  <a:lnTo>
                    <a:pt x="839850" y="223215"/>
                  </a:lnTo>
                  <a:lnTo>
                    <a:pt x="861268" y="264545"/>
                  </a:lnTo>
                  <a:lnTo>
                    <a:pt x="878406" y="308233"/>
                  </a:lnTo>
                  <a:lnTo>
                    <a:pt x="890987" y="354002"/>
                  </a:lnTo>
                  <a:lnTo>
                    <a:pt x="898737" y="401577"/>
                  </a:lnTo>
                  <a:lnTo>
                    <a:pt x="901382" y="450684"/>
                  </a:lnTo>
                  <a:lnTo>
                    <a:pt x="898737" y="499792"/>
                  </a:lnTo>
                  <a:lnTo>
                    <a:pt x="890987" y="547367"/>
                  </a:lnTo>
                  <a:lnTo>
                    <a:pt x="878406" y="593136"/>
                  </a:lnTo>
                  <a:lnTo>
                    <a:pt x="861268" y="636823"/>
                  </a:lnTo>
                  <a:lnTo>
                    <a:pt x="839850" y="678154"/>
                  </a:lnTo>
                  <a:lnTo>
                    <a:pt x="814425" y="716853"/>
                  </a:lnTo>
                  <a:lnTo>
                    <a:pt x="785269" y="752646"/>
                  </a:lnTo>
                  <a:lnTo>
                    <a:pt x="752657" y="785258"/>
                  </a:lnTo>
                  <a:lnTo>
                    <a:pt x="716863" y="814414"/>
                  </a:lnTo>
                  <a:lnTo>
                    <a:pt x="678163" y="839838"/>
                  </a:lnTo>
                  <a:lnTo>
                    <a:pt x="636831" y="861256"/>
                  </a:lnTo>
                  <a:lnTo>
                    <a:pt x="593142" y="878393"/>
                  </a:lnTo>
                  <a:lnTo>
                    <a:pt x="547372" y="890974"/>
                  </a:lnTo>
                  <a:lnTo>
                    <a:pt x="499794" y="898725"/>
                  </a:lnTo>
                  <a:lnTo>
                    <a:pt x="450684" y="901369"/>
                  </a:lnTo>
                  <a:lnTo>
                    <a:pt x="401577" y="898725"/>
                  </a:lnTo>
                  <a:lnTo>
                    <a:pt x="354002" y="890974"/>
                  </a:lnTo>
                  <a:lnTo>
                    <a:pt x="308233" y="878393"/>
                  </a:lnTo>
                  <a:lnTo>
                    <a:pt x="264545" y="861256"/>
                  </a:lnTo>
                  <a:lnTo>
                    <a:pt x="223215" y="839838"/>
                  </a:lnTo>
                  <a:lnTo>
                    <a:pt x="184515" y="814414"/>
                  </a:lnTo>
                  <a:lnTo>
                    <a:pt x="148722" y="785258"/>
                  </a:lnTo>
                  <a:lnTo>
                    <a:pt x="116111" y="752646"/>
                  </a:lnTo>
                  <a:lnTo>
                    <a:pt x="86955" y="716853"/>
                  </a:lnTo>
                  <a:lnTo>
                    <a:pt x="61531" y="678154"/>
                  </a:lnTo>
                  <a:lnTo>
                    <a:pt x="40113" y="636823"/>
                  </a:lnTo>
                  <a:lnTo>
                    <a:pt x="22976" y="593136"/>
                  </a:lnTo>
                  <a:lnTo>
                    <a:pt x="10394" y="547367"/>
                  </a:lnTo>
                  <a:lnTo>
                    <a:pt x="2644" y="499792"/>
                  </a:lnTo>
                  <a:lnTo>
                    <a:pt x="0" y="450684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923841" y="2440613"/>
              <a:ext cx="901700" cy="901700"/>
            </a:xfrm>
            <a:custGeom>
              <a:avLst/>
              <a:gdLst/>
              <a:ahLst/>
              <a:cxnLst/>
              <a:rect l="l" t="t" r="r" b="b"/>
              <a:pathLst>
                <a:path w="901700" h="901700">
                  <a:moveTo>
                    <a:pt x="450684" y="0"/>
                  </a:moveTo>
                  <a:lnTo>
                    <a:pt x="401577" y="2644"/>
                  </a:lnTo>
                  <a:lnTo>
                    <a:pt x="354002" y="10394"/>
                  </a:lnTo>
                  <a:lnTo>
                    <a:pt x="308233" y="22976"/>
                  </a:lnTo>
                  <a:lnTo>
                    <a:pt x="264545" y="40113"/>
                  </a:lnTo>
                  <a:lnTo>
                    <a:pt x="223215" y="61531"/>
                  </a:lnTo>
                  <a:lnTo>
                    <a:pt x="184515" y="86955"/>
                  </a:lnTo>
                  <a:lnTo>
                    <a:pt x="148722" y="116111"/>
                  </a:lnTo>
                  <a:lnTo>
                    <a:pt x="116111" y="148722"/>
                  </a:lnTo>
                  <a:lnTo>
                    <a:pt x="86955" y="184515"/>
                  </a:lnTo>
                  <a:lnTo>
                    <a:pt x="61531" y="223215"/>
                  </a:lnTo>
                  <a:lnTo>
                    <a:pt x="40113" y="264545"/>
                  </a:lnTo>
                  <a:lnTo>
                    <a:pt x="22976" y="308233"/>
                  </a:lnTo>
                  <a:lnTo>
                    <a:pt x="10394" y="354002"/>
                  </a:lnTo>
                  <a:lnTo>
                    <a:pt x="2644" y="401577"/>
                  </a:lnTo>
                  <a:lnTo>
                    <a:pt x="0" y="450684"/>
                  </a:lnTo>
                  <a:lnTo>
                    <a:pt x="2644" y="499792"/>
                  </a:lnTo>
                  <a:lnTo>
                    <a:pt x="10394" y="547367"/>
                  </a:lnTo>
                  <a:lnTo>
                    <a:pt x="22976" y="593136"/>
                  </a:lnTo>
                  <a:lnTo>
                    <a:pt x="40113" y="636823"/>
                  </a:lnTo>
                  <a:lnTo>
                    <a:pt x="61531" y="678154"/>
                  </a:lnTo>
                  <a:lnTo>
                    <a:pt x="86955" y="716853"/>
                  </a:lnTo>
                  <a:lnTo>
                    <a:pt x="116111" y="752646"/>
                  </a:lnTo>
                  <a:lnTo>
                    <a:pt x="148722" y="785258"/>
                  </a:lnTo>
                  <a:lnTo>
                    <a:pt x="184515" y="814414"/>
                  </a:lnTo>
                  <a:lnTo>
                    <a:pt x="223215" y="839838"/>
                  </a:lnTo>
                  <a:lnTo>
                    <a:pt x="264545" y="861256"/>
                  </a:lnTo>
                  <a:lnTo>
                    <a:pt x="308233" y="878393"/>
                  </a:lnTo>
                  <a:lnTo>
                    <a:pt x="354002" y="890974"/>
                  </a:lnTo>
                  <a:lnTo>
                    <a:pt x="401577" y="898725"/>
                  </a:lnTo>
                  <a:lnTo>
                    <a:pt x="450684" y="901369"/>
                  </a:lnTo>
                  <a:lnTo>
                    <a:pt x="499794" y="898725"/>
                  </a:lnTo>
                  <a:lnTo>
                    <a:pt x="547372" y="890974"/>
                  </a:lnTo>
                  <a:lnTo>
                    <a:pt x="593142" y="878393"/>
                  </a:lnTo>
                  <a:lnTo>
                    <a:pt x="636831" y="861256"/>
                  </a:lnTo>
                  <a:lnTo>
                    <a:pt x="678163" y="839838"/>
                  </a:lnTo>
                  <a:lnTo>
                    <a:pt x="716863" y="814414"/>
                  </a:lnTo>
                  <a:lnTo>
                    <a:pt x="752657" y="785258"/>
                  </a:lnTo>
                  <a:lnTo>
                    <a:pt x="785269" y="752646"/>
                  </a:lnTo>
                  <a:lnTo>
                    <a:pt x="814425" y="716853"/>
                  </a:lnTo>
                  <a:lnTo>
                    <a:pt x="839850" y="678154"/>
                  </a:lnTo>
                  <a:lnTo>
                    <a:pt x="861268" y="636823"/>
                  </a:lnTo>
                  <a:lnTo>
                    <a:pt x="878406" y="593136"/>
                  </a:lnTo>
                  <a:lnTo>
                    <a:pt x="890987" y="547367"/>
                  </a:lnTo>
                  <a:lnTo>
                    <a:pt x="898737" y="499792"/>
                  </a:lnTo>
                  <a:lnTo>
                    <a:pt x="901382" y="450684"/>
                  </a:lnTo>
                  <a:lnTo>
                    <a:pt x="898737" y="401577"/>
                  </a:lnTo>
                  <a:lnTo>
                    <a:pt x="890987" y="354002"/>
                  </a:lnTo>
                  <a:lnTo>
                    <a:pt x="878406" y="308233"/>
                  </a:lnTo>
                  <a:lnTo>
                    <a:pt x="861268" y="264545"/>
                  </a:lnTo>
                  <a:lnTo>
                    <a:pt x="839850" y="223215"/>
                  </a:lnTo>
                  <a:lnTo>
                    <a:pt x="814425" y="184515"/>
                  </a:lnTo>
                  <a:lnTo>
                    <a:pt x="785269" y="148722"/>
                  </a:lnTo>
                  <a:lnTo>
                    <a:pt x="752657" y="116111"/>
                  </a:lnTo>
                  <a:lnTo>
                    <a:pt x="716863" y="86955"/>
                  </a:lnTo>
                  <a:lnTo>
                    <a:pt x="678163" y="61531"/>
                  </a:lnTo>
                  <a:lnTo>
                    <a:pt x="636831" y="40113"/>
                  </a:lnTo>
                  <a:lnTo>
                    <a:pt x="593142" y="22976"/>
                  </a:lnTo>
                  <a:lnTo>
                    <a:pt x="547372" y="10394"/>
                  </a:lnTo>
                  <a:lnTo>
                    <a:pt x="499794" y="2644"/>
                  </a:lnTo>
                  <a:lnTo>
                    <a:pt x="450684" y="0"/>
                  </a:lnTo>
                  <a:close/>
                </a:path>
              </a:pathLst>
            </a:custGeom>
            <a:solidFill>
              <a:srgbClr val="B1D23A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923841" y="2440613"/>
              <a:ext cx="901700" cy="901700"/>
            </a:xfrm>
            <a:custGeom>
              <a:avLst/>
              <a:gdLst/>
              <a:ahLst/>
              <a:cxnLst/>
              <a:rect l="l" t="t" r="r" b="b"/>
              <a:pathLst>
                <a:path w="901700" h="901700">
                  <a:moveTo>
                    <a:pt x="0" y="450684"/>
                  </a:moveTo>
                  <a:lnTo>
                    <a:pt x="2644" y="401577"/>
                  </a:lnTo>
                  <a:lnTo>
                    <a:pt x="10394" y="354002"/>
                  </a:lnTo>
                  <a:lnTo>
                    <a:pt x="22976" y="308233"/>
                  </a:lnTo>
                  <a:lnTo>
                    <a:pt x="40113" y="264545"/>
                  </a:lnTo>
                  <a:lnTo>
                    <a:pt x="61531" y="223215"/>
                  </a:lnTo>
                  <a:lnTo>
                    <a:pt x="86955" y="184515"/>
                  </a:lnTo>
                  <a:lnTo>
                    <a:pt x="116111" y="148722"/>
                  </a:lnTo>
                  <a:lnTo>
                    <a:pt x="148722" y="116111"/>
                  </a:lnTo>
                  <a:lnTo>
                    <a:pt x="184515" y="86955"/>
                  </a:lnTo>
                  <a:lnTo>
                    <a:pt x="223215" y="61531"/>
                  </a:lnTo>
                  <a:lnTo>
                    <a:pt x="264545" y="40113"/>
                  </a:lnTo>
                  <a:lnTo>
                    <a:pt x="308233" y="22976"/>
                  </a:lnTo>
                  <a:lnTo>
                    <a:pt x="354002" y="10394"/>
                  </a:lnTo>
                  <a:lnTo>
                    <a:pt x="401577" y="2644"/>
                  </a:lnTo>
                  <a:lnTo>
                    <a:pt x="450684" y="0"/>
                  </a:lnTo>
                  <a:lnTo>
                    <a:pt x="499794" y="2644"/>
                  </a:lnTo>
                  <a:lnTo>
                    <a:pt x="547372" y="10394"/>
                  </a:lnTo>
                  <a:lnTo>
                    <a:pt x="593142" y="22976"/>
                  </a:lnTo>
                  <a:lnTo>
                    <a:pt x="636831" y="40113"/>
                  </a:lnTo>
                  <a:lnTo>
                    <a:pt x="678163" y="61531"/>
                  </a:lnTo>
                  <a:lnTo>
                    <a:pt x="716863" y="86955"/>
                  </a:lnTo>
                  <a:lnTo>
                    <a:pt x="752657" y="116111"/>
                  </a:lnTo>
                  <a:lnTo>
                    <a:pt x="785269" y="148722"/>
                  </a:lnTo>
                  <a:lnTo>
                    <a:pt x="814425" y="184515"/>
                  </a:lnTo>
                  <a:lnTo>
                    <a:pt x="839850" y="223215"/>
                  </a:lnTo>
                  <a:lnTo>
                    <a:pt x="861268" y="264545"/>
                  </a:lnTo>
                  <a:lnTo>
                    <a:pt x="878406" y="308233"/>
                  </a:lnTo>
                  <a:lnTo>
                    <a:pt x="890987" y="354002"/>
                  </a:lnTo>
                  <a:lnTo>
                    <a:pt x="898737" y="401577"/>
                  </a:lnTo>
                  <a:lnTo>
                    <a:pt x="901382" y="450684"/>
                  </a:lnTo>
                  <a:lnTo>
                    <a:pt x="898737" y="499792"/>
                  </a:lnTo>
                  <a:lnTo>
                    <a:pt x="890987" y="547367"/>
                  </a:lnTo>
                  <a:lnTo>
                    <a:pt x="878406" y="593136"/>
                  </a:lnTo>
                  <a:lnTo>
                    <a:pt x="861268" y="636823"/>
                  </a:lnTo>
                  <a:lnTo>
                    <a:pt x="839850" y="678154"/>
                  </a:lnTo>
                  <a:lnTo>
                    <a:pt x="814425" y="716853"/>
                  </a:lnTo>
                  <a:lnTo>
                    <a:pt x="785269" y="752646"/>
                  </a:lnTo>
                  <a:lnTo>
                    <a:pt x="752657" y="785258"/>
                  </a:lnTo>
                  <a:lnTo>
                    <a:pt x="716863" y="814414"/>
                  </a:lnTo>
                  <a:lnTo>
                    <a:pt x="678163" y="839838"/>
                  </a:lnTo>
                  <a:lnTo>
                    <a:pt x="636831" y="861256"/>
                  </a:lnTo>
                  <a:lnTo>
                    <a:pt x="593142" y="878393"/>
                  </a:lnTo>
                  <a:lnTo>
                    <a:pt x="547372" y="890974"/>
                  </a:lnTo>
                  <a:lnTo>
                    <a:pt x="499794" y="898725"/>
                  </a:lnTo>
                  <a:lnTo>
                    <a:pt x="450684" y="901369"/>
                  </a:lnTo>
                  <a:lnTo>
                    <a:pt x="401577" y="898725"/>
                  </a:lnTo>
                  <a:lnTo>
                    <a:pt x="354002" y="890974"/>
                  </a:lnTo>
                  <a:lnTo>
                    <a:pt x="308233" y="878393"/>
                  </a:lnTo>
                  <a:lnTo>
                    <a:pt x="264545" y="861256"/>
                  </a:lnTo>
                  <a:lnTo>
                    <a:pt x="223215" y="839838"/>
                  </a:lnTo>
                  <a:lnTo>
                    <a:pt x="184515" y="814414"/>
                  </a:lnTo>
                  <a:lnTo>
                    <a:pt x="148722" y="785258"/>
                  </a:lnTo>
                  <a:lnTo>
                    <a:pt x="116111" y="752646"/>
                  </a:lnTo>
                  <a:lnTo>
                    <a:pt x="86955" y="716853"/>
                  </a:lnTo>
                  <a:lnTo>
                    <a:pt x="61531" y="678154"/>
                  </a:lnTo>
                  <a:lnTo>
                    <a:pt x="40113" y="636823"/>
                  </a:lnTo>
                  <a:lnTo>
                    <a:pt x="22976" y="593136"/>
                  </a:lnTo>
                  <a:lnTo>
                    <a:pt x="10394" y="547367"/>
                  </a:lnTo>
                  <a:lnTo>
                    <a:pt x="2644" y="499792"/>
                  </a:lnTo>
                  <a:lnTo>
                    <a:pt x="0" y="450684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923841" y="3341994"/>
              <a:ext cx="901700" cy="901700"/>
            </a:xfrm>
            <a:custGeom>
              <a:avLst/>
              <a:gdLst/>
              <a:ahLst/>
              <a:cxnLst/>
              <a:rect l="l" t="t" r="r" b="b"/>
              <a:pathLst>
                <a:path w="901700" h="901700">
                  <a:moveTo>
                    <a:pt x="450684" y="0"/>
                  </a:moveTo>
                  <a:lnTo>
                    <a:pt x="401577" y="2644"/>
                  </a:lnTo>
                  <a:lnTo>
                    <a:pt x="354002" y="10394"/>
                  </a:lnTo>
                  <a:lnTo>
                    <a:pt x="308233" y="22976"/>
                  </a:lnTo>
                  <a:lnTo>
                    <a:pt x="264545" y="40113"/>
                  </a:lnTo>
                  <a:lnTo>
                    <a:pt x="223215" y="61531"/>
                  </a:lnTo>
                  <a:lnTo>
                    <a:pt x="184515" y="86955"/>
                  </a:lnTo>
                  <a:lnTo>
                    <a:pt x="148722" y="116111"/>
                  </a:lnTo>
                  <a:lnTo>
                    <a:pt x="116111" y="148722"/>
                  </a:lnTo>
                  <a:lnTo>
                    <a:pt x="86955" y="184515"/>
                  </a:lnTo>
                  <a:lnTo>
                    <a:pt x="61531" y="223215"/>
                  </a:lnTo>
                  <a:lnTo>
                    <a:pt x="40113" y="264545"/>
                  </a:lnTo>
                  <a:lnTo>
                    <a:pt x="22976" y="308233"/>
                  </a:lnTo>
                  <a:lnTo>
                    <a:pt x="10394" y="354002"/>
                  </a:lnTo>
                  <a:lnTo>
                    <a:pt x="2644" y="401577"/>
                  </a:lnTo>
                  <a:lnTo>
                    <a:pt x="0" y="450684"/>
                  </a:lnTo>
                  <a:lnTo>
                    <a:pt x="2644" y="499792"/>
                  </a:lnTo>
                  <a:lnTo>
                    <a:pt x="10394" y="547367"/>
                  </a:lnTo>
                  <a:lnTo>
                    <a:pt x="22976" y="593136"/>
                  </a:lnTo>
                  <a:lnTo>
                    <a:pt x="40113" y="636823"/>
                  </a:lnTo>
                  <a:lnTo>
                    <a:pt x="61531" y="678154"/>
                  </a:lnTo>
                  <a:lnTo>
                    <a:pt x="86955" y="716853"/>
                  </a:lnTo>
                  <a:lnTo>
                    <a:pt x="116111" y="752646"/>
                  </a:lnTo>
                  <a:lnTo>
                    <a:pt x="148722" y="785258"/>
                  </a:lnTo>
                  <a:lnTo>
                    <a:pt x="184515" y="814414"/>
                  </a:lnTo>
                  <a:lnTo>
                    <a:pt x="223215" y="839838"/>
                  </a:lnTo>
                  <a:lnTo>
                    <a:pt x="264545" y="861256"/>
                  </a:lnTo>
                  <a:lnTo>
                    <a:pt x="308233" y="878393"/>
                  </a:lnTo>
                  <a:lnTo>
                    <a:pt x="354002" y="890974"/>
                  </a:lnTo>
                  <a:lnTo>
                    <a:pt x="401577" y="898725"/>
                  </a:lnTo>
                  <a:lnTo>
                    <a:pt x="450684" y="901369"/>
                  </a:lnTo>
                  <a:lnTo>
                    <a:pt x="499794" y="898725"/>
                  </a:lnTo>
                  <a:lnTo>
                    <a:pt x="547372" y="890974"/>
                  </a:lnTo>
                  <a:lnTo>
                    <a:pt x="593142" y="878393"/>
                  </a:lnTo>
                  <a:lnTo>
                    <a:pt x="636831" y="861256"/>
                  </a:lnTo>
                  <a:lnTo>
                    <a:pt x="678163" y="839838"/>
                  </a:lnTo>
                  <a:lnTo>
                    <a:pt x="716863" y="814414"/>
                  </a:lnTo>
                  <a:lnTo>
                    <a:pt x="752657" y="785258"/>
                  </a:lnTo>
                  <a:lnTo>
                    <a:pt x="785269" y="752646"/>
                  </a:lnTo>
                  <a:lnTo>
                    <a:pt x="814425" y="716853"/>
                  </a:lnTo>
                  <a:lnTo>
                    <a:pt x="839850" y="678154"/>
                  </a:lnTo>
                  <a:lnTo>
                    <a:pt x="861268" y="636823"/>
                  </a:lnTo>
                  <a:lnTo>
                    <a:pt x="878406" y="593136"/>
                  </a:lnTo>
                  <a:lnTo>
                    <a:pt x="890987" y="547367"/>
                  </a:lnTo>
                  <a:lnTo>
                    <a:pt x="898737" y="499792"/>
                  </a:lnTo>
                  <a:lnTo>
                    <a:pt x="901382" y="450684"/>
                  </a:lnTo>
                  <a:lnTo>
                    <a:pt x="898737" y="401577"/>
                  </a:lnTo>
                  <a:lnTo>
                    <a:pt x="890987" y="354002"/>
                  </a:lnTo>
                  <a:lnTo>
                    <a:pt x="878406" y="308233"/>
                  </a:lnTo>
                  <a:lnTo>
                    <a:pt x="861268" y="264545"/>
                  </a:lnTo>
                  <a:lnTo>
                    <a:pt x="839850" y="223215"/>
                  </a:lnTo>
                  <a:lnTo>
                    <a:pt x="814425" y="184515"/>
                  </a:lnTo>
                  <a:lnTo>
                    <a:pt x="785269" y="148722"/>
                  </a:lnTo>
                  <a:lnTo>
                    <a:pt x="752657" y="116111"/>
                  </a:lnTo>
                  <a:lnTo>
                    <a:pt x="716863" y="86955"/>
                  </a:lnTo>
                  <a:lnTo>
                    <a:pt x="678163" y="61531"/>
                  </a:lnTo>
                  <a:lnTo>
                    <a:pt x="636831" y="40113"/>
                  </a:lnTo>
                  <a:lnTo>
                    <a:pt x="593142" y="22976"/>
                  </a:lnTo>
                  <a:lnTo>
                    <a:pt x="547372" y="10394"/>
                  </a:lnTo>
                  <a:lnTo>
                    <a:pt x="499794" y="2644"/>
                  </a:lnTo>
                  <a:lnTo>
                    <a:pt x="450684" y="0"/>
                  </a:lnTo>
                  <a:close/>
                </a:path>
              </a:pathLst>
            </a:custGeom>
            <a:solidFill>
              <a:srgbClr val="F68A1F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923841" y="3341994"/>
              <a:ext cx="901700" cy="901700"/>
            </a:xfrm>
            <a:custGeom>
              <a:avLst/>
              <a:gdLst/>
              <a:ahLst/>
              <a:cxnLst/>
              <a:rect l="l" t="t" r="r" b="b"/>
              <a:pathLst>
                <a:path w="901700" h="901700">
                  <a:moveTo>
                    <a:pt x="0" y="450684"/>
                  </a:moveTo>
                  <a:lnTo>
                    <a:pt x="2644" y="401577"/>
                  </a:lnTo>
                  <a:lnTo>
                    <a:pt x="10394" y="354002"/>
                  </a:lnTo>
                  <a:lnTo>
                    <a:pt x="22976" y="308233"/>
                  </a:lnTo>
                  <a:lnTo>
                    <a:pt x="40113" y="264545"/>
                  </a:lnTo>
                  <a:lnTo>
                    <a:pt x="61531" y="223215"/>
                  </a:lnTo>
                  <a:lnTo>
                    <a:pt x="86955" y="184515"/>
                  </a:lnTo>
                  <a:lnTo>
                    <a:pt x="116111" y="148722"/>
                  </a:lnTo>
                  <a:lnTo>
                    <a:pt x="148722" y="116111"/>
                  </a:lnTo>
                  <a:lnTo>
                    <a:pt x="184515" y="86955"/>
                  </a:lnTo>
                  <a:lnTo>
                    <a:pt x="223215" y="61531"/>
                  </a:lnTo>
                  <a:lnTo>
                    <a:pt x="264545" y="40113"/>
                  </a:lnTo>
                  <a:lnTo>
                    <a:pt x="308233" y="22976"/>
                  </a:lnTo>
                  <a:lnTo>
                    <a:pt x="354002" y="10394"/>
                  </a:lnTo>
                  <a:lnTo>
                    <a:pt x="401577" y="2644"/>
                  </a:lnTo>
                  <a:lnTo>
                    <a:pt x="450684" y="0"/>
                  </a:lnTo>
                  <a:lnTo>
                    <a:pt x="499794" y="2644"/>
                  </a:lnTo>
                  <a:lnTo>
                    <a:pt x="547372" y="10394"/>
                  </a:lnTo>
                  <a:lnTo>
                    <a:pt x="593142" y="22976"/>
                  </a:lnTo>
                  <a:lnTo>
                    <a:pt x="636831" y="40113"/>
                  </a:lnTo>
                  <a:lnTo>
                    <a:pt x="678163" y="61531"/>
                  </a:lnTo>
                  <a:lnTo>
                    <a:pt x="716863" y="86955"/>
                  </a:lnTo>
                  <a:lnTo>
                    <a:pt x="752657" y="116111"/>
                  </a:lnTo>
                  <a:lnTo>
                    <a:pt x="785269" y="148722"/>
                  </a:lnTo>
                  <a:lnTo>
                    <a:pt x="814425" y="184515"/>
                  </a:lnTo>
                  <a:lnTo>
                    <a:pt x="839850" y="223215"/>
                  </a:lnTo>
                  <a:lnTo>
                    <a:pt x="861268" y="264545"/>
                  </a:lnTo>
                  <a:lnTo>
                    <a:pt x="878406" y="308233"/>
                  </a:lnTo>
                  <a:lnTo>
                    <a:pt x="890987" y="354002"/>
                  </a:lnTo>
                  <a:lnTo>
                    <a:pt x="898737" y="401577"/>
                  </a:lnTo>
                  <a:lnTo>
                    <a:pt x="901382" y="450684"/>
                  </a:lnTo>
                  <a:lnTo>
                    <a:pt x="898737" y="499792"/>
                  </a:lnTo>
                  <a:lnTo>
                    <a:pt x="890987" y="547367"/>
                  </a:lnTo>
                  <a:lnTo>
                    <a:pt x="878406" y="593136"/>
                  </a:lnTo>
                  <a:lnTo>
                    <a:pt x="861268" y="636823"/>
                  </a:lnTo>
                  <a:lnTo>
                    <a:pt x="839850" y="678154"/>
                  </a:lnTo>
                  <a:lnTo>
                    <a:pt x="814425" y="716853"/>
                  </a:lnTo>
                  <a:lnTo>
                    <a:pt x="785269" y="752646"/>
                  </a:lnTo>
                  <a:lnTo>
                    <a:pt x="752657" y="785258"/>
                  </a:lnTo>
                  <a:lnTo>
                    <a:pt x="716863" y="814414"/>
                  </a:lnTo>
                  <a:lnTo>
                    <a:pt x="678163" y="839838"/>
                  </a:lnTo>
                  <a:lnTo>
                    <a:pt x="636831" y="861256"/>
                  </a:lnTo>
                  <a:lnTo>
                    <a:pt x="593142" y="878393"/>
                  </a:lnTo>
                  <a:lnTo>
                    <a:pt x="547372" y="890974"/>
                  </a:lnTo>
                  <a:lnTo>
                    <a:pt x="499794" y="898725"/>
                  </a:lnTo>
                  <a:lnTo>
                    <a:pt x="450684" y="901369"/>
                  </a:lnTo>
                  <a:lnTo>
                    <a:pt x="401577" y="898725"/>
                  </a:lnTo>
                  <a:lnTo>
                    <a:pt x="354002" y="890974"/>
                  </a:lnTo>
                  <a:lnTo>
                    <a:pt x="308233" y="878393"/>
                  </a:lnTo>
                  <a:lnTo>
                    <a:pt x="264545" y="861256"/>
                  </a:lnTo>
                  <a:lnTo>
                    <a:pt x="223215" y="839838"/>
                  </a:lnTo>
                  <a:lnTo>
                    <a:pt x="184515" y="814414"/>
                  </a:lnTo>
                  <a:lnTo>
                    <a:pt x="148722" y="785258"/>
                  </a:lnTo>
                  <a:lnTo>
                    <a:pt x="116111" y="752646"/>
                  </a:lnTo>
                  <a:lnTo>
                    <a:pt x="86955" y="716853"/>
                  </a:lnTo>
                  <a:lnTo>
                    <a:pt x="61531" y="678154"/>
                  </a:lnTo>
                  <a:lnTo>
                    <a:pt x="40113" y="636823"/>
                  </a:lnTo>
                  <a:lnTo>
                    <a:pt x="22976" y="593136"/>
                  </a:lnTo>
                  <a:lnTo>
                    <a:pt x="10394" y="547367"/>
                  </a:lnTo>
                  <a:lnTo>
                    <a:pt x="2644" y="499792"/>
                  </a:lnTo>
                  <a:lnTo>
                    <a:pt x="0" y="450684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923841" y="4243377"/>
              <a:ext cx="901700" cy="901700"/>
            </a:xfrm>
            <a:custGeom>
              <a:avLst/>
              <a:gdLst/>
              <a:ahLst/>
              <a:cxnLst/>
              <a:rect l="l" t="t" r="r" b="b"/>
              <a:pathLst>
                <a:path w="901700" h="901700">
                  <a:moveTo>
                    <a:pt x="450684" y="0"/>
                  </a:moveTo>
                  <a:lnTo>
                    <a:pt x="401577" y="2644"/>
                  </a:lnTo>
                  <a:lnTo>
                    <a:pt x="354002" y="10394"/>
                  </a:lnTo>
                  <a:lnTo>
                    <a:pt x="308233" y="22976"/>
                  </a:lnTo>
                  <a:lnTo>
                    <a:pt x="264545" y="40113"/>
                  </a:lnTo>
                  <a:lnTo>
                    <a:pt x="223215" y="61531"/>
                  </a:lnTo>
                  <a:lnTo>
                    <a:pt x="184515" y="86955"/>
                  </a:lnTo>
                  <a:lnTo>
                    <a:pt x="148722" y="116111"/>
                  </a:lnTo>
                  <a:lnTo>
                    <a:pt x="116111" y="148722"/>
                  </a:lnTo>
                  <a:lnTo>
                    <a:pt x="86955" y="184515"/>
                  </a:lnTo>
                  <a:lnTo>
                    <a:pt x="61531" y="223215"/>
                  </a:lnTo>
                  <a:lnTo>
                    <a:pt x="40113" y="264545"/>
                  </a:lnTo>
                  <a:lnTo>
                    <a:pt x="22976" y="308233"/>
                  </a:lnTo>
                  <a:lnTo>
                    <a:pt x="10394" y="354002"/>
                  </a:lnTo>
                  <a:lnTo>
                    <a:pt x="2644" y="401577"/>
                  </a:lnTo>
                  <a:lnTo>
                    <a:pt x="0" y="450684"/>
                  </a:lnTo>
                  <a:lnTo>
                    <a:pt x="2644" y="499792"/>
                  </a:lnTo>
                  <a:lnTo>
                    <a:pt x="10394" y="547367"/>
                  </a:lnTo>
                  <a:lnTo>
                    <a:pt x="22976" y="593136"/>
                  </a:lnTo>
                  <a:lnTo>
                    <a:pt x="40113" y="636823"/>
                  </a:lnTo>
                  <a:lnTo>
                    <a:pt x="61531" y="678154"/>
                  </a:lnTo>
                  <a:lnTo>
                    <a:pt x="86955" y="716853"/>
                  </a:lnTo>
                  <a:lnTo>
                    <a:pt x="116111" y="752646"/>
                  </a:lnTo>
                  <a:lnTo>
                    <a:pt x="148722" y="785258"/>
                  </a:lnTo>
                  <a:lnTo>
                    <a:pt x="184515" y="814414"/>
                  </a:lnTo>
                  <a:lnTo>
                    <a:pt x="223215" y="839838"/>
                  </a:lnTo>
                  <a:lnTo>
                    <a:pt x="264545" y="861256"/>
                  </a:lnTo>
                  <a:lnTo>
                    <a:pt x="308233" y="878393"/>
                  </a:lnTo>
                  <a:lnTo>
                    <a:pt x="354002" y="890974"/>
                  </a:lnTo>
                  <a:lnTo>
                    <a:pt x="401577" y="898725"/>
                  </a:lnTo>
                  <a:lnTo>
                    <a:pt x="450684" y="901369"/>
                  </a:lnTo>
                  <a:lnTo>
                    <a:pt x="499794" y="898725"/>
                  </a:lnTo>
                  <a:lnTo>
                    <a:pt x="547372" y="890974"/>
                  </a:lnTo>
                  <a:lnTo>
                    <a:pt x="593142" y="878393"/>
                  </a:lnTo>
                  <a:lnTo>
                    <a:pt x="636831" y="861256"/>
                  </a:lnTo>
                  <a:lnTo>
                    <a:pt x="678163" y="839838"/>
                  </a:lnTo>
                  <a:lnTo>
                    <a:pt x="716863" y="814414"/>
                  </a:lnTo>
                  <a:lnTo>
                    <a:pt x="752657" y="785258"/>
                  </a:lnTo>
                  <a:lnTo>
                    <a:pt x="785269" y="752646"/>
                  </a:lnTo>
                  <a:lnTo>
                    <a:pt x="814425" y="716853"/>
                  </a:lnTo>
                  <a:lnTo>
                    <a:pt x="839850" y="678154"/>
                  </a:lnTo>
                  <a:lnTo>
                    <a:pt x="861268" y="636823"/>
                  </a:lnTo>
                  <a:lnTo>
                    <a:pt x="878406" y="593136"/>
                  </a:lnTo>
                  <a:lnTo>
                    <a:pt x="890987" y="547367"/>
                  </a:lnTo>
                  <a:lnTo>
                    <a:pt x="898737" y="499792"/>
                  </a:lnTo>
                  <a:lnTo>
                    <a:pt x="901382" y="450684"/>
                  </a:lnTo>
                  <a:lnTo>
                    <a:pt x="898737" y="401577"/>
                  </a:lnTo>
                  <a:lnTo>
                    <a:pt x="890987" y="354002"/>
                  </a:lnTo>
                  <a:lnTo>
                    <a:pt x="878406" y="308233"/>
                  </a:lnTo>
                  <a:lnTo>
                    <a:pt x="861268" y="264545"/>
                  </a:lnTo>
                  <a:lnTo>
                    <a:pt x="839850" y="223215"/>
                  </a:lnTo>
                  <a:lnTo>
                    <a:pt x="814425" y="184515"/>
                  </a:lnTo>
                  <a:lnTo>
                    <a:pt x="785269" y="148722"/>
                  </a:lnTo>
                  <a:lnTo>
                    <a:pt x="752657" y="116111"/>
                  </a:lnTo>
                  <a:lnTo>
                    <a:pt x="716863" y="86955"/>
                  </a:lnTo>
                  <a:lnTo>
                    <a:pt x="678163" y="61531"/>
                  </a:lnTo>
                  <a:lnTo>
                    <a:pt x="636831" y="40113"/>
                  </a:lnTo>
                  <a:lnTo>
                    <a:pt x="593142" y="22976"/>
                  </a:lnTo>
                  <a:lnTo>
                    <a:pt x="547372" y="10394"/>
                  </a:lnTo>
                  <a:lnTo>
                    <a:pt x="499794" y="2644"/>
                  </a:lnTo>
                  <a:lnTo>
                    <a:pt x="450684" y="0"/>
                  </a:lnTo>
                  <a:close/>
                </a:path>
              </a:pathLst>
            </a:custGeom>
            <a:solidFill>
              <a:srgbClr val="B72367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923841" y="4243377"/>
              <a:ext cx="901700" cy="901700"/>
            </a:xfrm>
            <a:custGeom>
              <a:avLst/>
              <a:gdLst/>
              <a:ahLst/>
              <a:cxnLst/>
              <a:rect l="l" t="t" r="r" b="b"/>
              <a:pathLst>
                <a:path w="901700" h="901700">
                  <a:moveTo>
                    <a:pt x="0" y="450684"/>
                  </a:moveTo>
                  <a:lnTo>
                    <a:pt x="2644" y="401577"/>
                  </a:lnTo>
                  <a:lnTo>
                    <a:pt x="10394" y="354002"/>
                  </a:lnTo>
                  <a:lnTo>
                    <a:pt x="22976" y="308233"/>
                  </a:lnTo>
                  <a:lnTo>
                    <a:pt x="40113" y="264545"/>
                  </a:lnTo>
                  <a:lnTo>
                    <a:pt x="61531" y="223215"/>
                  </a:lnTo>
                  <a:lnTo>
                    <a:pt x="86955" y="184515"/>
                  </a:lnTo>
                  <a:lnTo>
                    <a:pt x="116111" y="148722"/>
                  </a:lnTo>
                  <a:lnTo>
                    <a:pt x="148722" y="116111"/>
                  </a:lnTo>
                  <a:lnTo>
                    <a:pt x="184515" y="86955"/>
                  </a:lnTo>
                  <a:lnTo>
                    <a:pt x="223215" y="61531"/>
                  </a:lnTo>
                  <a:lnTo>
                    <a:pt x="264545" y="40113"/>
                  </a:lnTo>
                  <a:lnTo>
                    <a:pt x="308233" y="22976"/>
                  </a:lnTo>
                  <a:lnTo>
                    <a:pt x="354002" y="10394"/>
                  </a:lnTo>
                  <a:lnTo>
                    <a:pt x="401577" y="2644"/>
                  </a:lnTo>
                  <a:lnTo>
                    <a:pt x="450684" y="0"/>
                  </a:lnTo>
                  <a:lnTo>
                    <a:pt x="499794" y="2644"/>
                  </a:lnTo>
                  <a:lnTo>
                    <a:pt x="547372" y="10394"/>
                  </a:lnTo>
                  <a:lnTo>
                    <a:pt x="593142" y="22976"/>
                  </a:lnTo>
                  <a:lnTo>
                    <a:pt x="636831" y="40113"/>
                  </a:lnTo>
                  <a:lnTo>
                    <a:pt x="678163" y="61531"/>
                  </a:lnTo>
                  <a:lnTo>
                    <a:pt x="716863" y="86955"/>
                  </a:lnTo>
                  <a:lnTo>
                    <a:pt x="752657" y="116111"/>
                  </a:lnTo>
                  <a:lnTo>
                    <a:pt x="785269" y="148722"/>
                  </a:lnTo>
                  <a:lnTo>
                    <a:pt x="814425" y="184515"/>
                  </a:lnTo>
                  <a:lnTo>
                    <a:pt x="839850" y="223215"/>
                  </a:lnTo>
                  <a:lnTo>
                    <a:pt x="861268" y="264545"/>
                  </a:lnTo>
                  <a:lnTo>
                    <a:pt x="878406" y="308233"/>
                  </a:lnTo>
                  <a:lnTo>
                    <a:pt x="890987" y="354002"/>
                  </a:lnTo>
                  <a:lnTo>
                    <a:pt x="898737" y="401577"/>
                  </a:lnTo>
                  <a:lnTo>
                    <a:pt x="901382" y="450684"/>
                  </a:lnTo>
                  <a:lnTo>
                    <a:pt x="898737" y="499792"/>
                  </a:lnTo>
                  <a:lnTo>
                    <a:pt x="890987" y="547367"/>
                  </a:lnTo>
                  <a:lnTo>
                    <a:pt x="878406" y="593136"/>
                  </a:lnTo>
                  <a:lnTo>
                    <a:pt x="861268" y="636823"/>
                  </a:lnTo>
                  <a:lnTo>
                    <a:pt x="839850" y="678154"/>
                  </a:lnTo>
                  <a:lnTo>
                    <a:pt x="814425" y="716853"/>
                  </a:lnTo>
                  <a:lnTo>
                    <a:pt x="785269" y="752646"/>
                  </a:lnTo>
                  <a:lnTo>
                    <a:pt x="752657" y="785258"/>
                  </a:lnTo>
                  <a:lnTo>
                    <a:pt x="716863" y="814414"/>
                  </a:lnTo>
                  <a:lnTo>
                    <a:pt x="678163" y="839838"/>
                  </a:lnTo>
                  <a:lnTo>
                    <a:pt x="636831" y="861256"/>
                  </a:lnTo>
                  <a:lnTo>
                    <a:pt x="593142" y="878393"/>
                  </a:lnTo>
                  <a:lnTo>
                    <a:pt x="547372" y="890974"/>
                  </a:lnTo>
                  <a:lnTo>
                    <a:pt x="499794" y="898725"/>
                  </a:lnTo>
                  <a:lnTo>
                    <a:pt x="450684" y="901369"/>
                  </a:lnTo>
                  <a:lnTo>
                    <a:pt x="401577" y="898725"/>
                  </a:lnTo>
                  <a:lnTo>
                    <a:pt x="354002" y="890974"/>
                  </a:lnTo>
                  <a:lnTo>
                    <a:pt x="308233" y="878393"/>
                  </a:lnTo>
                  <a:lnTo>
                    <a:pt x="264545" y="861256"/>
                  </a:lnTo>
                  <a:lnTo>
                    <a:pt x="223215" y="839838"/>
                  </a:lnTo>
                  <a:lnTo>
                    <a:pt x="184515" y="814414"/>
                  </a:lnTo>
                  <a:lnTo>
                    <a:pt x="148722" y="785258"/>
                  </a:lnTo>
                  <a:lnTo>
                    <a:pt x="116111" y="752646"/>
                  </a:lnTo>
                  <a:lnTo>
                    <a:pt x="86955" y="716853"/>
                  </a:lnTo>
                  <a:lnTo>
                    <a:pt x="61531" y="678154"/>
                  </a:lnTo>
                  <a:lnTo>
                    <a:pt x="40113" y="636823"/>
                  </a:lnTo>
                  <a:lnTo>
                    <a:pt x="22976" y="593136"/>
                  </a:lnTo>
                  <a:lnTo>
                    <a:pt x="10394" y="547367"/>
                  </a:lnTo>
                  <a:lnTo>
                    <a:pt x="2644" y="499792"/>
                  </a:lnTo>
                  <a:lnTo>
                    <a:pt x="0" y="450684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923841" y="5144759"/>
              <a:ext cx="901700" cy="901700"/>
            </a:xfrm>
            <a:custGeom>
              <a:avLst/>
              <a:gdLst/>
              <a:ahLst/>
              <a:cxnLst/>
              <a:rect l="l" t="t" r="r" b="b"/>
              <a:pathLst>
                <a:path w="901700" h="901700">
                  <a:moveTo>
                    <a:pt x="450684" y="0"/>
                  </a:moveTo>
                  <a:lnTo>
                    <a:pt x="401577" y="2644"/>
                  </a:lnTo>
                  <a:lnTo>
                    <a:pt x="354002" y="10394"/>
                  </a:lnTo>
                  <a:lnTo>
                    <a:pt x="308233" y="22976"/>
                  </a:lnTo>
                  <a:lnTo>
                    <a:pt x="264545" y="40113"/>
                  </a:lnTo>
                  <a:lnTo>
                    <a:pt x="223215" y="61531"/>
                  </a:lnTo>
                  <a:lnTo>
                    <a:pt x="184515" y="86955"/>
                  </a:lnTo>
                  <a:lnTo>
                    <a:pt x="148722" y="116111"/>
                  </a:lnTo>
                  <a:lnTo>
                    <a:pt x="116111" y="148722"/>
                  </a:lnTo>
                  <a:lnTo>
                    <a:pt x="86955" y="184515"/>
                  </a:lnTo>
                  <a:lnTo>
                    <a:pt x="61531" y="223215"/>
                  </a:lnTo>
                  <a:lnTo>
                    <a:pt x="40113" y="264545"/>
                  </a:lnTo>
                  <a:lnTo>
                    <a:pt x="22976" y="308233"/>
                  </a:lnTo>
                  <a:lnTo>
                    <a:pt x="10394" y="354002"/>
                  </a:lnTo>
                  <a:lnTo>
                    <a:pt x="2644" y="401577"/>
                  </a:lnTo>
                  <a:lnTo>
                    <a:pt x="0" y="450684"/>
                  </a:lnTo>
                  <a:lnTo>
                    <a:pt x="2644" y="499792"/>
                  </a:lnTo>
                  <a:lnTo>
                    <a:pt x="10394" y="547367"/>
                  </a:lnTo>
                  <a:lnTo>
                    <a:pt x="22976" y="593136"/>
                  </a:lnTo>
                  <a:lnTo>
                    <a:pt x="40113" y="636823"/>
                  </a:lnTo>
                  <a:lnTo>
                    <a:pt x="61531" y="678154"/>
                  </a:lnTo>
                  <a:lnTo>
                    <a:pt x="86955" y="716853"/>
                  </a:lnTo>
                  <a:lnTo>
                    <a:pt x="116111" y="752646"/>
                  </a:lnTo>
                  <a:lnTo>
                    <a:pt x="148722" y="785258"/>
                  </a:lnTo>
                  <a:lnTo>
                    <a:pt x="184515" y="814414"/>
                  </a:lnTo>
                  <a:lnTo>
                    <a:pt x="223215" y="839838"/>
                  </a:lnTo>
                  <a:lnTo>
                    <a:pt x="264545" y="861256"/>
                  </a:lnTo>
                  <a:lnTo>
                    <a:pt x="308233" y="878393"/>
                  </a:lnTo>
                  <a:lnTo>
                    <a:pt x="354002" y="890974"/>
                  </a:lnTo>
                  <a:lnTo>
                    <a:pt x="401577" y="898725"/>
                  </a:lnTo>
                  <a:lnTo>
                    <a:pt x="450684" y="901369"/>
                  </a:lnTo>
                  <a:lnTo>
                    <a:pt x="499794" y="898725"/>
                  </a:lnTo>
                  <a:lnTo>
                    <a:pt x="547372" y="890974"/>
                  </a:lnTo>
                  <a:lnTo>
                    <a:pt x="593142" y="878393"/>
                  </a:lnTo>
                  <a:lnTo>
                    <a:pt x="636831" y="861256"/>
                  </a:lnTo>
                  <a:lnTo>
                    <a:pt x="678163" y="839838"/>
                  </a:lnTo>
                  <a:lnTo>
                    <a:pt x="716863" y="814414"/>
                  </a:lnTo>
                  <a:lnTo>
                    <a:pt x="752657" y="785258"/>
                  </a:lnTo>
                  <a:lnTo>
                    <a:pt x="785269" y="752646"/>
                  </a:lnTo>
                  <a:lnTo>
                    <a:pt x="814425" y="716853"/>
                  </a:lnTo>
                  <a:lnTo>
                    <a:pt x="839850" y="678154"/>
                  </a:lnTo>
                  <a:lnTo>
                    <a:pt x="861268" y="636823"/>
                  </a:lnTo>
                  <a:lnTo>
                    <a:pt x="878406" y="593136"/>
                  </a:lnTo>
                  <a:lnTo>
                    <a:pt x="890987" y="547367"/>
                  </a:lnTo>
                  <a:lnTo>
                    <a:pt x="898737" y="499792"/>
                  </a:lnTo>
                  <a:lnTo>
                    <a:pt x="901382" y="450684"/>
                  </a:lnTo>
                  <a:lnTo>
                    <a:pt x="898737" y="401577"/>
                  </a:lnTo>
                  <a:lnTo>
                    <a:pt x="890987" y="354002"/>
                  </a:lnTo>
                  <a:lnTo>
                    <a:pt x="878406" y="308233"/>
                  </a:lnTo>
                  <a:lnTo>
                    <a:pt x="861268" y="264545"/>
                  </a:lnTo>
                  <a:lnTo>
                    <a:pt x="839850" y="223215"/>
                  </a:lnTo>
                  <a:lnTo>
                    <a:pt x="814425" y="184515"/>
                  </a:lnTo>
                  <a:lnTo>
                    <a:pt x="785269" y="148722"/>
                  </a:lnTo>
                  <a:lnTo>
                    <a:pt x="752657" y="116111"/>
                  </a:lnTo>
                  <a:lnTo>
                    <a:pt x="716863" y="86955"/>
                  </a:lnTo>
                  <a:lnTo>
                    <a:pt x="678163" y="61531"/>
                  </a:lnTo>
                  <a:lnTo>
                    <a:pt x="636831" y="40113"/>
                  </a:lnTo>
                  <a:lnTo>
                    <a:pt x="593142" y="22976"/>
                  </a:lnTo>
                  <a:lnTo>
                    <a:pt x="547372" y="10394"/>
                  </a:lnTo>
                  <a:lnTo>
                    <a:pt x="499794" y="2644"/>
                  </a:lnTo>
                  <a:lnTo>
                    <a:pt x="450684" y="0"/>
                  </a:lnTo>
                  <a:close/>
                </a:path>
              </a:pathLst>
            </a:custGeom>
            <a:solidFill>
              <a:srgbClr val="FFCD34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923841" y="5144759"/>
              <a:ext cx="901700" cy="901700"/>
            </a:xfrm>
            <a:custGeom>
              <a:avLst/>
              <a:gdLst/>
              <a:ahLst/>
              <a:cxnLst/>
              <a:rect l="l" t="t" r="r" b="b"/>
              <a:pathLst>
                <a:path w="901700" h="901700">
                  <a:moveTo>
                    <a:pt x="0" y="450684"/>
                  </a:moveTo>
                  <a:lnTo>
                    <a:pt x="2644" y="401577"/>
                  </a:lnTo>
                  <a:lnTo>
                    <a:pt x="10394" y="354002"/>
                  </a:lnTo>
                  <a:lnTo>
                    <a:pt x="22976" y="308233"/>
                  </a:lnTo>
                  <a:lnTo>
                    <a:pt x="40113" y="264545"/>
                  </a:lnTo>
                  <a:lnTo>
                    <a:pt x="61531" y="223215"/>
                  </a:lnTo>
                  <a:lnTo>
                    <a:pt x="86955" y="184515"/>
                  </a:lnTo>
                  <a:lnTo>
                    <a:pt x="116111" y="148722"/>
                  </a:lnTo>
                  <a:lnTo>
                    <a:pt x="148722" y="116111"/>
                  </a:lnTo>
                  <a:lnTo>
                    <a:pt x="184515" y="86955"/>
                  </a:lnTo>
                  <a:lnTo>
                    <a:pt x="223215" y="61531"/>
                  </a:lnTo>
                  <a:lnTo>
                    <a:pt x="264545" y="40113"/>
                  </a:lnTo>
                  <a:lnTo>
                    <a:pt x="308233" y="22976"/>
                  </a:lnTo>
                  <a:lnTo>
                    <a:pt x="354002" y="10394"/>
                  </a:lnTo>
                  <a:lnTo>
                    <a:pt x="401577" y="2644"/>
                  </a:lnTo>
                  <a:lnTo>
                    <a:pt x="450684" y="0"/>
                  </a:lnTo>
                  <a:lnTo>
                    <a:pt x="499794" y="2644"/>
                  </a:lnTo>
                  <a:lnTo>
                    <a:pt x="547372" y="10394"/>
                  </a:lnTo>
                  <a:lnTo>
                    <a:pt x="593142" y="22976"/>
                  </a:lnTo>
                  <a:lnTo>
                    <a:pt x="636831" y="40113"/>
                  </a:lnTo>
                  <a:lnTo>
                    <a:pt x="678163" y="61531"/>
                  </a:lnTo>
                  <a:lnTo>
                    <a:pt x="716863" y="86955"/>
                  </a:lnTo>
                  <a:lnTo>
                    <a:pt x="752657" y="116111"/>
                  </a:lnTo>
                  <a:lnTo>
                    <a:pt x="785269" y="148722"/>
                  </a:lnTo>
                  <a:lnTo>
                    <a:pt x="814425" y="184515"/>
                  </a:lnTo>
                  <a:lnTo>
                    <a:pt x="839850" y="223215"/>
                  </a:lnTo>
                  <a:lnTo>
                    <a:pt x="861268" y="264545"/>
                  </a:lnTo>
                  <a:lnTo>
                    <a:pt x="878406" y="308233"/>
                  </a:lnTo>
                  <a:lnTo>
                    <a:pt x="890987" y="354002"/>
                  </a:lnTo>
                  <a:lnTo>
                    <a:pt x="898737" y="401577"/>
                  </a:lnTo>
                  <a:lnTo>
                    <a:pt x="901382" y="450684"/>
                  </a:lnTo>
                  <a:lnTo>
                    <a:pt x="898737" y="499792"/>
                  </a:lnTo>
                  <a:lnTo>
                    <a:pt x="890987" y="547367"/>
                  </a:lnTo>
                  <a:lnTo>
                    <a:pt x="878406" y="593136"/>
                  </a:lnTo>
                  <a:lnTo>
                    <a:pt x="861268" y="636823"/>
                  </a:lnTo>
                  <a:lnTo>
                    <a:pt x="839850" y="678154"/>
                  </a:lnTo>
                  <a:lnTo>
                    <a:pt x="814425" y="716853"/>
                  </a:lnTo>
                  <a:lnTo>
                    <a:pt x="785269" y="752646"/>
                  </a:lnTo>
                  <a:lnTo>
                    <a:pt x="752657" y="785258"/>
                  </a:lnTo>
                  <a:lnTo>
                    <a:pt x="716863" y="814414"/>
                  </a:lnTo>
                  <a:lnTo>
                    <a:pt x="678163" y="839838"/>
                  </a:lnTo>
                  <a:lnTo>
                    <a:pt x="636831" y="861256"/>
                  </a:lnTo>
                  <a:lnTo>
                    <a:pt x="593142" y="878393"/>
                  </a:lnTo>
                  <a:lnTo>
                    <a:pt x="547372" y="890974"/>
                  </a:lnTo>
                  <a:lnTo>
                    <a:pt x="499794" y="898725"/>
                  </a:lnTo>
                  <a:lnTo>
                    <a:pt x="450684" y="901369"/>
                  </a:lnTo>
                  <a:lnTo>
                    <a:pt x="401577" y="898725"/>
                  </a:lnTo>
                  <a:lnTo>
                    <a:pt x="354002" y="890974"/>
                  </a:lnTo>
                  <a:lnTo>
                    <a:pt x="308233" y="878393"/>
                  </a:lnTo>
                  <a:lnTo>
                    <a:pt x="264545" y="861256"/>
                  </a:lnTo>
                  <a:lnTo>
                    <a:pt x="223215" y="839838"/>
                  </a:lnTo>
                  <a:lnTo>
                    <a:pt x="184515" y="814414"/>
                  </a:lnTo>
                  <a:lnTo>
                    <a:pt x="148722" y="785258"/>
                  </a:lnTo>
                  <a:lnTo>
                    <a:pt x="116111" y="752646"/>
                  </a:lnTo>
                  <a:lnTo>
                    <a:pt x="86955" y="716853"/>
                  </a:lnTo>
                  <a:lnTo>
                    <a:pt x="61531" y="678154"/>
                  </a:lnTo>
                  <a:lnTo>
                    <a:pt x="40113" y="636823"/>
                  </a:lnTo>
                  <a:lnTo>
                    <a:pt x="22976" y="593136"/>
                  </a:lnTo>
                  <a:lnTo>
                    <a:pt x="10394" y="547367"/>
                  </a:lnTo>
                  <a:lnTo>
                    <a:pt x="2644" y="499792"/>
                  </a:lnTo>
                  <a:lnTo>
                    <a:pt x="0" y="450684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2361831" y="1766173"/>
            <a:ext cx="4412615" cy="39966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Leadership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Learning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Journeys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246400"/>
              </a:lnSpc>
            </a:pPr>
            <a:r>
              <a:rPr sz="2400" dirty="0">
                <a:latin typeface="Arial"/>
                <a:cs typeface="Arial"/>
              </a:rPr>
              <a:t>Institutional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Mentorship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Program </a:t>
            </a:r>
            <a:r>
              <a:rPr sz="2400" dirty="0">
                <a:latin typeface="Arial"/>
                <a:cs typeface="Arial"/>
              </a:rPr>
              <a:t>Career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Development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55"/>
              </a:spcBef>
            </a:pP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Workforce</a:t>
            </a:r>
            <a:r>
              <a:rPr sz="2400" spc="-14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Planning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60"/>
              </a:spcBef>
            </a:pP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On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Demand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Resources</a:t>
            </a:r>
            <a:endParaRPr sz="2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338521" y="6382823"/>
            <a:ext cx="42481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64329" algn="l"/>
              </a:tabLst>
            </a:pPr>
            <a:r>
              <a:rPr sz="1200" dirty="0">
                <a:latin typeface="Arial"/>
                <a:cs typeface="Arial"/>
              </a:rPr>
              <a:t>Visit: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u="sng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BNL</a:t>
            </a:r>
            <a:r>
              <a:rPr sz="1200" u="sng" spc="-65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1200" u="sng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|</a:t>
            </a:r>
            <a:r>
              <a:rPr sz="1200" u="sng" spc="-10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1200" u="sng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Learning</a:t>
            </a:r>
            <a:r>
              <a:rPr sz="1200" u="sng" spc="-55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1200" u="sng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&amp;</a:t>
            </a:r>
            <a:r>
              <a:rPr sz="1200" u="sng" spc="-5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1200" u="sng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Organizational</a:t>
            </a:r>
            <a:r>
              <a:rPr sz="1200" u="sng" spc="-20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1200" u="sng" spc="-10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Development</a:t>
            </a:r>
            <a:r>
              <a:rPr sz="1200" u="sng" spc="-45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1200" u="sng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|</a:t>
            </a:r>
            <a:r>
              <a:rPr sz="1200" u="sng" spc="-10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1200" u="sng" spc="-20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Home</a:t>
            </a:r>
            <a:r>
              <a:rPr sz="1200" u="none" dirty="0">
                <a:solidFill>
                  <a:srgbClr val="4781C3"/>
                </a:solidFill>
                <a:latin typeface="Arial"/>
                <a:cs typeface="Arial"/>
              </a:rPr>
              <a:t>	</a:t>
            </a:r>
            <a:r>
              <a:rPr sz="1000" u="none" spc="-50" dirty="0">
                <a:latin typeface="Arial"/>
                <a:cs typeface="Arial"/>
              </a:rPr>
              <a:t>2</a:t>
            </a:r>
            <a:endParaRPr sz="100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520246" y="6448057"/>
            <a:ext cx="53975" cy="107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35"/>
              </a:lnSpc>
            </a:pPr>
            <a:r>
              <a:rPr sz="750" spc="-50" dirty="0">
                <a:latin typeface="Arial"/>
                <a:cs typeface="Arial"/>
              </a:rPr>
              <a:t>3</a:t>
            </a:r>
            <a:endParaRPr sz="75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39420" y="13690"/>
            <a:ext cx="11952605" cy="304800"/>
          </a:xfrm>
          <a:custGeom>
            <a:avLst/>
            <a:gdLst/>
            <a:ahLst/>
            <a:cxnLst/>
            <a:rect l="l" t="t" r="r" b="b"/>
            <a:pathLst>
              <a:path w="11952605" h="304800">
                <a:moveTo>
                  <a:pt x="11952579" y="0"/>
                </a:moveTo>
                <a:lnTo>
                  <a:pt x="0" y="0"/>
                </a:lnTo>
                <a:lnTo>
                  <a:pt x="0" y="304800"/>
                </a:lnTo>
                <a:lnTo>
                  <a:pt x="11952579" y="304800"/>
                </a:lnTo>
                <a:lnTo>
                  <a:pt x="11952579" y="0"/>
                </a:lnTo>
                <a:close/>
              </a:path>
            </a:pathLst>
          </a:custGeom>
          <a:solidFill>
            <a:srgbClr val="00AC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934633" y="5430939"/>
            <a:ext cx="6257925" cy="1410970"/>
          </a:xfrm>
          <a:custGeom>
            <a:avLst/>
            <a:gdLst/>
            <a:ahLst/>
            <a:cxnLst/>
            <a:rect l="l" t="t" r="r" b="b"/>
            <a:pathLst>
              <a:path w="6257925" h="1410970">
                <a:moveTo>
                  <a:pt x="6257366" y="0"/>
                </a:moveTo>
                <a:lnTo>
                  <a:pt x="0" y="0"/>
                </a:lnTo>
                <a:lnTo>
                  <a:pt x="0" y="1410690"/>
                </a:lnTo>
                <a:lnTo>
                  <a:pt x="6257366" y="1410690"/>
                </a:lnTo>
                <a:lnTo>
                  <a:pt x="62573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33069" y="312147"/>
            <a:ext cx="11958955" cy="12700"/>
          </a:xfrm>
          <a:custGeom>
            <a:avLst/>
            <a:gdLst/>
            <a:ahLst/>
            <a:cxnLst/>
            <a:rect l="l" t="t" r="r" b="b"/>
            <a:pathLst>
              <a:path w="11958955" h="12700">
                <a:moveTo>
                  <a:pt x="11958930" y="0"/>
                </a:moveTo>
                <a:lnTo>
                  <a:pt x="0" y="0"/>
                </a:lnTo>
                <a:lnTo>
                  <a:pt x="0" y="12700"/>
                </a:lnTo>
                <a:lnTo>
                  <a:pt x="11958930" y="12700"/>
                </a:lnTo>
                <a:lnTo>
                  <a:pt x="11958930" y="0"/>
                </a:lnTo>
                <a:close/>
              </a:path>
            </a:pathLst>
          </a:custGeom>
          <a:solidFill>
            <a:srgbClr val="00ACD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233069" y="996"/>
          <a:ext cx="11952605" cy="6831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507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236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0515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Leadership</a:t>
                      </a:r>
                      <a:r>
                        <a:rPr sz="1400" b="1" spc="-9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Learning</a:t>
                      </a:r>
                      <a:r>
                        <a:rPr sz="1400" b="1" spc="-8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Journeys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ACDC"/>
                      </a:solidFill>
                      <a:prstDash val="solid"/>
                    </a:lnL>
                    <a:lnR w="12700">
                      <a:solidFill>
                        <a:srgbClr val="00ACDC"/>
                      </a:solidFill>
                      <a:prstDash val="solid"/>
                    </a:lnR>
                    <a:solidFill>
                      <a:srgbClr val="00AC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ACDC"/>
                      </a:solidFill>
                      <a:prstDash val="solid"/>
                    </a:lnL>
                    <a:lnB w="12700">
                      <a:solidFill>
                        <a:srgbClr val="00ACDC"/>
                      </a:solidFill>
                      <a:prstDash val="solid"/>
                    </a:lnB>
                    <a:solidFill>
                      <a:srgbClr val="E7F0F8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Employee</a:t>
                      </a:r>
                      <a:r>
                        <a:rPr sz="11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dirty="0">
                          <a:latin typeface="Arial"/>
                          <a:cs typeface="Arial"/>
                        </a:rPr>
                        <a:t>Level</a:t>
                      </a:r>
                      <a:r>
                        <a:rPr sz="11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11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dirty="0">
                          <a:latin typeface="Arial"/>
                          <a:cs typeface="Arial"/>
                        </a:rPr>
                        <a:t>Core</a:t>
                      </a:r>
                      <a:r>
                        <a:rPr sz="11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-10" dirty="0">
                          <a:latin typeface="Arial"/>
                          <a:cs typeface="Arial"/>
                        </a:rPr>
                        <a:t>Capabilities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B w="12700">
                      <a:solidFill>
                        <a:srgbClr val="00ACDC"/>
                      </a:solidFill>
                      <a:prstDash val="solid"/>
                    </a:lnB>
                    <a:solidFill>
                      <a:srgbClr val="E7F0F8"/>
                    </a:solidFill>
                  </a:tcPr>
                </a:tc>
                <a:tc>
                  <a:txBody>
                    <a:bodyPr/>
                    <a:lstStyle/>
                    <a:p>
                      <a:pPr marL="16510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Learning</a:t>
                      </a:r>
                      <a:r>
                        <a:rPr sz="11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-10" dirty="0">
                          <a:latin typeface="Arial"/>
                          <a:cs typeface="Arial"/>
                        </a:rPr>
                        <a:t>Experiences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5085" marB="0">
                    <a:lnR w="12700">
                      <a:solidFill>
                        <a:srgbClr val="00ACDC"/>
                      </a:solidFill>
                      <a:prstDash val="solid"/>
                    </a:lnR>
                    <a:lnB w="12700">
                      <a:solidFill>
                        <a:srgbClr val="00ACDC"/>
                      </a:solidFill>
                      <a:prstDash val="solid"/>
                    </a:lnB>
                    <a:solidFill>
                      <a:srgbClr val="E7F0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58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52145" marR="636270" indent="-23812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Leading</a:t>
                      </a:r>
                      <a:r>
                        <a:rPr sz="12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&amp;</a:t>
                      </a:r>
                      <a:r>
                        <a:rPr sz="12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Managing Organizations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ACDC"/>
                      </a:solidFill>
                      <a:prstDash val="solid"/>
                    </a:lnL>
                    <a:lnT w="12700">
                      <a:solidFill>
                        <a:srgbClr val="00ACDC"/>
                      </a:solidFill>
                      <a:prstDash val="solid"/>
                    </a:lnT>
                    <a:lnB w="12700">
                      <a:solidFill>
                        <a:srgbClr val="00ACD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108075" marR="1163320" algn="ctr">
                        <a:lnSpc>
                          <a:spcPct val="100000"/>
                        </a:lnSpc>
                      </a:pPr>
                      <a:r>
                        <a:rPr sz="11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Executive:</a:t>
                      </a:r>
                      <a:r>
                        <a:rPr sz="1100" b="1" u="none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u="none" spc="-1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Strategic Visionary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12700">
                      <a:solidFill>
                        <a:srgbClr val="00ACDC"/>
                      </a:solidFill>
                      <a:prstDash val="solid"/>
                    </a:lnT>
                    <a:lnB w="12700">
                      <a:solidFill>
                        <a:srgbClr val="00ACD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6720" indent="-169545">
                        <a:lnSpc>
                          <a:spcPct val="100000"/>
                        </a:lnSpc>
                        <a:spcBef>
                          <a:spcPts val="325"/>
                        </a:spcBef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Complete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360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Assessment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with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L&amp;OD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769620" lvl="1" indent="-169545">
                        <a:lnSpc>
                          <a:spcPct val="100000"/>
                        </a:lnSpc>
                        <a:buChar char="•"/>
                        <a:tabLst>
                          <a:tab pos="7696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Develop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IDP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based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on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360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Feedback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426720" indent="-169545">
                        <a:lnSpc>
                          <a:spcPct val="100000"/>
                        </a:lnSpc>
                        <a:spcBef>
                          <a:spcPts val="5"/>
                        </a:spcBef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Be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mentor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as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part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Institutional</a:t>
                      </a:r>
                      <a:r>
                        <a:rPr sz="1100" b="1" spc="-50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Mentoring</a:t>
                      </a:r>
                      <a:r>
                        <a:rPr sz="1100" b="1" spc="-45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426720" indent="-169545">
                        <a:lnSpc>
                          <a:spcPct val="100000"/>
                        </a:lnSpc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Engage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an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executive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coach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426720" indent="-169545">
                        <a:lnSpc>
                          <a:spcPct val="100000"/>
                        </a:lnSpc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Participate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Battelle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cross-Lab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committees,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 Communities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Practice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426720" indent="-169545">
                        <a:lnSpc>
                          <a:spcPct val="100000"/>
                        </a:lnSpc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Participate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Board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involvement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426720" indent="-169545">
                        <a:lnSpc>
                          <a:spcPct val="100000"/>
                        </a:lnSpc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Participate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proposal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transition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activities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R w="12700">
                      <a:solidFill>
                        <a:srgbClr val="00ACDC"/>
                      </a:solidFill>
                      <a:prstDash val="solid"/>
                    </a:lnR>
                    <a:lnT w="12700">
                      <a:solidFill>
                        <a:srgbClr val="00ACDC"/>
                      </a:solidFill>
                      <a:prstDash val="solid"/>
                    </a:lnT>
                    <a:lnB w="12700">
                      <a:solidFill>
                        <a:srgbClr val="00ACD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67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4545" marR="636270" indent="-39052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Leading</a:t>
                      </a:r>
                      <a:r>
                        <a:rPr sz="12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&amp;</a:t>
                      </a:r>
                      <a:r>
                        <a:rPr sz="12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Managing Programs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30810" marB="0">
                    <a:lnL w="12700">
                      <a:solidFill>
                        <a:srgbClr val="00ACDC"/>
                      </a:solidFill>
                      <a:prstDash val="solid"/>
                    </a:lnL>
                    <a:lnT w="12700">
                      <a:solidFill>
                        <a:srgbClr val="00ACDC"/>
                      </a:solidFill>
                      <a:prstDash val="solid"/>
                    </a:lnT>
                    <a:lnB w="12700">
                      <a:solidFill>
                        <a:srgbClr val="00ACDC"/>
                      </a:solidFill>
                      <a:prstDash val="solid"/>
                    </a:lnB>
                    <a:solidFill>
                      <a:srgbClr val="E7F0F8"/>
                    </a:solidFill>
                  </a:tcPr>
                </a:tc>
                <a:tc>
                  <a:txBody>
                    <a:bodyPr/>
                    <a:lstStyle/>
                    <a:p>
                      <a:pPr marR="55244" algn="ctr">
                        <a:lnSpc>
                          <a:spcPct val="100000"/>
                        </a:lnSpc>
                        <a:spcBef>
                          <a:spcPts val="1215"/>
                        </a:spcBef>
                      </a:pPr>
                      <a:r>
                        <a:rPr sz="11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Manager: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758825" marR="813435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Creativity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&amp;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Innovation </a:t>
                      </a:r>
                      <a:r>
                        <a:rPr sz="1100" spc="-1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Enterprising Transparent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54305" marB="0">
                    <a:lnT w="12700">
                      <a:solidFill>
                        <a:srgbClr val="00ACDC"/>
                      </a:solidFill>
                      <a:prstDash val="solid"/>
                    </a:lnT>
                    <a:lnB w="12700">
                      <a:solidFill>
                        <a:srgbClr val="00ACDC"/>
                      </a:solidFill>
                      <a:prstDash val="solid"/>
                    </a:lnB>
                    <a:solidFill>
                      <a:srgbClr val="E7F0F8"/>
                    </a:solidFill>
                  </a:tcPr>
                </a:tc>
                <a:tc>
                  <a:txBody>
                    <a:bodyPr/>
                    <a:lstStyle/>
                    <a:p>
                      <a:pPr marL="426720" indent="-169545">
                        <a:lnSpc>
                          <a:spcPct val="100000"/>
                        </a:lnSpc>
                        <a:spcBef>
                          <a:spcPts val="325"/>
                        </a:spcBef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Complete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360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Assessment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with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L&amp;OD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769620" lvl="1" indent="-169545">
                        <a:lnSpc>
                          <a:spcPct val="100000"/>
                        </a:lnSpc>
                        <a:spcBef>
                          <a:spcPts val="5"/>
                        </a:spcBef>
                        <a:buChar char="•"/>
                        <a:tabLst>
                          <a:tab pos="7696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Develop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IDP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based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on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360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Feedback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426720" indent="-169545">
                        <a:lnSpc>
                          <a:spcPct val="100000"/>
                        </a:lnSpc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Have a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mentor/be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mentor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as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part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Institutional</a:t>
                      </a:r>
                      <a:r>
                        <a:rPr sz="1100" b="1" spc="-65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Mentoring</a:t>
                      </a:r>
                      <a:r>
                        <a:rPr sz="1100" b="1" spc="-45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426720" indent="-169545">
                        <a:lnSpc>
                          <a:spcPct val="100000"/>
                        </a:lnSpc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Participate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Battelle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cross-Lab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committees,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 Communities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Practice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426720" indent="-169545">
                        <a:lnSpc>
                          <a:spcPct val="100000"/>
                        </a:lnSpc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Participate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proposal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transition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activities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R w="12700">
                      <a:solidFill>
                        <a:srgbClr val="00ACDC"/>
                      </a:solidFill>
                      <a:prstDash val="solid"/>
                    </a:lnR>
                    <a:lnT w="12700">
                      <a:solidFill>
                        <a:srgbClr val="00ACDC"/>
                      </a:solidFill>
                      <a:prstDash val="solid"/>
                    </a:lnT>
                    <a:lnB w="12700">
                      <a:solidFill>
                        <a:srgbClr val="00ACDC"/>
                      </a:solidFill>
                      <a:prstDash val="solid"/>
                    </a:lnB>
                    <a:solidFill>
                      <a:srgbClr val="E7F0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3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5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222250" algn="ctr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Leading</a:t>
                      </a:r>
                      <a:r>
                        <a:rPr sz="12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&amp;</a:t>
                      </a:r>
                      <a:r>
                        <a:rPr sz="12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Managing</a:t>
                      </a:r>
                      <a:r>
                        <a:rPr sz="12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People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ACDC"/>
                      </a:solidFill>
                      <a:prstDash val="solid"/>
                    </a:lnL>
                    <a:lnT w="12700">
                      <a:solidFill>
                        <a:srgbClr val="00ACDC"/>
                      </a:solidFill>
                      <a:prstDash val="solid"/>
                    </a:lnT>
                    <a:lnB w="12700">
                      <a:solidFill>
                        <a:srgbClr val="00ACD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796925" marR="852805" indent="1270" algn="ctr">
                        <a:lnSpc>
                          <a:spcPct val="100000"/>
                        </a:lnSpc>
                      </a:pPr>
                      <a:r>
                        <a:rPr sz="11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Supervisor:</a:t>
                      </a:r>
                      <a:r>
                        <a:rPr sz="1100" b="1" u="none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u="none" spc="-10" dirty="0">
                          <a:latin typeface="Arial"/>
                          <a:cs typeface="Arial"/>
                        </a:rPr>
                        <a:t>Accountability </a:t>
                      </a:r>
                      <a:r>
                        <a:rPr sz="1100" u="none" dirty="0">
                          <a:latin typeface="Arial"/>
                          <a:cs typeface="Arial"/>
                        </a:rPr>
                        <a:t>Conflict</a:t>
                      </a:r>
                      <a:r>
                        <a:rPr sz="1100" u="none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u="none" spc="-10" dirty="0">
                          <a:latin typeface="Arial"/>
                          <a:cs typeface="Arial"/>
                        </a:rPr>
                        <a:t>Management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1051560" marR="686435" indent="-421005">
                        <a:lnSpc>
                          <a:spcPct val="100000"/>
                        </a:lnSpc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Performance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Management </a:t>
                      </a:r>
                      <a:r>
                        <a:rPr sz="1100" spc="-1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Collaborative Empathetic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50165" marB="0">
                    <a:lnT w="12700">
                      <a:solidFill>
                        <a:srgbClr val="00ACDC"/>
                      </a:solidFill>
                      <a:prstDash val="solid"/>
                    </a:lnT>
                    <a:lnB w="12700">
                      <a:solidFill>
                        <a:srgbClr val="00ACD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6720" indent="-169545">
                        <a:lnSpc>
                          <a:spcPct val="100000"/>
                        </a:lnSpc>
                        <a:spcBef>
                          <a:spcPts val="330"/>
                        </a:spcBef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Complete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NSO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within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first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year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as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new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Supervisor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426720" indent="-169545">
                        <a:lnSpc>
                          <a:spcPct val="100000"/>
                        </a:lnSpc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Complete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360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Assessment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with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L&amp;OD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769620" lvl="1" indent="-169545">
                        <a:lnSpc>
                          <a:spcPct val="100000"/>
                        </a:lnSpc>
                        <a:buChar char="•"/>
                        <a:tabLst>
                          <a:tab pos="7696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Develop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IDP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based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on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360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Feedback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426720" indent="-169545">
                        <a:lnSpc>
                          <a:spcPct val="100000"/>
                        </a:lnSpc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Have a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mentor/be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mentor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as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part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Institutional</a:t>
                      </a:r>
                      <a:r>
                        <a:rPr sz="1100" b="1" spc="-65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Mentoring</a:t>
                      </a:r>
                      <a:r>
                        <a:rPr sz="1100" b="1" spc="-45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426720" indent="-169545">
                        <a:lnSpc>
                          <a:spcPct val="100000"/>
                        </a:lnSpc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Enroll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supervisor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development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program</a:t>
                      </a:r>
                      <a:r>
                        <a:rPr sz="11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(LEADER)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426720" indent="-169545">
                        <a:lnSpc>
                          <a:spcPct val="100000"/>
                        </a:lnSpc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Participate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on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committees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or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working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groups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Communities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Practice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426720" indent="-169545">
                        <a:lnSpc>
                          <a:spcPct val="100000"/>
                        </a:lnSpc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Engage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self-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directed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learning;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Learning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Lending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Library,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LinkedIn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Learning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R w="12700">
                      <a:solidFill>
                        <a:srgbClr val="00ACDC"/>
                      </a:solidFill>
                      <a:prstDash val="solid"/>
                    </a:lnR>
                    <a:lnT w="12700">
                      <a:solidFill>
                        <a:srgbClr val="00ACDC"/>
                      </a:solidFill>
                      <a:prstDash val="solid"/>
                    </a:lnT>
                    <a:lnB w="12700">
                      <a:solidFill>
                        <a:srgbClr val="00ACD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366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22225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Managing</a:t>
                      </a:r>
                      <a:r>
                        <a:rPr sz="12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Projects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ACDC"/>
                      </a:solidFill>
                      <a:prstDash val="solid"/>
                    </a:lnL>
                    <a:lnT w="12700">
                      <a:solidFill>
                        <a:srgbClr val="00ACDC"/>
                      </a:solidFill>
                      <a:prstDash val="solid"/>
                    </a:lnT>
                    <a:lnB w="12700">
                      <a:solidFill>
                        <a:srgbClr val="00ACDC"/>
                      </a:solidFill>
                      <a:prstDash val="solid"/>
                    </a:lnB>
                    <a:solidFill>
                      <a:srgbClr val="E7F0F8"/>
                    </a:solidFill>
                  </a:tcPr>
                </a:tc>
                <a:tc>
                  <a:txBody>
                    <a:bodyPr/>
                    <a:lstStyle/>
                    <a:p>
                      <a:pPr marL="371475" marR="426084" algn="ctr">
                        <a:lnSpc>
                          <a:spcPct val="100000"/>
                        </a:lnSpc>
                        <a:spcBef>
                          <a:spcPts val="1140"/>
                        </a:spcBef>
                      </a:pPr>
                      <a:r>
                        <a:rPr sz="11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Project</a:t>
                      </a:r>
                      <a:r>
                        <a:rPr sz="1100" b="1" u="sng" spc="-4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Manager</a:t>
                      </a:r>
                      <a:r>
                        <a:rPr sz="1100" b="1" u="sng" spc="-4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&amp;</a:t>
                      </a:r>
                      <a:r>
                        <a:rPr sz="1100" b="1" u="sng" spc="-25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Team</a:t>
                      </a:r>
                      <a:r>
                        <a:rPr sz="1100" b="1" u="sng" spc="-15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Leader:</a:t>
                      </a:r>
                      <a:r>
                        <a:rPr sz="1100" b="1" u="none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u="none" spc="-10" dirty="0">
                          <a:latin typeface="Arial"/>
                          <a:cs typeface="Arial"/>
                        </a:rPr>
                        <a:t>Decisiveness Influencing/Negotiating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833119" marR="885190" indent="-508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Team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Building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Technical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Credibility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44780" marB="0">
                    <a:lnT w="12700">
                      <a:solidFill>
                        <a:srgbClr val="00ACDC"/>
                      </a:solidFill>
                      <a:prstDash val="solid"/>
                    </a:lnT>
                    <a:lnB w="12700">
                      <a:solidFill>
                        <a:srgbClr val="00ACDC"/>
                      </a:solidFill>
                      <a:prstDash val="solid"/>
                    </a:lnB>
                    <a:solidFill>
                      <a:srgbClr val="E7F0F8"/>
                    </a:solidFill>
                  </a:tcPr>
                </a:tc>
                <a:tc>
                  <a:txBody>
                    <a:bodyPr/>
                    <a:lstStyle/>
                    <a:p>
                      <a:pPr marL="426720" indent="-169545">
                        <a:lnSpc>
                          <a:spcPct val="100000"/>
                        </a:lnSpc>
                        <a:spcBef>
                          <a:spcPts val="330"/>
                        </a:spcBef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Complete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360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Assessment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with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L&amp;OD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769620" lvl="1" indent="-169545">
                        <a:lnSpc>
                          <a:spcPct val="100000"/>
                        </a:lnSpc>
                        <a:buChar char="•"/>
                        <a:tabLst>
                          <a:tab pos="7696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Develop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IDP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based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on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360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Feedback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426720" indent="-169545">
                        <a:lnSpc>
                          <a:spcPct val="100000"/>
                        </a:lnSpc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Have a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mentor/be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mentor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as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part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Institutional</a:t>
                      </a:r>
                      <a:r>
                        <a:rPr sz="1100" b="1" spc="-65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Mentoring</a:t>
                      </a:r>
                      <a:r>
                        <a:rPr sz="1100" b="1" spc="-45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426720" indent="-169545">
                        <a:lnSpc>
                          <a:spcPct val="100000"/>
                        </a:lnSpc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Complete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SBU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Project</a:t>
                      </a:r>
                      <a:r>
                        <a:rPr sz="11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Management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training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426720" indent="-169545">
                        <a:lnSpc>
                          <a:spcPct val="100000"/>
                        </a:lnSpc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Participate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L&amp;D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learning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networking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opportunities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Communities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Practice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426720" indent="-169545">
                        <a:lnSpc>
                          <a:spcPct val="100000"/>
                        </a:lnSpc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Engage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self-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directed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learning;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Learning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Lending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Library,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LinkedIn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Learning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R w="12700">
                      <a:solidFill>
                        <a:srgbClr val="00ACDC"/>
                      </a:solidFill>
                      <a:prstDash val="solid"/>
                    </a:lnR>
                    <a:lnT w="12700">
                      <a:solidFill>
                        <a:srgbClr val="00ACDC"/>
                      </a:solidFill>
                      <a:prstDash val="solid"/>
                    </a:lnT>
                    <a:lnB w="12700">
                      <a:solidFill>
                        <a:srgbClr val="00ACDC"/>
                      </a:solidFill>
                      <a:prstDash val="solid"/>
                    </a:lnB>
                    <a:solidFill>
                      <a:srgbClr val="E7F0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10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31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3690" marR="534035" indent="170180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Managing</a:t>
                      </a:r>
                      <a:r>
                        <a:rPr sz="1200" b="1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Yourself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(Individual</a:t>
                      </a:r>
                      <a:r>
                        <a:rPr sz="1200" b="1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Contributor)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ACDC"/>
                      </a:solidFill>
                      <a:prstDash val="solid"/>
                    </a:lnL>
                    <a:lnT w="12700">
                      <a:solidFill>
                        <a:srgbClr val="00ACDC"/>
                      </a:solidFill>
                      <a:prstDash val="solid"/>
                    </a:lnT>
                    <a:lnB w="12700">
                      <a:solidFill>
                        <a:srgbClr val="00ACD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8680" marR="923290" indent="635" algn="ctr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sz="11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All</a:t>
                      </a:r>
                      <a:r>
                        <a:rPr sz="1100" b="1" u="sng" spc="-2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Employees:</a:t>
                      </a:r>
                      <a:r>
                        <a:rPr sz="1100" b="1" u="none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u="none" spc="-10" dirty="0">
                          <a:latin typeface="Arial"/>
                          <a:cs typeface="Arial"/>
                        </a:rPr>
                        <a:t>Flexibility Integrity/Honesty Interpersonal</a:t>
                      </a:r>
                      <a:r>
                        <a:rPr sz="1100" u="none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u="none" spc="-10" dirty="0">
                          <a:latin typeface="Arial"/>
                          <a:cs typeface="Arial"/>
                        </a:rPr>
                        <a:t>Skills Communication </a:t>
                      </a:r>
                      <a:r>
                        <a:rPr sz="1100" u="none" dirty="0">
                          <a:latin typeface="Arial"/>
                          <a:cs typeface="Arial"/>
                        </a:rPr>
                        <a:t>Problem</a:t>
                      </a:r>
                      <a:r>
                        <a:rPr sz="1100" u="none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u="none" spc="-10" dirty="0">
                          <a:latin typeface="Arial"/>
                          <a:cs typeface="Arial"/>
                        </a:rPr>
                        <a:t>Solving Respect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14300" marB="0">
                    <a:lnT w="12700">
                      <a:solidFill>
                        <a:srgbClr val="00ACDC"/>
                      </a:solidFill>
                      <a:prstDash val="solid"/>
                    </a:lnT>
                    <a:lnB w="12700">
                      <a:solidFill>
                        <a:srgbClr val="00ACD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6720" indent="-169545">
                        <a:lnSpc>
                          <a:spcPct val="100000"/>
                        </a:lnSpc>
                        <a:spcBef>
                          <a:spcPts val="330"/>
                        </a:spcBef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Develop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IDP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with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supervisor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426720" indent="-169545">
                        <a:lnSpc>
                          <a:spcPct val="100000"/>
                        </a:lnSpc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Have a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mentor/be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mentor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as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part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Institutional</a:t>
                      </a:r>
                      <a:r>
                        <a:rPr sz="1100" b="1" spc="-65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Mentoring</a:t>
                      </a:r>
                      <a:r>
                        <a:rPr sz="1100" b="1" spc="-45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426720" indent="-169545">
                        <a:lnSpc>
                          <a:spcPct val="100000"/>
                        </a:lnSpc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Engage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cross-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training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426720" indent="-169545">
                        <a:lnSpc>
                          <a:spcPct val="100000"/>
                        </a:lnSpc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Volunteer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for</a:t>
                      </a:r>
                      <a:r>
                        <a:rPr sz="11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special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projects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426720" indent="-169545">
                        <a:lnSpc>
                          <a:spcPct val="100000"/>
                        </a:lnSpc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Join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become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active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outside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professional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organizations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426720" indent="-169545">
                        <a:lnSpc>
                          <a:spcPct val="100000"/>
                        </a:lnSpc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Participate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L&amp;OD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learning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networking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opportunities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Communities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Practice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426720" indent="-169545">
                        <a:lnSpc>
                          <a:spcPct val="100000"/>
                        </a:lnSpc>
                        <a:buChar char="•"/>
                        <a:tabLst>
                          <a:tab pos="426720" algn="l"/>
                        </a:tabLst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Engage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self-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directed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learning;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Learning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Lending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Library,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LinkedIn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Learning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R w="12700">
                      <a:solidFill>
                        <a:srgbClr val="00ACDC"/>
                      </a:solidFill>
                      <a:prstDash val="solid"/>
                    </a:lnR>
                    <a:lnT w="12700">
                      <a:solidFill>
                        <a:srgbClr val="00ACDC"/>
                      </a:solidFill>
                      <a:prstDash val="solid"/>
                    </a:lnT>
                    <a:lnB w="12700">
                      <a:solidFill>
                        <a:srgbClr val="00ACD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object 7"/>
          <p:cNvSpPr/>
          <p:nvPr/>
        </p:nvSpPr>
        <p:spPr>
          <a:xfrm>
            <a:off x="233069" y="7347"/>
            <a:ext cx="11958955" cy="12700"/>
          </a:xfrm>
          <a:custGeom>
            <a:avLst/>
            <a:gdLst/>
            <a:ahLst/>
            <a:cxnLst/>
            <a:rect l="l" t="t" r="r" b="b"/>
            <a:pathLst>
              <a:path w="11958955" h="12700">
                <a:moveTo>
                  <a:pt x="11958930" y="0"/>
                </a:moveTo>
                <a:lnTo>
                  <a:pt x="0" y="0"/>
                </a:lnTo>
                <a:lnTo>
                  <a:pt x="0" y="12700"/>
                </a:lnTo>
                <a:lnTo>
                  <a:pt x="11958930" y="12700"/>
                </a:lnTo>
                <a:lnTo>
                  <a:pt x="11958930" y="0"/>
                </a:lnTo>
                <a:close/>
              </a:path>
            </a:pathLst>
          </a:custGeom>
          <a:solidFill>
            <a:srgbClr val="00ACD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520246" y="6448057"/>
            <a:ext cx="53975" cy="107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35"/>
              </a:lnSpc>
            </a:pPr>
            <a:r>
              <a:rPr sz="750" spc="-50" dirty="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39407" y="0"/>
            <a:ext cx="11952605" cy="300990"/>
          </a:xfrm>
          <a:custGeom>
            <a:avLst/>
            <a:gdLst/>
            <a:ahLst/>
            <a:cxnLst/>
            <a:rect l="l" t="t" r="r" b="b"/>
            <a:pathLst>
              <a:path w="11952605" h="300990">
                <a:moveTo>
                  <a:pt x="11952592" y="0"/>
                </a:moveTo>
                <a:lnTo>
                  <a:pt x="0" y="0"/>
                </a:lnTo>
                <a:lnTo>
                  <a:pt x="0" y="300964"/>
                </a:lnTo>
                <a:lnTo>
                  <a:pt x="11952592" y="300964"/>
                </a:lnTo>
                <a:lnTo>
                  <a:pt x="11952592" y="0"/>
                </a:lnTo>
                <a:close/>
              </a:path>
            </a:pathLst>
          </a:custGeom>
          <a:solidFill>
            <a:srgbClr val="00AC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170972" y="5430037"/>
            <a:ext cx="8021320" cy="1428115"/>
          </a:xfrm>
          <a:custGeom>
            <a:avLst/>
            <a:gdLst/>
            <a:ahLst/>
            <a:cxnLst/>
            <a:rect l="l" t="t" r="r" b="b"/>
            <a:pathLst>
              <a:path w="8021320" h="1428115">
                <a:moveTo>
                  <a:pt x="8021027" y="0"/>
                </a:moveTo>
                <a:lnTo>
                  <a:pt x="0" y="0"/>
                </a:lnTo>
                <a:lnTo>
                  <a:pt x="0" y="1427962"/>
                </a:lnTo>
                <a:lnTo>
                  <a:pt x="8021027" y="1427962"/>
                </a:lnTo>
                <a:lnTo>
                  <a:pt x="80210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33067" y="294610"/>
            <a:ext cx="11958955" cy="12700"/>
          </a:xfrm>
          <a:custGeom>
            <a:avLst/>
            <a:gdLst/>
            <a:ahLst/>
            <a:cxnLst/>
            <a:rect l="l" t="t" r="r" b="b"/>
            <a:pathLst>
              <a:path w="11958955" h="12700">
                <a:moveTo>
                  <a:pt x="11958932" y="0"/>
                </a:moveTo>
                <a:lnTo>
                  <a:pt x="0" y="0"/>
                </a:lnTo>
                <a:lnTo>
                  <a:pt x="0" y="12700"/>
                </a:lnTo>
                <a:lnTo>
                  <a:pt x="11958932" y="12700"/>
                </a:lnTo>
                <a:lnTo>
                  <a:pt x="11958932" y="0"/>
                </a:lnTo>
                <a:close/>
              </a:path>
            </a:pathLst>
          </a:custGeom>
          <a:solidFill>
            <a:srgbClr val="00ACD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233067" y="-3175"/>
          <a:ext cx="11949429" cy="68516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92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572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0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ACDC"/>
                      </a:solidFill>
                      <a:prstDash val="solid"/>
                    </a:lnL>
                    <a:solidFill>
                      <a:srgbClr val="00ACDC"/>
                    </a:solidFill>
                  </a:tcPr>
                </a:tc>
                <a:tc>
                  <a:txBody>
                    <a:bodyPr/>
                    <a:lstStyle/>
                    <a:p>
                      <a:pPr marL="895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Leadership</a:t>
                      </a:r>
                      <a:r>
                        <a:rPr sz="1400" b="1" spc="-9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Learning</a:t>
                      </a:r>
                      <a:r>
                        <a:rPr sz="1400" b="1" spc="-8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Journeys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R w="6350">
                      <a:solidFill>
                        <a:srgbClr val="00ACDC"/>
                      </a:solidFill>
                      <a:prstDash val="solid"/>
                    </a:lnR>
                    <a:solidFill>
                      <a:srgbClr val="00AC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ACDC"/>
                      </a:solidFill>
                      <a:prstDash val="solid"/>
                    </a:lnL>
                    <a:lnB w="12700">
                      <a:solidFill>
                        <a:srgbClr val="00ACDC"/>
                      </a:solidFill>
                      <a:prstDash val="solid"/>
                    </a:lnB>
                    <a:solidFill>
                      <a:srgbClr val="E7F0F8"/>
                    </a:solidFill>
                  </a:tcPr>
                </a:tc>
                <a:tc>
                  <a:txBody>
                    <a:bodyPr/>
                    <a:lstStyle/>
                    <a:p>
                      <a:pPr marL="140970" algn="ctr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Courses</a:t>
                      </a:r>
                      <a:r>
                        <a:rPr sz="12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&amp;</a:t>
                      </a:r>
                      <a:r>
                        <a:rPr sz="12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Professional</a:t>
                      </a:r>
                      <a:r>
                        <a:rPr sz="12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Development</a:t>
                      </a:r>
                      <a:r>
                        <a:rPr sz="12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Programs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35255" marB="0">
                    <a:lnR w="6350">
                      <a:solidFill>
                        <a:srgbClr val="00ACDC"/>
                      </a:solidFill>
                      <a:prstDash val="solid"/>
                    </a:lnR>
                    <a:lnB w="12700">
                      <a:solidFill>
                        <a:srgbClr val="00ACDC"/>
                      </a:solidFill>
                      <a:prstDash val="solid"/>
                    </a:lnB>
                    <a:solidFill>
                      <a:srgbClr val="E7F0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12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36525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Leading</a:t>
                      </a:r>
                      <a:r>
                        <a:rPr sz="1400" b="1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&amp;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Managing</a:t>
                      </a:r>
                      <a:r>
                        <a:rPr sz="1400" b="1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Organizations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18745" marB="0">
                    <a:lnL w="12700">
                      <a:solidFill>
                        <a:srgbClr val="00ACDC"/>
                      </a:solidFill>
                      <a:prstDash val="solid"/>
                    </a:lnL>
                    <a:lnT w="12700">
                      <a:solidFill>
                        <a:srgbClr val="00ACDC"/>
                      </a:solidFill>
                      <a:prstDash val="solid"/>
                    </a:lnT>
                    <a:lnB w="12700">
                      <a:solidFill>
                        <a:srgbClr val="00ACD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03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Leading</a:t>
                      </a:r>
                      <a:r>
                        <a:rPr sz="1200" b="1" spc="-45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Matters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2454275" marR="2304415" indent="-635"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Governing</a:t>
                      </a:r>
                      <a:r>
                        <a:rPr sz="1200" spc="-45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1200" spc="-85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Assurance</a:t>
                      </a:r>
                      <a:r>
                        <a:rPr sz="1200" spc="-4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(in</a:t>
                      </a:r>
                      <a:r>
                        <a:rPr sz="1200" spc="-2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development)</a:t>
                      </a:r>
                      <a:r>
                        <a:rPr sz="1200" spc="50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Battelle</a:t>
                      </a:r>
                      <a:r>
                        <a:rPr sz="1200" spc="-6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Sr.</a:t>
                      </a:r>
                      <a:r>
                        <a:rPr sz="1200" spc="-3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Manager</a:t>
                      </a:r>
                      <a:r>
                        <a:rPr sz="1200" spc="-55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Onboarding</a:t>
                      </a:r>
                      <a:r>
                        <a:rPr sz="1200" spc="-7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(in</a:t>
                      </a:r>
                      <a:r>
                        <a:rPr sz="1200" spc="-4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development)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8260" marB="0">
                    <a:lnR w="6350">
                      <a:solidFill>
                        <a:srgbClr val="00ACDC"/>
                      </a:solidFill>
                      <a:prstDash val="solid"/>
                    </a:lnR>
                    <a:lnT w="12700">
                      <a:solidFill>
                        <a:srgbClr val="00ACDC"/>
                      </a:solidFill>
                      <a:prstDash val="solid"/>
                    </a:lnT>
                    <a:lnB w="12700">
                      <a:solidFill>
                        <a:srgbClr val="00ACD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79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1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3716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Leading</a:t>
                      </a:r>
                      <a:r>
                        <a:rPr sz="1400" b="1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&amp;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Managing</a:t>
                      </a:r>
                      <a:r>
                        <a:rPr sz="1400" b="1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Programs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91770" marB="0">
                    <a:lnL w="12700">
                      <a:solidFill>
                        <a:srgbClr val="00ACDC"/>
                      </a:solidFill>
                      <a:prstDash val="solid"/>
                    </a:lnL>
                    <a:lnT w="12700">
                      <a:solidFill>
                        <a:srgbClr val="00ACDC"/>
                      </a:solidFill>
                      <a:prstDash val="solid"/>
                    </a:lnT>
                    <a:lnB w="12700">
                      <a:solidFill>
                        <a:srgbClr val="00ACDC"/>
                      </a:solidFill>
                      <a:prstDash val="solid"/>
                    </a:lnB>
                    <a:solidFill>
                      <a:srgbClr val="E7F0F8"/>
                    </a:solidFill>
                  </a:tcPr>
                </a:tc>
                <a:tc>
                  <a:txBody>
                    <a:bodyPr/>
                    <a:lstStyle/>
                    <a:p>
                      <a:pPr marL="2237740" marR="2087245" indent="-190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Laboratory</a:t>
                      </a:r>
                      <a:r>
                        <a:rPr sz="1200" b="1" spc="-35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Operations</a:t>
                      </a:r>
                      <a:r>
                        <a:rPr sz="1200" b="1" spc="-3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Leadership</a:t>
                      </a:r>
                      <a:r>
                        <a:rPr sz="1200" b="1" spc="-7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Academy</a:t>
                      </a:r>
                      <a:r>
                        <a:rPr sz="1200" b="1" spc="-2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(LOLA) </a:t>
                      </a: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Leadership</a:t>
                      </a:r>
                      <a:r>
                        <a:rPr sz="1200" b="1" spc="-55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Exchange</a:t>
                      </a:r>
                      <a:r>
                        <a:rPr sz="1200" b="1" spc="-75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Advancement</a:t>
                      </a:r>
                      <a:r>
                        <a:rPr sz="1200" b="1" spc="-1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r>
                        <a:rPr sz="1200" b="1" spc="-4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(LEAP) </a:t>
                      </a: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Building</a:t>
                      </a:r>
                      <a:r>
                        <a:rPr sz="1200" b="1" spc="-15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Executive</a:t>
                      </a:r>
                      <a:r>
                        <a:rPr sz="1200" b="1" spc="-4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Leaders</a:t>
                      </a:r>
                      <a:r>
                        <a:rPr sz="1200" b="1" spc="-65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1200" b="1" spc="-2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Tomorrow</a:t>
                      </a:r>
                      <a:r>
                        <a:rPr sz="1200" b="1" spc="-3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(BELT)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1718310" marR="1567815"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Oppenheimer</a:t>
                      </a:r>
                      <a:r>
                        <a:rPr sz="1200" b="1" spc="-3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Science</a:t>
                      </a:r>
                      <a:r>
                        <a:rPr sz="1200" b="1" spc="-45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1200" b="1" spc="-2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Engineering</a:t>
                      </a:r>
                      <a:r>
                        <a:rPr sz="1200" b="1" spc="-15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Leadership</a:t>
                      </a:r>
                      <a:r>
                        <a:rPr sz="1200" b="1" spc="-35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r>
                        <a:rPr sz="1200" b="1" spc="-4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(OSELP) </a:t>
                      </a: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Project</a:t>
                      </a:r>
                      <a:r>
                        <a:rPr sz="1200" b="1" spc="-5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Leadership</a:t>
                      </a:r>
                      <a:r>
                        <a:rPr sz="1200" b="1" spc="-6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Institute</a:t>
                      </a:r>
                      <a:r>
                        <a:rPr sz="1200" b="1" spc="-3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(PLI)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R w="6350">
                      <a:solidFill>
                        <a:srgbClr val="00ACDC"/>
                      </a:solidFill>
                      <a:prstDash val="solid"/>
                    </a:lnR>
                    <a:lnT w="12700">
                      <a:solidFill>
                        <a:srgbClr val="00ACDC"/>
                      </a:solidFill>
                      <a:prstDash val="solid"/>
                    </a:lnT>
                    <a:lnB w="12700">
                      <a:solidFill>
                        <a:srgbClr val="00ACDC"/>
                      </a:solidFill>
                      <a:prstDash val="solid"/>
                    </a:lnB>
                    <a:solidFill>
                      <a:srgbClr val="E7F0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72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38430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Leading</a:t>
                      </a:r>
                      <a:r>
                        <a:rPr sz="1400" b="1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&amp;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Managing</a:t>
                      </a:r>
                      <a:r>
                        <a:rPr sz="1400" b="1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People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ACDC"/>
                      </a:solidFill>
                      <a:prstDash val="solid"/>
                    </a:lnL>
                    <a:lnT w="12700">
                      <a:solidFill>
                        <a:srgbClr val="00ACDC"/>
                      </a:solidFill>
                      <a:prstDash val="solid"/>
                    </a:lnT>
                    <a:lnB w="12700">
                      <a:solidFill>
                        <a:srgbClr val="00ACD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New</a:t>
                      </a:r>
                      <a:r>
                        <a:rPr sz="1200" b="1" spc="-60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Supervisor</a:t>
                      </a:r>
                      <a:r>
                        <a:rPr sz="1200" b="1" spc="-50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Orientation</a:t>
                      </a:r>
                      <a:r>
                        <a:rPr sz="1200" b="1" spc="-45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(NSO)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2062480" marR="1911985" algn="ctr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Lead</a:t>
                      </a:r>
                      <a:r>
                        <a:rPr sz="1200" b="1" spc="-50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Engage</a:t>
                      </a:r>
                      <a:r>
                        <a:rPr sz="1200" b="1" spc="-75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Act Develop</a:t>
                      </a:r>
                      <a:r>
                        <a:rPr sz="1200" b="1" spc="-25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Empathy</a:t>
                      </a:r>
                      <a:r>
                        <a:rPr sz="1200" b="1" spc="-40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Role</a:t>
                      </a:r>
                      <a:r>
                        <a:rPr sz="1200" b="1" spc="-40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Model</a:t>
                      </a:r>
                      <a:r>
                        <a:rPr sz="1200" b="1" spc="-20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(LEADER) </a:t>
                      </a: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Business</a:t>
                      </a:r>
                      <a:r>
                        <a:rPr sz="1200" b="1" spc="-5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Leadership</a:t>
                      </a:r>
                      <a:r>
                        <a:rPr sz="1200" b="1" spc="-55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r>
                        <a:rPr sz="1200" b="1" spc="-35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(BLP)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1887220" marR="1736725" algn="ctr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Human</a:t>
                      </a:r>
                      <a:r>
                        <a:rPr sz="1200" b="1" spc="-2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Resources</a:t>
                      </a:r>
                      <a:r>
                        <a:rPr sz="1200" b="1" spc="-6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Leadership</a:t>
                      </a:r>
                      <a:r>
                        <a:rPr sz="1200" b="1" spc="-35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Development</a:t>
                      </a:r>
                      <a:r>
                        <a:rPr sz="1200" b="1" spc="-25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r>
                        <a:rPr sz="1200" b="1" spc="-4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(HRELD) </a:t>
                      </a: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LOSA</a:t>
                      </a:r>
                      <a:r>
                        <a:rPr sz="1200" b="1" spc="-15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1200" spc="-1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Lead</a:t>
                      </a:r>
                      <a:r>
                        <a:rPr sz="1200" spc="-15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Role</a:t>
                      </a:r>
                      <a:r>
                        <a:rPr sz="1200" spc="-4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Player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483870" algn="ctr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BNL</a:t>
                      </a:r>
                      <a:r>
                        <a:rPr sz="1200" b="1" spc="-25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LOSA</a:t>
                      </a:r>
                      <a:r>
                        <a:rPr sz="1200" b="1" spc="-55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Change</a:t>
                      </a:r>
                      <a:r>
                        <a:rPr sz="1200" b="1" spc="-55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Agent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2056764" marR="84455" indent="-28067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Courses: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Salary</a:t>
                      </a:r>
                      <a:r>
                        <a:rPr sz="12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Review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Workshop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for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Supervisors;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Feedback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Conversations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for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Supervisors;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Critical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Conversations,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Building</a:t>
                      </a:r>
                      <a:r>
                        <a:rPr sz="12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Trust,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Putting</a:t>
                      </a:r>
                      <a:r>
                        <a:rPr sz="12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Law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Work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R w="6350">
                      <a:solidFill>
                        <a:srgbClr val="00ACDC"/>
                      </a:solidFill>
                      <a:prstDash val="solid"/>
                    </a:lnR>
                    <a:lnT w="12700">
                      <a:solidFill>
                        <a:srgbClr val="00ACDC"/>
                      </a:solidFill>
                      <a:prstDash val="solid"/>
                    </a:lnT>
                    <a:lnB w="12700">
                      <a:solidFill>
                        <a:srgbClr val="00ACD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026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37160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Managing</a:t>
                      </a:r>
                      <a:r>
                        <a:rPr sz="1400" b="1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Projects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ACDC"/>
                      </a:solidFill>
                      <a:prstDash val="solid"/>
                    </a:lnL>
                    <a:lnT w="12700">
                      <a:solidFill>
                        <a:srgbClr val="00ACDC"/>
                      </a:solidFill>
                      <a:prstDash val="solid"/>
                    </a:lnT>
                    <a:lnB w="12700">
                      <a:solidFill>
                        <a:srgbClr val="00ACDC"/>
                      </a:solidFill>
                      <a:prstDash val="solid"/>
                    </a:lnB>
                    <a:solidFill>
                      <a:srgbClr val="E7F0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414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SBU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Project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Manager</a:t>
                      </a:r>
                      <a:r>
                        <a:rPr sz="12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training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142240" algn="ctr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Laboratory</a:t>
                      </a:r>
                      <a:r>
                        <a:rPr sz="1200" b="1" spc="-4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Operations</a:t>
                      </a:r>
                      <a:r>
                        <a:rPr sz="1200" b="1" spc="-35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Supervisor</a:t>
                      </a:r>
                      <a:r>
                        <a:rPr sz="1200" b="1" spc="-6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Academy</a:t>
                      </a:r>
                      <a:r>
                        <a:rPr sz="1200" b="1" spc="-4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(LOSA</a:t>
                      </a:r>
                      <a:r>
                        <a:rPr sz="120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)</a:t>
                      </a:r>
                      <a:r>
                        <a:rPr sz="1200" spc="1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1200" spc="-3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" dirty="0">
                          <a:solidFill>
                            <a:srgbClr val="105C78"/>
                          </a:solidFill>
                          <a:latin typeface="Arial"/>
                          <a:cs typeface="Arial"/>
                        </a:rPr>
                        <a:t>Participant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483870" algn="ctr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BNL</a:t>
                      </a:r>
                      <a:r>
                        <a:rPr sz="1200" b="1" spc="-25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LOSA</a:t>
                      </a:r>
                      <a:r>
                        <a:rPr sz="1200" b="1" spc="-55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Change</a:t>
                      </a:r>
                      <a:r>
                        <a:rPr sz="1200" b="1" spc="-55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Agent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14478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Courses: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Understanding</a:t>
                      </a:r>
                      <a:r>
                        <a:rPr sz="12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&amp;</a:t>
                      </a:r>
                      <a:r>
                        <a:rPr sz="12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Managing</a:t>
                      </a:r>
                      <a:r>
                        <a:rPr sz="12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Social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Styles;</a:t>
                      </a:r>
                      <a:r>
                        <a:rPr sz="12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Emotional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Intelligence;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Personal</a:t>
                      </a:r>
                      <a:r>
                        <a:rPr sz="1200" spc="-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Agility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8260" marB="0">
                    <a:lnR w="6350">
                      <a:solidFill>
                        <a:srgbClr val="00ACDC"/>
                      </a:solidFill>
                      <a:prstDash val="solid"/>
                    </a:lnR>
                    <a:lnT w="12700">
                      <a:solidFill>
                        <a:srgbClr val="00ACDC"/>
                      </a:solidFill>
                      <a:prstDash val="solid"/>
                    </a:lnT>
                    <a:lnB w="12700">
                      <a:solidFill>
                        <a:srgbClr val="00ACDC"/>
                      </a:solidFill>
                      <a:prstDash val="solid"/>
                    </a:lnB>
                    <a:solidFill>
                      <a:srgbClr val="E7F0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243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979805" marR="833755" indent="199390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Arial"/>
                          <a:cs typeface="Arial"/>
                        </a:rPr>
                        <a:t>Managing</a:t>
                      </a:r>
                      <a:r>
                        <a:rPr sz="14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Yourself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(Individual</a:t>
                      </a:r>
                      <a:r>
                        <a:rPr sz="1400" b="1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Contributor)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ACDC"/>
                      </a:solidFill>
                      <a:prstDash val="solid"/>
                    </a:lnL>
                    <a:lnT w="12700">
                      <a:solidFill>
                        <a:srgbClr val="00ACDC"/>
                      </a:solidFill>
                      <a:prstDash val="solid"/>
                    </a:lnT>
                    <a:lnB w="6350">
                      <a:solidFill>
                        <a:srgbClr val="00ACD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74214" marR="182435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2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Align</a:t>
                      </a:r>
                      <a:r>
                        <a:rPr sz="1200" b="1" spc="15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Skills</a:t>
                      </a:r>
                      <a:r>
                        <a:rPr sz="1200" b="1" spc="-30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Practices</a:t>
                      </a:r>
                      <a:r>
                        <a:rPr sz="1200" b="1" spc="-35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Inspire</a:t>
                      </a:r>
                      <a:r>
                        <a:rPr sz="1200" b="1" spc="-50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Reaching</a:t>
                      </a:r>
                      <a:r>
                        <a:rPr sz="1200" b="1" spc="-40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Excellence</a:t>
                      </a:r>
                      <a:r>
                        <a:rPr sz="1200" b="1" spc="-55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(ASPIRE) </a:t>
                      </a:r>
                      <a:r>
                        <a:rPr sz="12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Science</a:t>
                      </a:r>
                      <a:r>
                        <a:rPr sz="1200" b="1" spc="-45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1200" b="1" spc="-15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Engineering</a:t>
                      </a:r>
                      <a:r>
                        <a:rPr sz="1200" b="1" spc="-5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Development</a:t>
                      </a:r>
                      <a:r>
                        <a:rPr sz="1200" b="1" spc="-25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r>
                        <a:rPr sz="1200" b="1" spc="-35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89A424"/>
                          </a:solidFill>
                          <a:latin typeface="Arial"/>
                          <a:cs typeface="Arial"/>
                        </a:rPr>
                        <a:t>(SEDP)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344805" marR="19558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Courses: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Feedback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Loop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for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Employees;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Effective</a:t>
                      </a:r>
                      <a:r>
                        <a:rPr sz="12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Interviewing;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Skillful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Collaboration;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Communicating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Powerfully,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Navigating</a:t>
                      </a:r>
                      <a:r>
                        <a:rPr sz="12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Difficult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Conversations,</a:t>
                      </a:r>
                      <a:r>
                        <a:rPr sz="12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7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Habits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Highly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Effective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People,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Thriving</a:t>
                      </a:r>
                      <a:r>
                        <a:rPr sz="12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Amidst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Change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484755">
                        <a:lnSpc>
                          <a:spcPct val="100000"/>
                        </a:lnSpc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Visit:</a:t>
                      </a:r>
                      <a:r>
                        <a:rPr sz="11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u="sng" dirty="0">
                          <a:solidFill>
                            <a:srgbClr val="4781C3"/>
                          </a:solidFill>
                          <a:uFill>
                            <a:solidFill>
                              <a:srgbClr val="4781C3"/>
                            </a:solidFill>
                          </a:uFill>
                          <a:latin typeface="Arial"/>
                          <a:cs typeface="Arial"/>
                          <a:hlinkClick r:id="rId3"/>
                        </a:rPr>
                        <a:t>BNL</a:t>
                      </a:r>
                      <a:r>
                        <a:rPr sz="1100" u="sng" spc="-25" dirty="0">
                          <a:solidFill>
                            <a:srgbClr val="4781C3"/>
                          </a:solidFill>
                          <a:uFill>
                            <a:solidFill>
                              <a:srgbClr val="4781C3"/>
                            </a:solidFill>
                          </a:uFill>
                          <a:latin typeface="Arial"/>
                          <a:cs typeface="Arial"/>
                          <a:hlinkClick r:id="rId3"/>
                        </a:rPr>
                        <a:t> </a:t>
                      </a:r>
                      <a:r>
                        <a:rPr sz="1100" u="sng" dirty="0">
                          <a:solidFill>
                            <a:srgbClr val="4781C3"/>
                          </a:solidFill>
                          <a:uFill>
                            <a:solidFill>
                              <a:srgbClr val="4781C3"/>
                            </a:solidFill>
                          </a:uFill>
                          <a:latin typeface="Arial"/>
                          <a:cs typeface="Arial"/>
                          <a:hlinkClick r:id="rId3"/>
                        </a:rPr>
                        <a:t>|</a:t>
                      </a:r>
                      <a:r>
                        <a:rPr sz="1100" u="sng" spc="-30" dirty="0">
                          <a:solidFill>
                            <a:srgbClr val="4781C3"/>
                          </a:solidFill>
                          <a:uFill>
                            <a:solidFill>
                              <a:srgbClr val="4781C3"/>
                            </a:solidFill>
                          </a:uFill>
                          <a:latin typeface="Arial"/>
                          <a:cs typeface="Arial"/>
                          <a:hlinkClick r:id="rId3"/>
                        </a:rPr>
                        <a:t> </a:t>
                      </a:r>
                      <a:r>
                        <a:rPr sz="1100" u="sng" dirty="0">
                          <a:solidFill>
                            <a:srgbClr val="4781C3"/>
                          </a:solidFill>
                          <a:uFill>
                            <a:solidFill>
                              <a:srgbClr val="4781C3"/>
                            </a:solidFill>
                          </a:uFill>
                          <a:latin typeface="Arial"/>
                          <a:cs typeface="Arial"/>
                          <a:hlinkClick r:id="rId3"/>
                        </a:rPr>
                        <a:t>Learning</a:t>
                      </a:r>
                      <a:r>
                        <a:rPr sz="1100" u="sng" spc="-40" dirty="0">
                          <a:solidFill>
                            <a:srgbClr val="4781C3"/>
                          </a:solidFill>
                          <a:uFill>
                            <a:solidFill>
                              <a:srgbClr val="4781C3"/>
                            </a:solidFill>
                          </a:uFill>
                          <a:latin typeface="Arial"/>
                          <a:cs typeface="Arial"/>
                          <a:hlinkClick r:id="rId3"/>
                        </a:rPr>
                        <a:t> </a:t>
                      </a:r>
                      <a:r>
                        <a:rPr sz="1100" u="sng" dirty="0">
                          <a:solidFill>
                            <a:srgbClr val="4781C3"/>
                          </a:solidFill>
                          <a:uFill>
                            <a:solidFill>
                              <a:srgbClr val="4781C3"/>
                            </a:solidFill>
                          </a:uFill>
                          <a:latin typeface="Arial"/>
                          <a:cs typeface="Arial"/>
                          <a:hlinkClick r:id="rId3"/>
                        </a:rPr>
                        <a:t>&amp;</a:t>
                      </a:r>
                      <a:r>
                        <a:rPr sz="1100" u="sng" spc="-25" dirty="0">
                          <a:solidFill>
                            <a:srgbClr val="4781C3"/>
                          </a:solidFill>
                          <a:uFill>
                            <a:solidFill>
                              <a:srgbClr val="4781C3"/>
                            </a:solidFill>
                          </a:uFill>
                          <a:latin typeface="Arial"/>
                          <a:cs typeface="Arial"/>
                          <a:hlinkClick r:id="rId3"/>
                        </a:rPr>
                        <a:t> </a:t>
                      </a:r>
                      <a:r>
                        <a:rPr sz="1100" u="sng" dirty="0">
                          <a:solidFill>
                            <a:srgbClr val="4781C3"/>
                          </a:solidFill>
                          <a:uFill>
                            <a:solidFill>
                              <a:srgbClr val="4781C3"/>
                            </a:solidFill>
                          </a:uFill>
                          <a:latin typeface="Arial"/>
                          <a:cs typeface="Arial"/>
                          <a:hlinkClick r:id="rId3"/>
                        </a:rPr>
                        <a:t>Organizational</a:t>
                      </a:r>
                      <a:r>
                        <a:rPr sz="1100" u="sng" spc="-40" dirty="0">
                          <a:solidFill>
                            <a:srgbClr val="4781C3"/>
                          </a:solidFill>
                          <a:uFill>
                            <a:solidFill>
                              <a:srgbClr val="4781C3"/>
                            </a:solidFill>
                          </a:uFill>
                          <a:latin typeface="Arial"/>
                          <a:cs typeface="Arial"/>
                          <a:hlinkClick r:id="rId3"/>
                        </a:rPr>
                        <a:t> </a:t>
                      </a:r>
                      <a:r>
                        <a:rPr sz="1100" u="sng" spc="-10" dirty="0">
                          <a:solidFill>
                            <a:srgbClr val="4781C3"/>
                          </a:solidFill>
                          <a:uFill>
                            <a:solidFill>
                              <a:srgbClr val="4781C3"/>
                            </a:solidFill>
                          </a:uFill>
                          <a:latin typeface="Arial"/>
                          <a:cs typeface="Arial"/>
                          <a:hlinkClick r:id="rId3"/>
                        </a:rPr>
                        <a:t>Development</a:t>
                      </a:r>
                      <a:r>
                        <a:rPr sz="1100" u="sng" spc="-30" dirty="0">
                          <a:solidFill>
                            <a:srgbClr val="4781C3"/>
                          </a:solidFill>
                          <a:uFill>
                            <a:solidFill>
                              <a:srgbClr val="4781C3"/>
                            </a:solidFill>
                          </a:uFill>
                          <a:latin typeface="Arial"/>
                          <a:cs typeface="Arial"/>
                          <a:hlinkClick r:id="rId3"/>
                        </a:rPr>
                        <a:t> </a:t>
                      </a:r>
                      <a:r>
                        <a:rPr sz="1100" u="sng" dirty="0">
                          <a:solidFill>
                            <a:srgbClr val="4781C3"/>
                          </a:solidFill>
                          <a:uFill>
                            <a:solidFill>
                              <a:srgbClr val="4781C3"/>
                            </a:solidFill>
                          </a:uFill>
                          <a:latin typeface="Arial"/>
                          <a:cs typeface="Arial"/>
                          <a:hlinkClick r:id="rId3"/>
                        </a:rPr>
                        <a:t>|</a:t>
                      </a:r>
                      <a:r>
                        <a:rPr sz="1100" u="sng" spc="-35" dirty="0">
                          <a:solidFill>
                            <a:srgbClr val="4781C3"/>
                          </a:solidFill>
                          <a:uFill>
                            <a:solidFill>
                              <a:srgbClr val="4781C3"/>
                            </a:solidFill>
                          </a:uFill>
                          <a:latin typeface="Arial"/>
                          <a:cs typeface="Arial"/>
                          <a:hlinkClick r:id="rId3"/>
                        </a:rPr>
                        <a:t> </a:t>
                      </a:r>
                      <a:r>
                        <a:rPr sz="1100" u="sng" dirty="0">
                          <a:solidFill>
                            <a:srgbClr val="4781C3"/>
                          </a:solidFill>
                          <a:uFill>
                            <a:solidFill>
                              <a:srgbClr val="4781C3"/>
                            </a:solidFill>
                          </a:uFill>
                          <a:latin typeface="Arial"/>
                          <a:cs typeface="Arial"/>
                          <a:hlinkClick r:id="rId3"/>
                        </a:rPr>
                        <a:t>Leadership</a:t>
                      </a:r>
                      <a:r>
                        <a:rPr sz="1100" u="sng" spc="-35" dirty="0">
                          <a:solidFill>
                            <a:srgbClr val="4781C3"/>
                          </a:solidFill>
                          <a:uFill>
                            <a:solidFill>
                              <a:srgbClr val="4781C3"/>
                            </a:solidFill>
                          </a:uFill>
                          <a:latin typeface="Arial"/>
                          <a:cs typeface="Arial"/>
                          <a:hlinkClick r:id="rId3"/>
                        </a:rPr>
                        <a:t> </a:t>
                      </a:r>
                      <a:r>
                        <a:rPr sz="1100" u="sng" dirty="0">
                          <a:solidFill>
                            <a:srgbClr val="4781C3"/>
                          </a:solidFill>
                          <a:uFill>
                            <a:solidFill>
                              <a:srgbClr val="4781C3"/>
                            </a:solidFill>
                          </a:uFill>
                          <a:latin typeface="Arial"/>
                          <a:cs typeface="Arial"/>
                          <a:hlinkClick r:id="rId3"/>
                        </a:rPr>
                        <a:t>Development</a:t>
                      </a:r>
                      <a:r>
                        <a:rPr sz="1100" u="sng" spc="-15" dirty="0">
                          <a:solidFill>
                            <a:srgbClr val="4781C3"/>
                          </a:solidFill>
                          <a:uFill>
                            <a:solidFill>
                              <a:srgbClr val="4781C3"/>
                            </a:solidFill>
                          </a:uFill>
                          <a:latin typeface="Arial"/>
                          <a:cs typeface="Arial"/>
                          <a:hlinkClick r:id="rId3"/>
                        </a:rPr>
                        <a:t> </a:t>
                      </a:r>
                      <a:r>
                        <a:rPr sz="1100" u="sng" spc="-10" dirty="0">
                          <a:solidFill>
                            <a:srgbClr val="4781C3"/>
                          </a:solidFill>
                          <a:uFill>
                            <a:solidFill>
                              <a:srgbClr val="4781C3"/>
                            </a:solidFill>
                          </a:uFill>
                          <a:latin typeface="Arial"/>
                          <a:cs typeface="Arial"/>
                          <a:hlinkClick r:id="rId3"/>
                        </a:rPr>
                        <a:t>Programs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R w="6350">
                      <a:solidFill>
                        <a:srgbClr val="00ACDC"/>
                      </a:solidFill>
                      <a:prstDash val="solid"/>
                    </a:lnR>
                    <a:lnT w="12700">
                      <a:solidFill>
                        <a:srgbClr val="00ACDC"/>
                      </a:solidFill>
                      <a:prstDash val="solid"/>
                    </a:lnT>
                    <a:lnB w="6350">
                      <a:solidFill>
                        <a:srgbClr val="00ACD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7952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Career</a:t>
            </a:r>
            <a:r>
              <a:rPr spc="-110" dirty="0"/>
              <a:t> </a:t>
            </a:r>
            <a:r>
              <a:rPr dirty="0"/>
              <a:t>Development</a:t>
            </a:r>
            <a:r>
              <a:rPr spc="-125" dirty="0"/>
              <a:t> </a:t>
            </a:r>
            <a:r>
              <a:rPr spc="-10" dirty="0"/>
              <a:t>Resources</a:t>
            </a:r>
          </a:p>
        </p:txBody>
      </p:sp>
      <p:sp>
        <p:nvSpPr>
          <p:cNvPr id="3" name="object 3"/>
          <p:cNvSpPr/>
          <p:nvPr/>
        </p:nvSpPr>
        <p:spPr>
          <a:xfrm>
            <a:off x="576681" y="2275839"/>
            <a:ext cx="1985645" cy="764540"/>
          </a:xfrm>
          <a:custGeom>
            <a:avLst/>
            <a:gdLst/>
            <a:ahLst/>
            <a:cxnLst/>
            <a:rect l="l" t="t" r="r" b="b"/>
            <a:pathLst>
              <a:path w="1985645" h="764539">
                <a:moveTo>
                  <a:pt x="0" y="0"/>
                </a:moveTo>
                <a:lnTo>
                  <a:pt x="1985365" y="0"/>
                </a:lnTo>
                <a:lnTo>
                  <a:pt x="1985365" y="764197"/>
                </a:lnTo>
                <a:lnTo>
                  <a:pt x="0" y="764197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ACD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76681" y="2275839"/>
            <a:ext cx="1985645" cy="764540"/>
          </a:xfrm>
          <a:prstGeom prst="rect">
            <a:avLst/>
          </a:prstGeom>
          <a:solidFill>
            <a:srgbClr val="00ACDC"/>
          </a:solidFill>
        </p:spPr>
        <p:txBody>
          <a:bodyPr vert="horz" wrap="square" lIns="0" tIns="170815" rIns="0" bIns="0" rtlCol="0">
            <a:spAutoFit/>
          </a:bodyPr>
          <a:lstStyle/>
          <a:p>
            <a:pPr marL="474345" marR="173355" indent="-294640">
              <a:lnSpc>
                <a:spcPts val="1660"/>
              </a:lnSpc>
              <a:spcBef>
                <a:spcPts val="1345"/>
              </a:spcBef>
            </a:pPr>
            <a:r>
              <a:rPr sz="1600" b="1" dirty="0">
                <a:latin typeface="Arial"/>
                <a:cs typeface="Arial"/>
              </a:rPr>
              <a:t>Career</a:t>
            </a:r>
            <a:r>
              <a:rPr sz="1600" b="1" spc="-6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Coaching </a:t>
            </a:r>
            <a:r>
              <a:rPr sz="1600" b="1" dirty="0">
                <a:latin typeface="Arial"/>
                <a:cs typeface="Arial"/>
              </a:rPr>
              <a:t>&amp;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Mapping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76681" y="3040037"/>
            <a:ext cx="1985645" cy="2543175"/>
          </a:xfrm>
          <a:prstGeom prst="rect">
            <a:avLst/>
          </a:prstGeom>
          <a:solidFill>
            <a:srgbClr val="CAE2F1">
              <a:alpha val="90194"/>
            </a:srgbClr>
          </a:solidFill>
          <a:ln w="12700">
            <a:solidFill>
              <a:srgbClr val="CAE2F1"/>
            </a:solidFill>
          </a:ln>
        </p:spPr>
        <p:txBody>
          <a:bodyPr vert="horz" wrap="square" lIns="0" tIns="84455" rIns="0" bIns="0" rtlCol="0">
            <a:spAutoFit/>
          </a:bodyPr>
          <a:lstStyle/>
          <a:p>
            <a:pPr marL="257175" marR="217170" indent="-3175">
              <a:lnSpc>
                <a:spcPts val="1660"/>
              </a:lnSpc>
              <a:spcBef>
                <a:spcPts val="665"/>
              </a:spcBef>
            </a:pPr>
            <a:r>
              <a:rPr sz="1600" dirty="0">
                <a:latin typeface="Arial"/>
                <a:cs typeface="Arial"/>
              </a:rPr>
              <a:t>Employees</a:t>
            </a:r>
            <a:r>
              <a:rPr sz="1600" spc="-55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can </a:t>
            </a:r>
            <a:r>
              <a:rPr sz="1600" dirty="0">
                <a:latin typeface="Arial"/>
                <a:cs typeface="Arial"/>
              </a:rPr>
              <a:t>meet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with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50" dirty="0">
                <a:latin typeface="Arial"/>
                <a:cs typeface="Arial"/>
              </a:rPr>
              <a:t>a </a:t>
            </a:r>
            <a:r>
              <a:rPr sz="1600" dirty="0">
                <a:latin typeface="Arial"/>
                <a:cs typeface="Arial"/>
              </a:rPr>
              <a:t>certified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career </a:t>
            </a:r>
            <a:r>
              <a:rPr sz="1600" dirty="0">
                <a:latin typeface="Arial"/>
                <a:cs typeface="Arial"/>
              </a:rPr>
              <a:t>coach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to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discuss </a:t>
            </a:r>
            <a:r>
              <a:rPr sz="1600" dirty="0">
                <a:latin typeface="Arial"/>
                <a:cs typeface="Arial"/>
              </a:rPr>
              <a:t>career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trajectory </a:t>
            </a:r>
            <a:r>
              <a:rPr sz="160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assist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20" dirty="0">
                <a:latin typeface="Arial"/>
                <a:cs typeface="Arial"/>
              </a:rPr>
              <a:t>with </a:t>
            </a:r>
            <a:r>
              <a:rPr sz="1600" dirty="0">
                <a:latin typeface="Arial"/>
                <a:cs typeface="Arial"/>
              </a:rPr>
              <a:t>career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decisions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839999" y="2275839"/>
            <a:ext cx="1985645" cy="764540"/>
          </a:xfrm>
          <a:custGeom>
            <a:avLst/>
            <a:gdLst/>
            <a:ahLst/>
            <a:cxnLst/>
            <a:rect l="l" t="t" r="r" b="b"/>
            <a:pathLst>
              <a:path w="1985645" h="764539">
                <a:moveTo>
                  <a:pt x="0" y="0"/>
                </a:moveTo>
                <a:lnTo>
                  <a:pt x="1985365" y="0"/>
                </a:lnTo>
                <a:lnTo>
                  <a:pt x="1985365" y="764197"/>
                </a:lnTo>
                <a:lnTo>
                  <a:pt x="0" y="764197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B1D23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839999" y="2275839"/>
            <a:ext cx="1985645" cy="764540"/>
          </a:xfrm>
          <a:prstGeom prst="rect">
            <a:avLst/>
          </a:prstGeom>
          <a:solidFill>
            <a:srgbClr val="B1D23A"/>
          </a:solidFill>
        </p:spPr>
        <p:txBody>
          <a:bodyPr vert="horz" wrap="square" lIns="0" tIns="65405" rIns="0" bIns="0" rtlCol="0">
            <a:spAutoFit/>
          </a:bodyPr>
          <a:lstStyle/>
          <a:p>
            <a:pPr marL="357505" marR="351790" indent="1270" algn="ctr">
              <a:lnSpc>
                <a:spcPts val="1660"/>
              </a:lnSpc>
              <a:spcBef>
                <a:spcPts val="515"/>
              </a:spcBef>
            </a:pPr>
            <a:r>
              <a:rPr sz="1600" b="1" spc="-10" dirty="0">
                <a:latin typeface="Arial"/>
                <a:cs typeface="Arial"/>
              </a:rPr>
              <a:t>Individual Development </a:t>
            </a:r>
            <a:r>
              <a:rPr sz="1600" b="1" dirty="0">
                <a:latin typeface="Arial"/>
                <a:cs typeface="Arial"/>
              </a:rPr>
              <a:t>Plan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(IDP)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39999" y="3040037"/>
            <a:ext cx="1985645" cy="2543175"/>
          </a:xfrm>
          <a:prstGeom prst="rect">
            <a:avLst/>
          </a:prstGeom>
          <a:solidFill>
            <a:srgbClr val="E3EECE">
              <a:alpha val="90194"/>
            </a:srgbClr>
          </a:solidFill>
          <a:ln w="12700">
            <a:solidFill>
              <a:srgbClr val="E3EECE"/>
            </a:solidFill>
          </a:ln>
        </p:spPr>
        <p:txBody>
          <a:bodyPr vert="horz" wrap="square" lIns="0" tIns="84455" rIns="0" bIns="0" rtlCol="0">
            <a:spAutoFit/>
          </a:bodyPr>
          <a:lstStyle/>
          <a:p>
            <a:pPr marL="257175" marR="148590" indent="42545">
              <a:lnSpc>
                <a:spcPts val="1660"/>
              </a:lnSpc>
              <a:spcBef>
                <a:spcPts val="665"/>
              </a:spcBef>
            </a:pPr>
            <a:r>
              <a:rPr sz="1600" dirty="0">
                <a:latin typeface="Arial"/>
                <a:cs typeface="Arial"/>
              </a:rPr>
              <a:t>A</a:t>
            </a:r>
            <a:r>
              <a:rPr sz="1600" spc="-9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developmental </a:t>
            </a:r>
            <a:r>
              <a:rPr sz="1600" dirty="0">
                <a:latin typeface="Arial"/>
                <a:cs typeface="Arial"/>
              </a:rPr>
              <a:t>"action"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plan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to </a:t>
            </a:r>
            <a:r>
              <a:rPr sz="1600" dirty="0">
                <a:latin typeface="Arial"/>
                <a:cs typeface="Arial"/>
              </a:rPr>
              <a:t>help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an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individual </a:t>
            </a:r>
            <a:r>
              <a:rPr sz="1600" dirty="0">
                <a:latin typeface="Arial"/>
                <a:cs typeface="Arial"/>
              </a:rPr>
              <a:t>grow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from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20" dirty="0">
                <a:latin typeface="Arial"/>
                <a:cs typeface="Arial"/>
              </a:rPr>
              <a:t>where </a:t>
            </a:r>
            <a:r>
              <a:rPr sz="1600" dirty="0">
                <a:latin typeface="Arial"/>
                <a:cs typeface="Arial"/>
              </a:rPr>
              <a:t>they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are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to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20" dirty="0">
                <a:latin typeface="Arial"/>
                <a:cs typeface="Arial"/>
              </a:rPr>
              <a:t>where </a:t>
            </a:r>
            <a:r>
              <a:rPr sz="1600" dirty="0">
                <a:latin typeface="Arial"/>
                <a:cs typeface="Arial"/>
              </a:rPr>
              <a:t>they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want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to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go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103317" y="2275839"/>
            <a:ext cx="1985645" cy="764540"/>
          </a:xfrm>
          <a:custGeom>
            <a:avLst/>
            <a:gdLst/>
            <a:ahLst/>
            <a:cxnLst/>
            <a:rect l="l" t="t" r="r" b="b"/>
            <a:pathLst>
              <a:path w="1985645" h="764539">
                <a:moveTo>
                  <a:pt x="0" y="0"/>
                </a:moveTo>
                <a:lnTo>
                  <a:pt x="1985365" y="0"/>
                </a:lnTo>
                <a:lnTo>
                  <a:pt x="1985365" y="764197"/>
                </a:lnTo>
                <a:lnTo>
                  <a:pt x="0" y="764197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F68A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103317" y="2275839"/>
            <a:ext cx="1985645" cy="764540"/>
          </a:xfrm>
          <a:prstGeom prst="rect">
            <a:avLst/>
          </a:prstGeom>
          <a:solidFill>
            <a:srgbClr val="F68A1F"/>
          </a:solidFill>
        </p:spPr>
        <p:txBody>
          <a:bodyPr vert="horz" wrap="square" lIns="0" tIns="762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0"/>
              </a:spcBef>
            </a:pPr>
            <a:endParaRPr sz="1600">
              <a:latin typeface="Times New Roman"/>
              <a:cs typeface="Times New Roman"/>
            </a:endParaRPr>
          </a:p>
          <a:p>
            <a:pPr marL="340360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Assessments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03317" y="3040037"/>
            <a:ext cx="1985645" cy="2543175"/>
          </a:xfrm>
          <a:prstGeom prst="rect">
            <a:avLst/>
          </a:prstGeom>
          <a:solidFill>
            <a:srgbClr val="FADACC">
              <a:alpha val="90194"/>
            </a:srgbClr>
          </a:solidFill>
          <a:ln w="12700">
            <a:solidFill>
              <a:srgbClr val="FADACC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257810" indent="-172720">
              <a:lnSpc>
                <a:spcPts val="1789"/>
              </a:lnSpc>
              <a:spcBef>
                <a:spcPts val="390"/>
              </a:spcBef>
              <a:buChar char="•"/>
              <a:tabLst>
                <a:tab pos="257810" algn="l"/>
              </a:tabLst>
            </a:pPr>
            <a:r>
              <a:rPr sz="1600" dirty="0">
                <a:latin typeface="Arial"/>
                <a:cs typeface="Arial"/>
              </a:rPr>
              <a:t>CCL</a:t>
            </a:r>
            <a:r>
              <a:rPr sz="1600" spc="-60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360</a:t>
            </a:r>
            <a:endParaRPr sz="1600">
              <a:latin typeface="Arial"/>
              <a:cs typeface="Arial"/>
            </a:endParaRPr>
          </a:p>
          <a:p>
            <a:pPr marL="257175">
              <a:lnSpc>
                <a:spcPts val="1789"/>
              </a:lnSpc>
            </a:pPr>
            <a:r>
              <a:rPr sz="1600" spc="-10" dirty="0">
                <a:latin typeface="Arial"/>
                <a:cs typeface="Arial"/>
              </a:rPr>
              <a:t>assessments</a:t>
            </a:r>
            <a:endParaRPr sz="1600">
              <a:latin typeface="Arial"/>
              <a:cs typeface="Arial"/>
            </a:endParaRPr>
          </a:p>
          <a:p>
            <a:pPr marL="427990" marR="250825" lvl="1" indent="-170815">
              <a:lnSpc>
                <a:spcPts val="1660"/>
              </a:lnSpc>
              <a:spcBef>
                <a:spcPts val="285"/>
              </a:spcBef>
              <a:buFont typeface="Courier New"/>
              <a:buChar char="o"/>
              <a:tabLst>
                <a:tab pos="427990" algn="l"/>
              </a:tabLst>
            </a:pPr>
            <a:r>
              <a:rPr sz="1600" dirty="0">
                <a:latin typeface="Arial"/>
                <a:cs typeface="Arial"/>
              </a:rPr>
              <a:t>Skill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Scope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for </a:t>
            </a:r>
            <a:r>
              <a:rPr sz="1600" spc="-10" dirty="0">
                <a:latin typeface="Arial"/>
                <a:cs typeface="Arial"/>
              </a:rPr>
              <a:t>Individual Contributors</a:t>
            </a:r>
            <a:endParaRPr sz="1600">
              <a:latin typeface="Arial"/>
              <a:cs typeface="Arial"/>
            </a:endParaRPr>
          </a:p>
          <a:p>
            <a:pPr marL="427990" marR="229235" lvl="1" indent="-170815">
              <a:lnSpc>
                <a:spcPts val="1660"/>
              </a:lnSpc>
              <a:spcBef>
                <a:spcPts val="265"/>
              </a:spcBef>
              <a:buFont typeface="Courier New"/>
              <a:buChar char="o"/>
              <a:tabLst>
                <a:tab pos="427990" algn="l"/>
              </a:tabLst>
            </a:pPr>
            <a:r>
              <a:rPr sz="1600" dirty="0">
                <a:latin typeface="Arial"/>
                <a:cs typeface="Arial"/>
              </a:rPr>
              <a:t>Benchmark</a:t>
            </a:r>
            <a:r>
              <a:rPr sz="1600" spc="-70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for </a:t>
            </a:r>
            <a:r>
              <a:rPr sz="1600" spc="-10" dirty="0">
                <a:latin typeface="Arial"/>
                <a:cs typeface="Arial"/>
              </a:rPr>
              <a:t>Managers</a:t>
            </a:r>
            <a:endParaRPr sz="1600">
              <a:latin typeface="Arial"/>
              <a:cs typeface="Arial"/>
            </a:endParaRPr>
          </a:p>
          <a:p>
            <a:pPr marL="257810" indent="-172720">
              <a:lnSpc>
                <a:spcPts val="1914"/>
              </a:lnSpc>
              <a:buChar char="•"/>
              <a:tabLst>
                <a:tab pos="257810" algn="l"/>
              </a:tabLst>
            </a:pPr>
            <a:r>
              <a:rPr sz="1600" spc="-10" dirty="0">
                <a:latin typeface="Arial"/>
                <a:cs typeface="Arial"/>
              </a:rPr>
              <a:t>Hogan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366634" y="2275839"/>
            <a:ext cx="1985645" cy="764540"/>
          </a:xfrm>
          <a:custGeom>
            <a:avLst/>
            <a:gdLst/>
            <a:ahLst/>
            <a:cxnLst/>
            <a:rect l="l" t="t" r="r" b="b"/>
            <a:pathLst>
              <a:path w="1985645" h="764539">
                <a:moveTo>
                  <a:pt x="0" y="0"/>
                </a:moveTo>
                <a:lnTo>
                  <a:pt x="1985365" y="0"/>
                </a:lnTo>
                <a:lnTo>
                  <a:pt x="1985365" y="764197"/>
                </a:lnTo>
                <a:lnTo>
                  <a:pt x="0" y="764197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B7236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366634" y="2275839"/>
            <a:ext cx="1985645" cy="764540"/>
          </a:xfrm>
          <a:prstGeom prst="rect">
            <a:avLst/>
          </a:prstGeom>
          <a:solidFill>
            <a:srgbClr val="B72367"/>
          </a:solidFill>
        </p:spPr>
        <p:txBody>
          <a:bodyPr vert="horz" wrap="square" lIns="0" tIns="170815" rIns="0" bIns="0" rtlCol="0">
            <a:spAutoFit/>
          </a:bodyPr>
          <a:lstStyle/>
          <a:p>
            <a:pPr marL="428625" marR="410209" indent="-12700">
              <a:lnSpc>
                <a:spcPts val="1660"/>
              </a:lnSpc>
              <a:spcBef>
                <a:spcPts val="1345"/>
              </a:spcBef>
            </a:pPr>
            <a:r>
              <a:rPr sz="1600" b="1" dirty="0">
                <a:latin typeface="Arial"/>
                <a:cs typeface="Arial"/>
              </a:rPr>
              <a:t>Internal</a:t>
            </a:r>
            <a:r>
              <a:rPr sz="1600" b="1" spc="-45" dirty="0">
                <a:latin typeface="Arial"/>
                <a:cs typeface="Arial"/>
              </a:rPr>
              <a:t> </a:t>
            </a:r>
            <a:r>
              <a:rPr sz="1600" b="1" spc="-25" dirty="0">
                <a:latin typeface="Arial"/>
                <a:cs typeface="Arial"/>
              </a:rPr>
              <a:t>Job </a:t>
            </a:r>
            <a:r>
              <a:rPr sz="1600" b="1" spc="-10" dirty="0">
                <a:latin typeface="Arial"/>
                <a:cs typeface="Arial"/>
              </a:rPr>
              <a:t>Preparation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366634" y="3040037"/>
            <a:ext cx="1985645" cy="2543175"/>
          </a:xfrm>
          <a:prstGeom prst="rect">
            <a:avLst/>
          </a:prstGeom>
          <a:solidFill>
            <a:srgbClr val="E6CCD2">
              <a:alpha val="90194"/>
            </a:srgbClr>
          </a:solidFill>
          <a:ln w="12700">
            <a:solidFill>
              <a:srgbClr val="E6CCD2"/>
            </a:solidFill>
          </a:ln>
        </p:spPr>
        <p:txBody>
          <a:bodyPr vert="horz" wrap="square" lIns="0" tIns="84455" rIns="0" bIns="0" rtlCol="0">
            <a:spAutoFit/>
          </a:bodyPr>
          <a:lstStyle/>
          <a:p>
            <a:pPr marL="257175" marR="299085" indent="-3175">
              <a:lnSpc>
                <a:spcPts val="1660"/>
              </a:lnSpc>
              <a:spcBef>
                <a:spcPts val="665"/>
              </a:spcBef>
            </a:pPr>
            <a:r>
              <a:rPr sz="1600" dirty="0">
                <a:latin typeface="Arial"/>
                <a:cs typeface="Arial"/>
              </a:rPr>
              <a:t>Employees</a:t>
            </a:r>
            <a:r>
              <a:rPr sz="1600" spc="-55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can </a:t>
            </a:r>
            <a:r>
              <a:rPr sz="1600" dirty="0">
                <a:latin typeface="Arial"/>
                <a:cs typeface="Arial"/>
              </a:rPr>
              <a:t>gain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help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and </a:t>
            </a:r>
            <a:r>
              <a:rPr sz="1600" dirty="0">
                <a:latin typeface="Arial"/>
                <a:cs typeface="Arial"/>
              </a:rPr>
              <a:t>support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in </a:t>
            </a:r>
            <a:r>
              <a:rPr sz="1600" dirty="0">
                <a:latin typeface="Arial"/>
                <a:cs typeface="Arial"/>
              </a:rPr>
              <a:t>resume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reviews </a:t>
            </a:r>
            <a:r>
              <a:rPr sz="1600" dirty="0">
                <a:latin typeface="Arial"/>
                <a:cs typeface="Arial"/>
              </a:rPr>
              <a:t>and </a:t>
            </a:r>
            <a:r>
              <a:rPr sz="1600" spc="-10" dirty="0">
                <a:latin typeface="Arial"/>
                <a:cs typeface="Arial"/>
              </a:rPr>
              <a:t>practice interviewing techniques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9629952" y="2275839"/>
            <a:ext cx="1985645" cy="764540"/>
          </a:xfrm>
          <a:custGeom>
            <a:avLst/>
            <a:gdLst/>
            <a:ahLst/>
            <a:cxnLst/>
            <a:rect l="l" t="t" r="r" b="b"/>
            <a:pathLst>
              <a:path w="1985645" h="764539">
                <a:moveTo>
                  <a:pt x="0" y="0"/>
                </a:moveTo>
                <a:lnTo>
                  <a:pt x="1985365" y="0"/>
                </a:lnTo>
                <a:lnTo>
                  <a:pt x="1985365" y="764197"/>
                </a:lnTo>
                <a:lnTo>
                  <a:pt x="0" y="764197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FFCD3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9629952" y="2275839"/>
            <a:ext cx="1985645" cy="764540"/>
          </a:xfrm>
          <a:prstGeom prst="rect">
            <a:avLst/>
          </a:prstGeom>
          <a:solidFill>
            <a:srgbClr val="FFCD34"/>
          </a:solidFill>
        </p:spPr>
        <p:txBody>
          <a:bodyPr vert="horz" wrap="square" lIns="0" tIns="170815" rIns="0" bIns="0" rtlCol="0">
            <a:spAutoFit/>
          </a:bodyPr>
          <a:lstStyle/>
          <a:p>
            <a:pPr marL="459740" marR="452755" indent="202565">
              <a:lnSpc>
                <a:spcPts val="1660"/>
              </a:lnSpc>
              <a:spcBef>
                <a:spcPts val="1345"/>
              </a:spcBef>
            </a:pPr>
            <a:r>
              <a:rPr sz="1600" b="1" spc="-10" dirty="0">
                <a:latin typeface="Arial"/>
                <a:cs typeface="Arial"/>
              </a:rPr>
              <a:t>Tuition Assistance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629952" y="3040037"/>
            <a:ext cx="1985645" cy="2543175"/>
          </a:xfrm>
          <a:prstGeom prst="rect">
            <a:avLst/>
          </a:prstGeom>
          <a:solidFill>
            <a:srgbClr val="FFECCD">
              <a:alpha val="90194"/>
            </a:srgbClr>
          </a:solidFill>
          <a:ln w="12700">
            <a:solidFill>
              <a:srgbClr val="FFECCD"/>
            </a:solidFill>
          </a:ln>
        </p:spPr>
        <p:txBody>
          <a:bodyPr vert="horz" wrap="square" lIns="0" tIns="84455" rIns="0" bIns="0" rtlCol="0">
            <a:spAutoFit/>
          </a:bodyPr>
          <a:lstStyle/>
          <a:p>
            <a:pPr marL="257175" marR="175895" indent="-3175">
              <a:lnSpc>
                <a:spcPts val="1660"/>
              </a:lnSpc>
              <a:spcBef>
                <a:spcPts val="665"/>
              </a:spcBef>
            </a:pPr>
            <a:r>
              <a:rPr sz="1600" spc="-10" dirty="0">
                <a:latin typeface="Arial"/>
                <a:cs typeface="Arial"/>
              </a:rPr>
              <a:t>Includes reimbursement </a:t>
            </a:r>
            <a:r>
              <a:rPr sz="1600" dirty="0">
                <a:latin typeface="Arial"/>
                <a:cs typeface="Arial"/>
              </a:rPr>
              <a:t>for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allowable </a:t>
            </a:r>
            <a:r>
              <a:rPr sz="1600" dirty="0">
                <a:latin typeface="Arial"/>
                <a:cs typeface="Arial"/>
              </a:rPr>
              <a:t>courses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and </a:t>
            </a:r>
            <a:r>
              <a:rPr sz="1600" dirty="0">
                <a:latin typeface="Arial"/>
                <a:cs typeface="Arial"/>
              </a:rPr>
              <a:t>degree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programs </a:t>
            </a:r>
            <a:r>
              <a:rPr sz="1600" dirty="0">
                <a:latin typeface="Arial"/>
                <a:cs typeface="Arial"/>
              </a:rPr>
              <a:t>offered</a:t>
            </a:r>
            <a:r>
              <a:rPr sz="1600" spc="-60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by </a:t>
            </a:r>
            <a:r>
              <a:rPr sz="1600" spc="-10" dirty="0">
                <a:latin typeface="Arial"/>
                <a:cs typeface="Arial"/>
              </a:rPr>
              <a:t>accredited </a:t>
            </a:r>
            <a:r>
              <a:rPr sz="1600" dirty="0">
                <a:latin typeface="Arial"/>
                <a:cs typeface="Arial"/>
              </a:rPr>
              <a:t>institutions</a:t>
            </a:r>
            <a:r>
              <a:rPr sz="1600" spc="-80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and </a:t>
            </a:r>
            <a:r>
              <a:rPr sz="1600" spc="-10" dirty="0">
                <a:latin typeface="Arial"/>
                <a:cs typeface="Arial"/>
              </a:rPr>
              <a:t>job-relevant vocational courses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507546" y="6426262"/>
            <a:ext cx="79375" cy="1409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50" spc="-50" dirty="0">
                <a:latin typeface="Arial"/>
                <a:cs typeface="Arial"/>
              </a:rPr>
              <a:t>5</a:t>
            </a:r>
            <a:endParaRPr sz="75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739311" y="6390515"/>
            <a:ext cx="46297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Arial"/>
                <a:cs typeface="Arial"/>
              </a:rPr>
              <a:t>Visit:</a:t>
            </a:r>
            <a:r>
              <a:rPr sz="1100" spc="-20" dirty="0">
                <a:latin typeface="Arial"/>
                <a:cs typeface="Arial"/>
              </a:rPr>
              <a:t> </a:t>
            </a:r>
            <a:r>
              <a:rPr sz="1100" u="sng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BNL</a:t>
            </a:r>
            <a:r>
              <a:rPr sz="1100" u="sng" spc="-20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1100" u="sng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|</a:t>
            </a:r>
            <a:r>
              <a:rPr sz="1100" u="sng" spc="-25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1100" u="sng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Learning</a:t>
            </a:r>
            <a:r>
              <a:rPr sz="1100" u="sng" spc="-30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1100" u="sng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&amp;</a:t>
            </a:r>
            <a:r>
              <a:rPr sz="1100" u="sng" spc="-15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1100" u="sng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Organizational</a:t>
            </a:r>
            <a:r>
              <a:rPr sz="1100" u="sng" spc="-35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1100" u="sng" spc="-10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Development</a:t>
            </a:r>
            <a:r>
              <a:rPr sz="1100" u="sng" spc="-25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1100" u="sng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|</a:t>
            </a:r>
            <a:r>
              <a:rPr sz="1100" u="sng" spc="-25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1100" u="sng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Career</a:t>
            </a:r>
            <a:r>
              <a:rPr sz="1100" u="sng" spc="-30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1100" u="sng" spc="-10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3"/>
              </a:rPr>
              <a:t>Development</a:t>
            </a:r>
            <a:endParaRPr sz="110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87045" y="0"/>
            <a:ext cx="12005310" cy="771525"/>
          </a:xfrm>
          <a:custGeom>
            <a:avLst/>
            <a:gdLst/>
            <a:ahLst/>
            <a:cxnLst/>
            <a:rect l="l" t="t" r="r" b="b"/>
            <a:pathLst>
              <a:path w="12005310" h="771525">
                <a:moveTo>
                  <a:pt x="12004967" y="0"/>
                </a:moveTo>
                <a:lnTo>
                  <a:pt x="0" y="0"/>
                </a:lnTo>
                <a:lnTo>
                  <a:pt x="0" y="771093"/>
                </a:lnTo>
                <a:lnTo>
                  <a:pt x="12004967" y="771093"/>
                </a:lnTo>
                <a:lnTo>
                  <a:pt x="12004967" y="0"/>
                </a:lnTo>
                <a:close/>
              </a:path>
            </a:pathLst>
          </a:custGeom>
          <a:solidFill>
            <a:srgbClr val="B1D2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5775" y="84049"/>
            <a:ext cx="397573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Workforce</a:t>
            </a:r>
            <a:r>
              <a:rPr spc="-210" dirty="0"/>
              <a:t> </a:t>
            </a:r>
            <a:r>
              <a:rPr spc="-10" dirty="0"/>
              <a:t>Planning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052736" y="1234099"/>
            <a:ext cx="843343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dirty="0">
                <a:latin typeface="Arial"/>
                <a:cs typeface="Arial"/>
              </a:rPr>
              <a:t>How</a:t>
            </a:r>
            <a:r>
              <a:rPr sz="2100" b="1" spc="-2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L&amp;OD</a:t>
            </a:r>
            <a:r>
              <a:rPr sz="2100" b="1" spc="-3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works</a:t>
            </a:r>
            <a:r>
              <a:rPr sz="2100" b="1" spc="-6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with</a:t>
            </a:r>
            <a:r>
              <a:rPr sz="2100" b="1" spc="-5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you,</a:t>
            </a:r>
            <a:r>
              <a:rPr sz="2100" b="1" spc="1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lab</a:t>
            </a:r>
            <a:r>
              <a:rPr sz="2100" b="1" spc="-2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leadership</a:t>
            </a:r>
            <a:r>
              <a:rPr sz="2100" b="1" spc="-2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and</a:t>
            </a:r>
            <a:r>
              <a:rPr sz="2100" b="1" spc="-1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your</a:t>
            </a:r>
            <a:r>
              <a:rPr sz="2100" b="1" spc="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HR</a:t>
            </a:r>
            <a:r>
              <a:rPr sz="2100" b="1" spc="-30" dirty="0">
                <a:latin typeface="Arial"/>
                <a:cs typeface="Arial"/>
              </a:rPr>
              <a:t> </a:t>
            </a:r>
            <a:r>
              <a:rPr sz="2100" b="1" spc="-10" dirty="0">
                <a:latin typeface="Arial"/>
                <a:cs typeface="Arial"/>
              </a:rPr>
              <a:t>Managers:</a:t>
            </a:r>
            <a:endParaRPr sz="2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5775" y="2396968"/>
            <a:ext cx="3969385" cy="3284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indent="-172085">
              <a:lnSpc>
                <a:spcPts val="2110"/>
              </a:lnSpc>
              <a:spcBef>
                <a:spcPts val="100"/>
              </a:spcBef>
              <a:buChar char="•"/>
              <a:tabLst>
                <a:tab pos="184785" algn="l"/>
              </a:tabLst>
            </a:pPr>
            <a:r>
              <a:rPr sz="1800" dirty="0">
                <a:latin typeface="Arial"/>
                <a:cs typeface="Arial"/>
              </a:rPr>
              <a:t>Performance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management</a:t>
            </a:r>
            <a:endParaRPr sz="1800">
              <a:latin typeface="Arial"/>
              <a:cs typeface="Arial"/>
            </a:endParaRPr>
          </a:p>
          <a:p>
            <a:pPr marL="527050" lvl="1" indent="-171450">
              <a:lnSpc>
                <a:spcPts val="1630"/>
              </a:lnSpc>
              <a:buChar char="•"/>
              <a:tabLst>
                <a:tab pos="527050" algn="l"/>
              </a:tabLst>
            </a:pPr>
            <a:r>
              <a:rPr sz="1400" dirty="0">
                <a:latin typeface="Arial"/>
                <a:cs typeface="Arial"/>
              </a:rPr>
              <a:t>“Goal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Setting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Guide”,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workshops/classes</a:t>
            </a:r>
            <a:endParaRPr sz="14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844"/>
              </a:spcBef>
              <a:buFont typeface="Arial"/>
              <a:buChar char="•"/>
            </a:pPr>
            <a:endParaRPr sz="1400">
              <a:latin typeface="Arial"/>
              <a:cs typeface="Arial"/>
            </a:endParaRPr>
          </a:p>
          <a:p>
            <a:pPr marL="184785" indent="-172085">
              <a:lnSpc>
                <a:spcPts val="2115"/>
              </a:lnSpc>
              <a:buChar char="•"/>
              <a:tabLst>
                <a:tab pos="184785" algn="l"/>
              </a:tabLst>
            </a:pPr>
            <a:r>
              <a:rPr sz="1800" spc="-45" dirty="0">
                <a:latin typeface="Arial"/>
                <a:cs typeface="Arial"/>
              </a:rPr>
              <a:t>Team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development</a:t>
            </a:r>
            <a:endParaRPr sz="1800">
              <a:latin typeface="Arial"/>
              <a:cs typeface="Arial"/>
            </a:endParaRPr>
          </a:p>
          <a:p>
            <a:pPr marL="527050" lvl="1" indent="-171450">
              <a:lnSpc>
                <a:spcPts val="1635"/>
              </a:lnSpc>
              <a:buChar char="•"/>
              <a:tabLst>
                <a:tab pos="527050" algn="l"/>
              </a:tabLst>
            </a:pPr>
            <a:r>
              <a:rPr sz="1400" dirty="0">
                <a:latin typeface="Arial"/>
                <a:cs typeface="Arial"/>
              </a:rPr>
              <a:t>“Guide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for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Building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High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Performing</a:t>
            </a:r>
            <a:r>
              <a:rPr sz="1400" spc="-7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Teams”</a:t>
            </a:r>
            <a:endParaRPr sz="14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95"/>
              </a:spcBef>
              <a:buFont typeface="Arial"/>
              <a:buChar char="•"/>
            </a:pPr>
            <a:endParaRPr sz="1400">
              <a:latin typeface="Arial"/>
              <a:cs typeface="Arial"/>
            </a:endParaRPr>
          </a:p>
          <a:p>
            <a:pPr marL="184785" indent="-172085">
              <a:lnSpc>
                <a:spcPts val="2110"/>
              </a:lnSpc>
              <a:spcBef>
                <a:spcPts val="5"/>
              </a:spcBef>
              <a:buChar char="•"/>
              <a:tabLst>
                <a:tab pos="184785" algn="l"/>
              </a:tabLst>
            </a:pPr>
            <a:r>
              <a:rPr sz="1800" dirty="0">
                <a:latin typeface="Arial"/>
                <a:cs typeface="Arial"/>
              </a:rPr>
              <a:t>Succession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planning</a:t>
            </a:r>
            <a:endParaRPr sz="1800">
              <a:latin typeface="Arial"/>
              <a:cs typeface="Arial"/>
            </a:endParaRPr>
          </a:p>
          <a:p>
            <a:pPr marL="697865" lvl="1" indent="-342265">
              <a:lnSpc>
                <a:spcPts val="1630"/>
              </a:lnSpc>
              <a:buChar char="•"/>
              <a:tabLst>
                <a:tab pos="697865" algn="l"/>
              </a:tabLst>
            </a:pPr>
            <a:r>
              <a:rPr sz="1300" dirty="0">
                <a:latin typeface="Arial"/>
                <a:cs typeface="Arial"/>
              </a:rPr>
              <a:t>“</a:t>
            </a:r>
            <a:r>
              <a:rPr sz="1400" dirty="0">
                <a:latin typeface="Arial"/>
                <a:cs typeface="Arial"/>
              </a:rPr>
              <a:t>Succession</a:t>
            </a:r>
            <a:r>
              <a:rPr sz="1400" spc="-7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Planning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Manager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Guide”</a:t>
            </a:r>
            <a:endParaRPr sz="14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844"/>
              </a:spcBef>
              <a:buFont typeface="Arial"/>
              <a:buChar char="•"/>
            </a:pPr>
            <a:endParaRPr sz="1400">
              <a:latin typeface="Arial"/>
              <a:cs typeface="Arial"/>
            </a:endParaRPr>
          </a:p>
          <a:p>
            <a:pPr marL="184785" indent="-172085">
              <a:lnSpc>
                <a:spcPts val="2115"/>
              </a:lnSpc>
              <a:buChar char="•"/>
              <a:tabLst>
                <a:tab pos="184785" algn="l"/>
              </a:tabLst>
            </a:pPr>
            <a:r>
              <a:rPr sz="1800" dirty="0">
                <a:latin typeface="Arial"/>
                <a:cs typeface="Arial"/>
              </a:rPr>
              <a:t>Communities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Practice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(CoPs)</a:t>
            </a:r>
            <a:endParaRPr sz="1800">
              <a:latin typeface="Arial"/>
              <a:cs typeface="Arial"/>
            </a:endParaRPr>
          </a:p>
          <a:p>
            <a:pPr marL="697865" lvl="1" indent="-342265">
              <a:lnSpc>
                <a:spcPts val="1635"/>
              </a:lnSpc>
              <a:buChar char="•"/>
              <a:tabLst>
                <a:tab pos="697865" algn="l"/>
              </a:tabLst>
            </a:pPr>
            <a:r>
              <a:rPr sz="1400" dirty="0">
                <a:latin typeface="Arial"/>
                <a:cs typeface="Arial"/>
              </a:rPr>
              <a:t>“Building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Effective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spc="-20" dirty="0">
                <a:latin typeface="Arial"/>
                <a:cs typeface="Arial"/>
              </a:rPr>
              <a:t>CoP”</a:t>
            </a:r>
            <a:endParaRPr sz="14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95"/>
              </a:spcBef>
              <a:buFont typeface="Arial"/>
              <a:buChar char="•"/>
            </a:pPr>
            <a:endParaRPr sz="1400">
              <a:latin typeface="Arial"/>
              <a:cs typeface="Arial"/>
            </a:endParaRPr>
          </a:p>
          <a:p>
            <a:pPr marL="184785" indent="-172085">
              <a:lnSpc>
                <a:spcPct val="100000"/>
              </a:lnSpc>
              <a:buChar char="•"/>
              <a:tabLst>
                <a:tab pos="184785" algn="l"/>
              </a:tabLst>
            </a:pPr>
            <a:r>
              <a:rPr sz="1800" dirty="0">
                <a:latin typeface="Arial"/>
                <a:cs typeface="Arial"/>
              </a:rPr>
              <a:t>Knowledge</a:t>
            </a:r>
            <a:r>
              <a:rPr sz="1800" spc="-7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Transfer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507546" y="6426262"/>
            <a:ext cx="79375" cy="1409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50" spc="-50" dirty="0">
                <a:latin typeface="Arial"/>
                <a:cs typeface="Arial"/>
              </a:rPr>
              <a:t>6</a:t>
            </a:r>
            <a:endParaRPr sz="75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883636" y="2307348"/>
            <a:ext cx="9308465" cy="3796665"/>
            <a:chOff x="2883636" y="2307348"/>
            <a:chExt cx="9308465" cy="3796665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05883" y="2307348"/>
              <a:ext cx="7786115" cy="3796271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01857" y="2503322"/>
              <a:ext cx="7486230" cy="3207131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2889986" y="5444835"/>
              <a:ext cx="1361440" cy="166370"/>
            </a:xfrm>
            <a:custGeom>
              <a:avLst/>
              <a:gdLst/>
              <a:ahLst/>
              <a:cxnLst/>
              <a:rect l="l" t="t" r="r" b="b"/>
              <a:pathLst>
                <a:path w="1361439" h="166370">
                  <a:moveTo>
                    <a:pt x="1278077" y="0"/>
                  </a:moveTo>
                  <a:lnTo>
                    <a:pt x="1278077" y="41567"/>
                  </a:lnTo>
                  <a:lnTo>
                    <a:pt x="0" y="41567"/>
                  </a:lnTo>
                  <a:lnTo>
                    <a:pt x="0" y="124688"/>
                  </a:lnTo>
                  <a:lnTo>
                    <a:pt x="1278077" y="124688"/>
                  </a:lnTo>
                  <a:lnTo>
                    <a:pt x="1278077" y="166255"/>
                  </a:lnTo>
                  <a:lnTo>
                    <a:pt x="1361211" y="83134"/>
                  </a:lnTo>
                  <a:lnTo>
                    <a:pt x="1278077" y="0"/>
                  </a:lnTo>
                  <a:close/>
                </a:path>
              </a:pathLst>
            </a:custGeom>
            <a:solidFill>
              <a:srgbClr val="00AC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889986" y="5444835"/>
              <a:ext cx="1361440" cy="166370"/>
            </a:xfrm>
            <a:custGeom>
              <a:avLst/>
              <a:gdLst/>
              <a:ahLst/>
              <a:cxnLst/>
              <a:rect l="l" t="t" r="r" b="b"/>
              <a:pathLst>
                <a:path w="1361439" h="166370">
                  <a:moveTo>
                    <a:pt x="0" y="41567"/>
                  </a:moveTo>
                  <a:lnTo>
                    <a:pt x="1278077" y="41567"/>
                  </a:lnTo>
                  <a:lnTo>
                    <a:pt x="1278077" y="0"/>
                  </a:lnTo>
                  <a:lnTo>
                    <a:pt x="1361211" y="83134"/>
                  </a:lnTo>
                  <a:lnTo>
                    <a:pt x="1278077" y="166255"/>
                  </a:lnTo>
                  <a:lnTo>
                    <a:pt x="1278077" y="124688"/>
                  </a:lnTo>
                  <a:lnTo>
                    <a:pt x="0" y="124688"/>
                  </a:lnTo>
                  <a:lnTo>
                    <a:pt x="0" y="41567"/>
                  </a:lnTo>
                  <a:close/>
                </a:path>
              </a:pathLst>
            </a:custGeom>
            <a:ln w="12699">
              <a:solidFill>
                <a:srgbClr val="00465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6479538" y="6389106"/>
            <a:ext cx="49555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Visit: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u="sng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5"/>
              </a:rPr>
              <a:t>BNL</a:t>
            </a:r>
            <a:r>
              <a:rPr sz="1200" u="sng" spc="-65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sz="1200" u="sng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5"/>
              </a:rPr>
              <a:t>|</a:t>
            </a:r>
            <a:r>
              <a:rPr sz="1200" u="sng" spc="-10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sz="1200" u="sng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5"/>
              </a:rPr>
              <a:t>Learning</a:t>
            </a:r>
            <a:r>
              <a:rPr sz="1200" u="sng" spc="-60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sz="1200" u="sng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5"/>
              </a:rPr>
              <a:t>&amp;</a:t>
            </a:r>
            <a:r>
              <a:rPr sz="1200" u="sng" spc="-5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sz="1200" u="sng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5"/>
              </a:rPr>
              <a:t>Organizational</a:t>
            </a:r>
            <a:r>
              <a:rPr sz="1200" u="sng" spc="-25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sz="1200" u="sng" spc="-10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5"/>
              </a:rPr>
              <a:t>Development</a:t>
            </a:r>
            <a:r>
              <a:rPr sz="1200" u="sng" spc="-50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sz="1200" u="sng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5"/>
              </a:rPr>
              <a:t>|</a:t>
            </a:r>
            <a:r>
              <a:rPr sz="1200" u="sng" spc="-10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sz="1200" u="sng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5"/>
              </a:rPr>
              <a:t>Workforce</a:t>
            </a:r>
            <a:r>
              <a:rPr sz="1200" u="sng" spc="-40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sz="1200" u="sng" spc="-10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5"/>
              </a:rPr>
              <a:t>Planning</a:t>
            </a:r>
            <a:endParaRPr sz="120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9294" y="175393"/>
            <a:ext cx="868299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Additional</a:t>
            </a:r>
            <a:r>
              <a:rPr spc="-55" dirty="0"/>
              <a:t> </a:t>
            </a:r>
            <a:r>
              <a:rPr dirty="0"/>
              <a:t>On</a:t>
            </a:r>
            <a:r>
              <a:rPr spc="-50" dirty="0"/>
              <a:t> </a:t>
            </a:r>
            <a:r>
              <a:rPr dirty="0"/>
              <a:t>Demand</a:t>
            </a:r>
            <a:r>
              <a:rPr spc="-35" dirty="0"/>
              <a:t> </a:t>
            </a:r>
            <a:r>
              <a:rPr dirty="0"/>
              <a:t>Learning</a:t>
            </a:r>
            <a:r>
              <a:rPr spc="-50" dirty="0"/>
              <a:t> </a:t>
            </a:r>
            <a:r>
              <a:rPr spc="-10" dirty="0"/>
              <a:t>Resources</a:t>
            </a:r>
          </a:p>
        </p:txBody>
      </p:sp>
      <p:sp>
        <p:nvSpPr>
          <p:cNvPr id="3" name="object 3"/>
          <p:cNvSpPr/>
          <p:nvPr/>
        </p:nvSpPr>
        <p:spPr>
          <a:xfrm>
            <a:off x="1119982" y="1326989"/>
            <a:ext cx="3195955" cy="3920490"/>
          </a:xfrm>
          <a:custGeom>
            <a:avLst/>
            <a:gdLst/>
            <a:ahLst/>
            <a:cxnLst/>
            <a:rect l="l" t="t" r="r" b="b"/>
            <a:pathLst>
              <a:path w="3195954" h="3920490">
                <a:moveTo>
                  <a:pt x="2876232" y="0"/>
                </a:moveTo>
                <a:lnTo>
                  <a:pt x="319582" y="0"/>
                </a:lnTo>
                <a:lnTo>
                  <a:pt x="272356" y="3465"/>
                </a:lnTo>
                <a:lnTo>
                  <a:pt x="227281" y="13530"/>
                </a:lnTo>
                <a:lnTo>
                  <a:pt x="184853" y="29702"/>
                </a:lnTo>
                <a:lnTo>
                  <a:pt x="145564" y="51485"/>
                </a:lnTo>
                <a:lnTo>
                  <a:pt x="109911" y="78386"/>
                </a:lnTo>
                <a:lnTo>
                  <a:pt x="78386" y="109911"/>
                </a:lnTo>
                <a:lnTo>
                  <a:pt x="51485" y="145564"/>
                </a:lnTo>
                <a:lnTo>
                  <a:pt x="29702" y="184853"/>
                </a:lnTo>
                <a:lnTo>
                  <a:pt x="13530" y="227281"/>
                </a:lnTo>
                <a:lnTo>
                  <a:pt x="3465" y="272356"/>
                </a:lnTo>
                <a:lnTo>
                  <a:pt x="0" y="319582"/>
                </a:lnTo>
                <a:lnTo>
                  <a:pt x="0" y="3600843"/>
                </a:lnTo>
                <a:lnTo>
                  <a:pt x="3465" y="3648067"/>
                </a:lnTo>
                <a:lnTo>
                  <a:pt x="13530" y="3693139"/>
                </a:lnTo>
                <a:lnTo>
                  <a:pt x="29702" y="3735565"/>
                </a:lnTo>
                <a:lnTo>
                  <a:pt x="51485" y="3774852"/>
                </a:lnTo>
                <a:lnTo>
                  <a:pt x="78386" y="3810504"/>
                </a:lnTo>
                <a:lnTo>
                  <a:pt x="109911" y="3842028"/>
                </a:lnTo>
                <a:lnTo>
                  <a:pt x="145564" y="3868928"/>
                </a:lnTo>
                <a:lnTo>
                  <a:pt x="184853" y="3890711"/>
                </a:lnTo>
                <a:lnTo>
                  <a:pt x="227281" y="3906883"/>
                </a:lnTo>
                <a:lnTo>
                  <a:pt x="272356" y="3916948"/>
                </a:lnTo>
                <a:lnTo>
                  <a:pt x="319582" y="3920413"/>
                </a:lnTo>
                <a:lnTo>
                  <a:pt x="2876232" y="3920413"/>
                </a:lnTo>
                <a:lnTo>
                  <a:pt x="2923456" y="3916948"/>
                </a:lnTo>
                <a:lnTo>
                  <a:pt x="2968529" y="3906883"/>
                </a:lnTo>
                <a:lnTo>
                  <a:pt x="3010956" y="3890711"/>
                </a:lnTo>
                <a:lnTo>
                  <a:pt x="3050244" y="3868928"/>
                </a:lnTo>
                <a:lnTo>
                  <a:pt x="3085898" y="3842028"/>
                </a:lnTo>
                <a:lnTo>
                  <a:pt x="3117424" y="3810504"/>
                </a:lnTo>
                <a:lnTo>
                  <a:pt x="3144326" y="3774852"/>
                </a:lnTo>
                <a:lnTo>
                  <a:pt x="3166111" y="3735565"/>
                </a:lnTo>
                <a:lnTo>
                  <a:pt x="3182283" y="3693139"/>
                </a:lnTo>
                <a:lnTo>
                  <a:pt x="3192350" y="3648067"/>
                </a:lnTo>
                <a:lnTo>
                  <a:pt x="3195815" y="3600843"/>
                </a:lnTo>
                <a:lnTo>
                  <a:pt x="3195815" y="319582"/>
                </a:lnTo>
                <a:lnTo>
                  <a:pt x="3192350" y="272356"/>
                </a:lnTo>
                <a:lnTo>
                  <a:pt x="3182283" y="227281"/>
                </a:lnTo>
                <a:lnTo>
                  <a:pt x="3166111" y="184853"/>
                </a:lnTo>
                <a:lnTo>
                  <a:pt x="3144326" y="145564"/>
                </a:lnTo>
                <a:lnTo>
                  <a:pt x="3117424" y="109911"/>
                </a:lnTo>
                <a:lnTo>
                  <a:pt x="3085898" y="78386"/>
                </a:lnTo>
                <a:lnTo>
                  <a:pt x="3050244" y="51485"/>
                </a:lnTo>
                <a:lnTo>
                  <a:pt x="3010956" y="29702"/>
                </a:lnTo>
                <a:lnTo>
                  <a:pt x="2968529" y="13530"/>
                </a:lnTo>
                <a:lnTo>
                  <a:pt x="2923456" y="3465"/>
                </a:lnTo>
                <a:lnTo>
                  <a:pt x="2876232" y="0"/>
                </a:lnTo>
                <a:close/>
              </a:path>
            </a:pathLst>
          </a:custGeom>
          <a:solidFill>
            <a:srgbClr val="CAE2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915098" y="1408642"/>
            <a:ext cx="1604010" cy="934719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12700" marR="5080" indent="22225">
              <a:lnSpc>
                <a:spcPts val="3310"/>
              </a:lnSpc>
              <a:spcBef>
                <a:spcPts val="655"/>
              </a:spcBef>
            </a:pPr>
            <a:r>
              <a:rPr sz="3200" spc="-10" dirty="0">
                <a:latin typeface="Arial"/>
                <a:cs typeface="Arial"/>
              </a:rPr>
              <a:t>LinkedIn Learning</a:t>
            </a:r>
            <a:endParaRPr sz="320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380744" y="2462784"/>
            <a:ext cx="2726690" cy="2667000"/>
            <a:chOff x="1380744" y="2462784"/>
            <a:chExt cx="2726690" cy="266700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80744" y="2462784"/>
              <a:ext cx="2674619" cy="266699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83792" y="3342132"/>
              <a:ext cx="2723387" cy="94487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39557" y="2503119"/>
              <a:ext cx="2556662" cy="2548267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1546737" y="3414031"/>
            <a:ext cx="2339340" cy="689610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12700" marR="5080" algn="ctr">
              <a:lnSpc>
                <a:spcPts val="1660"/>
              </a:lnSpc>
              <a:spcBef>
                <a:spcPts val="365"/>
              </a:spcBef>
            </a:pPr>
            <a:r>
              <a:rPr sz="1600" dirty="0">
                <a:latin typeface="Arial"/>
                <a:cs typeface="Arial"/>
              </a:rPr>
              <a:t>Available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upon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request</a:t>
            </a:r>
            <a:r>
              <a:rPr sz="1600" spc="50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by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submitting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u="sng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6"/>
              </a:rPr>
              <a:t>Sign</a:t>
            </a:r>
            <a:r>
              <a:rPr sz="1600" u="sng" spc="-25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6"/>
              </a:rPr>
              <a:t> Up</a:t>
            </a:r>
            <a:r>
              <a:rPr sz="1600" u="none" spc="-25" dirty="0">
                <a:solidFill>
                  <a:srgbClr val="4781C3"/>
                </a:solidFill>
                <a:latin typeface="Arial"/>
                <a:cs typeface="Arial"/>
              </a:rPr>
              <a:t> </a:t>
            </a:r>
            <a:r>
              <a:rPr sz="1600" u="sng" spc="-20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6"/>
              </a:rPr>
              <a:t>Form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555477" y="1326989"/>
            <a:ext cx="3195955" cy="3920490"/>
          </a:xfrm>
          <a:custGeom>
            <a:avLst/>
            <a:gdLst/>
            <a:ahLst/>
            <a:cxnLst/>
            <a:rect l="l" t="t" r="r" b="b"/>
            <a:pathLst>
              <a:path w="3195954" h="3920490">
                <a:moveTo>
                  <a:pt x="2876232" y="0"/>
                </a:moveTo>
                <a:lnTo>
                  <a:pt x="319582" y="0"/>
                </a:lnTo>
                <a:lnTo>
                  <a:pt x="272356" y="3465"/>
                </a:lnTo>
                <a:lnTo>
                  <a:pt x="227281" y="13530"/>
                </a:lnTo>
                <a:lnTo>
                  <a:pt x="184853" y="29702"/>
                </a:lnTo>
                <a:lnTo>
                  <a:pt x="145564" y="51485"/>
                </a:lnTo>
                <a:lnTo>
                  <a:pt x="109911" y="78386"/>
                </a:lnTo>
                <a:lnTo>
                  <a:pt x="78386" y="109911"/>
                </a:lnTo>
                <a:lnTo>
                  <a:pt x="51485" y="145564"/>
                </a:lnTo>
                <a:lnTo>
                  <a:pt x="29702" y="184853"/>
                </a:lnTo>
                <a:lnTo>
                  <a:pt x="13530" y="227281"/>
                </a:lnTo>
                <a:lnTo>
                  <a:pt x="3465" y="272356"/>
                </a:lnTo>
                <a:lnTo>
                  <a:pt x="0" y="319582"/>
                </a:lnTo>
                <a:lnTo>
                  <a:pt x="0" y="3600843"/>
                </a:lnTo>
                <a:lnTo>
                  <a:pt x="3465" y="3648067"/>
                </a:lnTo>
                <a:lnTo>
                  <a:pt x="13530" y="3693139"/>
                </a:lnTo>
                <a:lnTo>
                  <a:pt x="29702" y="3735565"/>
                </a:lnTo>
                <a:lnTo>
                  <a:pt x="51485" y="3774852"/>
                </a:lnTo>
                <a:lnTo>
                  <a:pt x="78386" y="3810504"/>
                </a:lnTo>
                <a:lnTo>
                  <a:pt x="109911" y="3842028"/>
                </a:lnTo>
                <a:lnTo>
                  <a:pt x="145564" y="3868928"/>
                </a:lnTo>
                <a:lnTo>
                  <a:pt x="184853" y="3890711"/>
                </a:lnTo>
                <a:lnTo>
                  <a:pt x="227281" y="3906883"/>
                </a:lnTo>
                <a:lnTo>
                  <a:pt x="272356" y="3916948"/>
                </a:lnTo>
                <a:lnTo>
                  <a:pt x="319582" y="3920413"/>
                </a:lnTo>
                <a:lnTo>
                  <a:pt x="2876232" y="3920413"/>
                </a:lnTo>
                <a:lnTo>
                  <a:pt x="2923456" y="3916948"/>
                </a:lnTo>
                <a:lnTo>
                  <a:pt x="2968529" y="3906883"/>
                </a:lnTo>
                <a:lnTo>
                  <a:pt x="3010956" y="3890711"/>
                </a:lnTo>
                <a:lnTo>
                  <a:pt x="3050244" y="3868928"/>
                </a:lnTo>
                <a:lnTo>
                  <a:pt x="3085898" y="3842028"/>
                </a:lnTo>
                <a:lnTo>
                  <a:pt x="3117424" y="3810504"/>
                </a:lnTo>
                <a:lnTo>
                  <a:pt x="3144326" y="3774852"/>
                </a:lnTo>
                <a:lnTo>
                  <a:pt x="3166111" y="3735565"/>
                </a:lnTo>
                <a:lnTo>
                  <a:pt x="3182283" y="3693139"/>
                </a:lnTo>
                <a:lnTo>
                  <a:pt x="3192350" y="3648067"/>
                </a:lnTo>
                <a:lnTo>
                  <a:pt x="3195815" y="3600843"/>
                </a:lnTo>
                <a:lnTo>
                  <a:pt x="3195815" y="319582"/>
                </a:lnTo>
                <a:lnTo>
                  <a:pt x="3192350" y="272356"/>
                </a:lnTo>
                <a:lnTo>
                  <a:pt x="3182283" y="227281"/>
                </a:lnTo>
                <a:lnTo>
                  <a:pt x="3166111" y="184853"/>
                </a:lnTo>
                <a:lnTo>
                  <a:pt x="3144326" y="145564"/>
                </a:lnTo>
                <a:lnTo>
                  <a:pt x="3117424" y="109911"/>
                </a:lnTo>
                <a:lnTo>
                  <a:pt x="3085898" y="78386"/>
                </a:lnTo>
                <a:lnTo>
                  <a:pt x="3050244" y="51485"/>
                </a:lnTo>
                <a:lnTo>
                  <a:pt x="3010956" y="29702"/>
                </a:lnTo>
                <a:lnTo>
                  <a:pt x="2968529" y="13530"/>
                </a:lnTo>
                <a:lnTo>
                  <a:pt x="2923456" y="3465"/>
                </a:lnTo>
                <a:lnTo>
                  <a:pt x="2876232" y="0"/>
                </a:lnTo>
                <a:close/>
              </a:path>
            </a:pathLst>
          </a:custGeom>
          <a:solidFill>
            <a:srgbClr val="CAE2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809468" y="1408642"/>
            <a:ext cx="2687320" cy="934719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722630" marR="5080" indent="-710565">
              <a:lnSpc>
                <a:spcPts val="3310"/>
              </a:lnSpc>
              <a:spcBef>
                <a:spcPts val="655"/>
              </a:spcBef>
            </a:pPr>
            <a:r>
              <a:rPr sz="3200" dirty="0">
                <a:latin typeface="Arial"/>
                <a:cs typeface="Arial"/>
              </a:rPr>
              <a:t>L&amp;OD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Lending Library</a:t>
            </a:r>
            <a:endParaRPr sz="3200"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4815840" y="2462784"/>
            <a:ext cx="2693035" cy="2667000"/>
            <a:chOff x="4815840" y="2462784"/>
            <a:chExt cx="2693035" cy="2667000"/>
          </a:xfrm>
        </p:grpSpPr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815840" y="2462784"/>
              <a:ext cx="2674619" cy="2666999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853940" y="3236976"/>
              <a:ext cx="2654807" cy="1155191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875060" y="2503119"/>
              <a:ext cx="2556649" cy="2548267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5015779" y="3308875"/>
            <a:ext cx="2272665" cy="899794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12700" marR="5080" algn="ctr">
              <a:lnSpc>
                <a:spcPts val="1660"/>
              </a:lnSpc>
              <a:spcBef>
                <a:spcPts val="365"/>
              </a:spcBef>
            </a:pPr>
            <a:r>
              <a:rPr sz="1600" dirty="0">
                <a:latin typeface="Arial"/>
                <a:cs typeface="Arial"/>
              </a:rPr>
              <a:t>Interested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in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reading</a:t>
            </a:r>
            <a:r>
              <a:rPr sz="1600" spc="-25" dirty="0">
                <a:latin typeface="Arial"/>
                <a:cs typeface="Arial"/>
              </a:rPr>
              <a:t> one </a:t>
            </a:r>
            <a:r>
              <a:rPr sz="1600" dirty="0">
                <a:latin typeface="Arial"/>
                <a:cs typeface="Arial"/>
              </a:rPr>
              <a:t>of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our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physical</a:t>
            </a:r>
            <a:r>
              <a:rPr sz="1600" spc="-10" dirty="0">
                <a:latin typeface="Arial"/>
                <a:cs typeface="Arial"/>
              </a:rPr>
              <a:t> books? </a:t>
            </a:r>
            <a:r>
              <a:rPr sz="1600" dirty="0">
                <a:latin typeface="Arial"/>
                <a:cs typeface="Arial"/>
              </a:rPr>
              <a:t>Complete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u="sng" spc="-10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10"/>
              </a:rPr>
              <a:t>Request</a:t>
            </a:r>
            <a:r>
              <a:rPr sz="1600" u="none" spc="-10" dirty="0">
                <a:solidFill>
                  <a:srgbClr val="4781C3"/>
                </a:solidFill>
                <a:latin typeface="Arial"/>
                <a:cs typeface="Arial"/>
              </a:rPr>
              <a:t> </a:t>
            </a:r>
            <a:r>
              <a:rPr sz="1600" u="sng" spc="-20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10"/>
              </a:rPr>
              <a:t>Form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7990974" y="1326989"/>
            <a:ext cx="3195955" cy="3920490"/>
          </a:xfrm>
          <a:custGeom>
            <a:avLst/>
            <a:gdLst/>
            <a:ahLst/>
            <a:cxnLst/>
            <a:rect l="l" t="t" r="r" b="b"/>
            <a:pathLst>
              <a:path w="3195954" h="3920490">
                <a:moveTo>
                  <a:pt x="2876232" y="0"/>
                </a:moveTo>
                <a:lnTo>
                  <a:pt x="319582" y="0"/>
                </a:lnTo>
                <a:lnTo>
                  <a:pt x="272356" y="3465"/>
                </a:lnTo>
                <a:lnTo>
                  <a:pt x="227281" y="13530"/>
                </a:lnTo>
                <a:lnTo>
                  <a:pt x="184853" y="29702"/>
                </a:lnTo>
                <a:lnTo>
                  <a:pt x="145564" y="51485"/>
                </a:lnTo>
                <a:lnTo>
                  <a:pt x="109911" y="78386"/>
                </a:lnTo>
                <a:lnTo>
                  <a:pt x="78386" y="109911"/>
                </a:lnTo>
                <a:lnTo>
                  <a:pt x="51485" y="145564"/>
                </a:lnTo>
                <a:lnTo>
                  <a:pt x="29702" y="184853"/>
                </a:lnTo>
                <a:lnTo>
                  <a:pt x="13530" y="227281"/>
                </a:lnTo>
                <a:lnTo>
                  <a:pt x="3465" y="272356"/>
                </a:lnTo>
                <a:lnTo>
                  <a:pt x="0" y="319582"/>
                </a:lnTo>
                <a:lnTo>
                  <a:pt x="0" y="3600843"/>
                </a:lnTo>
                <a:lnTo>
                  <a:pt x="3465" y="3648067"/>
                </a:lnTo>
                <a:lnTo>
                  <a:pt x="13530" y="3693139"/>
                </a:lnTo>
                <a:lnTo>
                  <a:pt x="29702" y="3735565"/>
                </a:lnTo>
                <a:lnTo>
                  <a:pt x="51485" y="3774852"/>
                </a:lnTo>
                <a:lnTo>
                  <a:pt x="78386" y="3810504"/>
                </a:lnTo>
                <a:lnTo>
                  <a:pt x="109911" y="3842028"/>
                </a:lnTo>
                <a:lnTo>
                  <a:pt x="145564" y="3868928"/>
                </a:lnTo>
                <a:lnTo>
                  <a:pt x="184853" y="3890711"/>
                </a:lnTo>
                <a:lnTo>
                  <a:pt x="227281" y="3906883"/>
                </a:lnTo>
                <a:lnTo>
                  <a:pt x="272356" y="3916948"/>
                </a:lnTo>
                <a:lnTo>
                  <a:pt x="319582" y="3920413"/>
                </a:lnTo>
                <a:lnTo>
                  <a:pt x="2876232" y="3920413"/>
                </a:lnTo>
                <a:lnTo>
                  <a:pt x="2923456" y="3916948"/>
                </a:lnTo>
                <a:lnTo>
                  <a:pt x="2968529" y="3906883"/>
                </a:lnTo>
                <a:lnTo>
                  <a:pt x="3010956" y="3890711"/>
                </a:lnTo>
                <a:lnTo>
                  <a:pt x="3050244" y="3868928"/>
                </a:lnTo>
                <a:lnTo>
                  <a:pt x="3085898" y="3842028"/>
                </a:lnTo>
                <a:lnTo>
                  <a:pt x="3117424" y="3810504"/>
                </a:lnTo>
                <a:lnTo>
                  <a:pt x="3144326" y="3774852"/>
                </a:lnTo>
                <a:lnTo>
                  <a:pt x="3166111" y="3735565"/>
                </a:lnTo>
                <a:lnTo>
                  <a:pt x="3182283" y="3693139"/>
                </a:lnTo>
                <a:lnTo>
                  <a:pt x="3192350" y="3648067"/>
                </a:lnTo>
                <a:lnTo>
                  <a:pt x="3195815" y="3600843"/>
                </a:lnTo>
                <a:lnTo>
                  <a:pt x="3195815" y="319582"/>
                </a:lnTo>
                <a:lnTo>
                  <a:pt x="3192350" y="272356"/>
                </a:lnTo>
                <a:lnTo>
                  <a:pt x="3182283" y="227281"/>
                </a:lnTo>
                <a:lnTo>
                  <a:pt x="3166111" y="184853"/>
                </a:lnTo>
                <a:lnTo>
                  <a:pt x="3144326" y="145564"/>
                </a:lnTo>
                <a:lnTo>
                  <a:pt x="3117424" y="109911"/>
                </a:lnTo>
                <a:lnTo>
                  <a:pt x="3085898" y="78386"/>
                </a:lnTo>
                <a:lnTo>
                  <a:pt x="3050244" y="51485"/>
                </a:lnTo>
                <a:lnTo>
                  <a:pt x="3010956" y="29702"/>
                </a:lnTo>
                <a:lnTo>
                  <a:pt x="2968529" y="13530"/>
                </a:lnTo>
                <a:lnTo>
                  <a:pt x="2923456" y="3465"/>
                </a:lnTo>
                <a:lnTo>
                  <a:pt x="2876232" y="0"/>
                </a:lnTo>
                <a:close/>
              </a:path>
            </a:pathLst>
          </a:custGeom>
          <a:solidFill>
            <a:srgbClr val="CAE2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8249536" y="1546627"/>
            <a:ext cx="2677795" cy="661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3760"/>
              </a:lnSpc>
              <a:spcBef>
                <a:spcPts val="105"/>
              </a:spcBef>
            </a:pPr>
            <a:r>
              <a:rPr sz="3200" spc="-10" dirty="0">
                <a:latin typeface="Arial"/>
                <a:cs typeface="Arial"/>
              </a:rPr>
              <a:t>Onboarding</a:t>
            </a:r>
            <a:endParaRPr sz="3200">
              <a:latin typeface="Arial"/>
              <a:cs typeface="Arial"/>
            </a:endParaRPr>
          </a:p>
          <a:p>
            <a:pPr algn="ctr">
              <a:lnSpc>
                <a:spcPts val="1240"/>
              </a:lnSpc>
            </a:pPr>
            <a:r>
              <a:rPr sz="1100" dirty="0">
                <a:latin typeface="Arial"/>
                <a:cs typeface="Arial"/>
              </a:rPr>
              <a:t>Visit:</a:t>
            </a:r>
            <a:r>
              <a:rPr sz="1100" spc="-25" dirty="0">
                <a:latin typeface="Arial"/>
                <a:cs typeface="Arial"/>
              </a:rPr>
              <a:t> </a:t>
            </a:r>
            <a:r>
              <a:rPr sz="1100" u="sng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11"/>
              </a:rPr>
              <a:t>BNL</a:t>
            </a:r>
            <a:r>
              <a:rPr sz="1100" u="sng" spc="-25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11"/>
              </a:rPr>
              <a:t> </a:t>
            </a:r>
            <a:r>
              <a:rPr sz="1100" u="sng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11"/>
              </a:rPr>
              <a:t>|</a:t>
            </a:r>
            <a:r>
              <a:rPr sz="1100" u="sng" spc="-30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11"/>
              </a:rPr>
              <a:t> </a:t>
            </a:r>
            <a:r>
              <a:rPr sz="1100" u="sng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11"/>
              </a:rPr>
              <a:t>Onboarding</a:t>
            </a:r>
            <a:r>
              <a:rPr sz="1100" u="sng" spc="-30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11"/>
              </a:rPr>
              <a:t> </a:t>
            </a:r>
            <a:r>
              <a:rPr sz="1100" u="sng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11"/>
              </a:rPr>
              <a:t>Resources</a:t>
            </a:r>
            <a:r>
              <a:rPr sz="1100" u="sng" spc="-35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11"/>
              </a:rPr>
              <a:t> </a:t>
            </a:r>
            <a:r>
              <a:rPr sz="1100" u="sng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11"/>
              </a:rPr>
              <a:t>|</a:t>
            </a:r>
            <a:r>
              <a:rPr sz="1100" u="sng" spc="-25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11"/>
              </a:rPr>
              <a:t> </a:t>
            </a:r>
            <a:r>
              <a:rPr sz="1100" u="sng" spc="-20" dirty="0">
                <a:solidFill>
                  <a:srgbClr val="4781C3"/>
                </a:solidFill>
                <a:uFill>
                  <a:solidFill>
                    <a:srgbClr val="4781C3"/>
                  </a:solidFill>
                </a:uFill>
                <a:latin typeface="Arial"/>
                <a:cs typeface="Arial"/>
                <a:hlinkClick r:id="rId11"/>
              </a:rPr>
              <a:t>Home</a:t>
            </a:r>
            <a:endParaRPr sz="110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8250935" y="2462796"/>
            <a:ext cx="2676525" cy="890269"/>
            <a:chOff x="8250935" y="2462796"/>
            <a:chExt cx="2676525" cy="890269"/>
          </a:xfrm>
        </p:grpSpPr>
        <p:pic>
          <p:nvPicPr>
            <p:cNvPr id="20" name="object 2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8250935" y="2462796"/>
              <a:ext cx="2676143" cy="890003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8302752" y="2590800"/>
              <a:ext cx="2619755" cy="664463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8310562" y="2503449"/>
              <a:ext cx="2556636" cy="770204"/>
            </a:xfrm>
            <a:prstGeom prst="rect">
              <a:avLst/>
            </a:prstGeom>
          </p:spPr>
        </p:pic>
      </p:grpSp>
      <p:sp>
        <p:nvSpPr>
          <p:cNvPr id="23" name="object 23"/>
          <p:cNvSpPr txBox="1"/>
          <p:nvPr/>
        </p:nvSpPr>
        <p:spPr>
          <a:xfrm>
            <a:off x="8451974" y="2659826"/>
            <a:ext cx="2273300" cy="42418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783590" marR="5080" indent="-771525">
              <a:lnSpc>
                <a:spcPts val="1450"/>
              </a:lnSpc>
              <a:spcBef>
                <a:spcPts val="340"/>
              </a:spcBef>
            </a:pPr>
            <a:r>
              <a:rPr sz="1400" dirty="0">
                <a:latin typeface="Arial"/>
                <a:cs typeface="Arial"/>
              </a:rPr>
              <a:t>New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Hires-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BNL</a:t>
            </a:r>
            <a:r>
              <a:rPr sz="1400" spc="-7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Onboarding Passport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8250935" y="3351276"/>
            <a:ext cx="2676525" cy="890269"/>
            <a:chOff x="8250935" y="3351276"/>
            <a:chExt cx="2676525" cy="890269"/>
          </a:xfrm>
        </p:grpSpPr>
        <p:pic>
          <p:nvPicPr>
            <p:cNvPr id="25" name="object 25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8250935" y="3351276"/>
              <a:ext cx="2676143" cy="890015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436864" y="3480815"/>
              <a:ext cx="2350007" cy="662939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8310562" y="3392144"/>
              <a:ext cx="2556636" cy="770204"/>
            </a:xfrm>
            <a:prstGeom prst="rect">
              <a:avLst/>
            </a:prstGeom>
          </p:spPr>
        </p:pic>
      </p:grpSp>
      <p:sp>
        <p:nvSpPr>
          <p:cNvPr id="28" name="object 28"/>
          <p:cNvSpPr txBox="1"/>
          <p:nvPr/>
        </p:nvSpPr>
        <p:spPr>
          <a:xfrm>
            <a:off x="8586118" y="3548524"/>
            <a:ext cx="2003425" cy="42418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42240" marR="5080" indent="-130175">
              <a:lnSpc>
                <a:spcPts val="1450"/>
              </a:lnSpc>
              <a:spcBef>
                <a:spcPts val="340"/>
              </a:spcBef>
            </a:pPr>
            <a:r>
              <a:rPr sz="1400" dirty="0">
                <a:latin typeface="Arial"/>
                <a:cs typeface="Arial"/>
              </a:rPr>
              <a:t>Supervisors-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Onboarding </a:t>
            </a:r>
            <a:r>
              <a:rPr sz="1400" dirty="0">
                <a:latin typeface="Arial"/>
                <a:cs typeface="Arial"/>
              </a:rPr>
              <a:t>Guide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for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Supervisors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8250935" y="4184904"/>
            <a:ext cx="2676525" cy="1030605"/>
            <a:chOff x="8250935" y="4184904"/>
            <a:chExt cx="2676525" cy="1030605"/>
          </a:xfrm>
        </p:grpSpPr>
        <p:pic>
          <p:nvPicPr>
            <p:cNvPr id="30" name="object 30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8250935" y="4239768"/>
              <a:ext cx="2676143" cy="890015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8264652" y="4184904"/>
              <a:ext cx="2648711" cy="1030223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8310562" y="4280839"/>
              <a:ext cx="2556636" cy="770216"/>
            </a:xfrm>
            <a:prstGeom prst="rect">
              <a:avLst/>
            </a:prstGeom>
          </p:spPr>
        </p:pic>
      </p:grpSp>
      <p:sp>
        <p:nvSpPr>
          <p:cNvPr id="33" name="object 33"/>
          <p:cNvSpPr txBox="1"/>
          <p:nvPr/>
        </p:nvSpPr>
        <p:spPr>
          <a:xfrm>
            <a:off x="8413851" y="4253199"/>
            <a:ext cx="2349500" cy="791210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 marR="5080" indent="-1270" algn="ctr">
              <a:lnSpc>
                <a:spcPct val="86200"/>
              </a:lnSpc>
              <a:spcBef>
                <a:spcPts val="335"/>
              </a:spcBef>
            </a:pPr>
            <a:r>
              <a:rPr sz="1400" dirty="0">
                <a:latin typeface="Arial"/>
                <a:cs typeface="Arial"/>
              </a:rPr>
              <a:t>Onboarding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Buddies- </a:t>
            </a:r>
            <a:r>
              <a:rPr sz="1400" dirty="0">
                <a:latin typeface="Arial"/>
                <a:cs typeface="Arial"/>
              </a:rPr>
              <a:t>Onboarding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Buddy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Program </a:t>
            </a:r>
            <a:r>
              <a:rPr sz="1400" dirty="0">
                <a:latin typeface="Arial"/>
                <a:cs typeface="Arial"/>
              </a:rPr>
              <a:t>Guide;</a:t>
            </a:r>
            <a:r>
              <a:rPr sz="1400" spc="-70" dirty="0">
                <a:latin typeface="Arial"/>
                <a:cs typeface="Arial"/>
              </a:rPr>
              <a:t> </a:t>
            </a:r>
            <a:r>
              <a:rPr sz="1400" spc="-20" dirty="0">
                <a:latin typeface="Arial"/>
                <a:cs typeface="Arial"/>
              </a:rPr>
              <a:t>Your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Role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as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25" dirty="0">
                <a:latin typeface="Arial"/>
                <a:cs typeface="Arial"/>
              </a:rPr>
              <a:t>an </a:t>
            </a:r>
            <a:r>
              <a:rPr sz="1400" dirty="0">
                <a:latin typeface="Arial"/>
                <a:cs typeface="Arial"/>
              </a:rPr>
              <a:t>Onboarding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Buddy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e-learning</a:t>
            </a:r>
            <a:endParaRPr sz="14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1507546" y="6426262"/>
            <a:ext cx="79375" cy="1409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50" spc="-50" dirty="0">
                <a:latin typeface="Arial"/>
                <a:cs typeface="Arial"/>
              </a:rPr>
              <a:t>7</a:t>
            </a:r>
            <a:endParaRPr sz="750">
              <a:latin typeface="Arial"/>
              <a:cs typeface="Arial"/>
            </a:endParaRPr>
          </a:p>
        </p:txBody>
      </p:sp>
      <p:pic>
        <p:nvPicPr>
          <p:cNvPr id="35" name="object 35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4690872" y="6019800"/>
            <a:ext cx="2924555" cy="592835"/>
          </a:xfrm>
          <a:prstGeom prst="rect">
            <a:avLst/>
          </a:prstGeom>
        </p:spPr>
      </p:pic>
      <p:sp>
        <p:nvSpPr>
          <p:cNvPr id="36" name="object 36"/>
          <p:cNvSpPr txBox="1"/>
          <p:nvPr/>
        </p:nvSpPr>
        <p:spPr>
          <a:xfrm>
            <a:off x="4802568" y="6131928"/>
            <a:ext cx="2701925" cy="369570"/>
          </a:xfrm>
          <a:prstGeom prst="rect">
            <a:avLst/>
          </a:prstGeom>
          <a:solidFill>
            <a:srgbClr val="FFFFFF"/>
          </a:solidFill>
          <a:ln w="12700">
            <a:solidFill>
              <a:srgbClr val="B1D23A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285115">
              <a:lnSpc>
                <a:spcPct val="100000"/>
              </a:lnSpc>
              <a:spcBef>
                <a:spcPts val="310"/>
              </a:spcBef>
            </a:pPr>
            <a:r>
              <a:rPr sz="1800" dirty="0">
                <a:latin typeface="Arial"/>
                <a:cs typeface="Arial"/>
              </a:rPr>
              <a:t>FY26: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More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come!</a:t>
            </a:r>
            <a:endParaRPr sz="1800"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90780" y="6407209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0" dirty="0">
                <a:latin typeface="Arial"/>
                <a:cs typeface="Arial"/>
              </a:rPr>
              <a:t>8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10" dirty="0">
                <a:solidFill>
                  <a:srgbClr val="FFFFFF"/>
                </a:solidFill>
              </a:rPr>
              <a:t>Questions?</a:t>
            </a:r>
            <a:endParaRPr sz="6000"/>
          </a:p>
        </p:txBody>
      </p:sp>
      <p:sp>
        <p:nvSpPr>
          <p:cNvPr id="4" name="object 4"/>
          <p:cNvSpPr txBox="1"/>
          <p:nvPr/>
        </p:nvSpPr>
        <p:spPr>
          <a:xfrm>
            <a:off x="891914" y="4490267"/>
            <a:ext cx="36360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Contact</a:t>
            </a:r>
            <a:r>
              <a:rPr sz="24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Learning@bnl.gov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892</Words>
  <Application>Microsoft Office PowerPoint</Application>
  <PresentationFormat>Widescreen</PresentationFormat>
  <Paragraphs>161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Courier New</vt:lpstr>
      <vt:lpstr>Times New Roman</vt:lpstr>
      <vt:lpstr>Office Theme</vt:lpstr>
      <vt:lpstr>PowerPoint Presentation</vt:lpstr>
      <vt:lpstr>L&amp;OD</vt:lpstr>
      <vt:lpstr>PowerPoint Presentation</vt:lpstr>
      <vt:lpstr>PowerPoint Presentation</vt:lpstr>
      <vt:lpstr>Career Development Resources</vt:lpstr>
      <vt:lpstr>Workforce Planning</vt:lpstr>
      <vt:lpstr>Additional On Demand Learning Resources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Lindner, Shari</dc:creator>
  <cp:lastModifiedBy>Collins, Erica</cp:lastModifiedBy>
  <cp:revision>1</cp:revision>
  <dcterms:created xsi:type="dcterms:W3CDTF">2025-08-14T13:42:42Z</dcterms:created>
  <dcterms:modified xsi:type="dcterms:W3CDTF">2025-08-25T18:44:32Z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00890D7A-15C8-4516-AF84-B8F5405D0082</vt:lpwstr>
  </property>
  <property fmtid="{D5CDD505-2E9C-101B-9397-08002B2CF9AE}" pid="3" name="ArticulatePath">
    <vt:lpwstr>Mentoring_career development (002)</vt:lpwstr>
  </property>
  <property fmtid="{D5CDD505-2E9C-101B-9397-08002B2CF9AE}" pid="4" name="ContentTypeId">
    <vt:lpwstr>0x0101000A431A0B0DEC0F4E90645E1BC59E2B04</vt:lpwstr>
  </property>
  <property fmtid="{D5CDD505-2E9C-101B-9397-08002B2CF9AE}" pid="5" name="Created">
    <vt:filetime>2025-08-13T00:00:00Z</vt:filetime>
  </property>
  <property fmtid="{D5CDD505-2E9C-101B-9397-08002B2CF9AE}" pid="6" name="Creator">
    <vt:lpwstr>Acrobat PDFMaker 25 for PowerPoint</vt:lpwstr>
  </property>
  <property fmtid="{D5CDD505-2E9C-101B-9397-08002B2CF9AE}" pid="7" name="LastSaved">
    <vt:filetime>2025-08-14T00:00:00Z</vt:filetime>
  </property>
  <property fmtid="{D5CDD505-2E9C-101B-9397-08002B2CF9AE}" pid="8" name="Producer">
    <vt:lpwstr>Adobe PDF Library 25.1.97</vt:lpwstr>
  </property>
</Properties>
</file>