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drawings/drawing5.xml" ContentType="application/vnd.openxmlformats-officedocument.drawingml.chartshapes+xml"/>
  <Override PartName="/ppt/charts/chart1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1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1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6.xml" ContentType="application/vnd.openxmlformats-officedocument.drawingml.chartshapes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7"/>
  </p:notesMasterIdLst>
  <p:sldIdLst>
    <p:sldId id="371" r:id="rId5"/>
    <p:sldId id="364" r:id="rId6"/>
    <p:sldId id="366" r:id="rId7"/>
    <p:sldId id="356" r:id="rId8"/>
    <p:sldId id="360" r:id="rId9"/>
    <p:sldId id="362" r:id="rId10"/>
    <p:sldId id="357" r:id="rId11"/>
    <p:sldId id="361" r:id="rId12"/>
    <p:sldId id="363" r:id="rId13"/>
    <p:sldId id="365" r:id="rId14"/>
    <p:sldId id="367" r:id="rId15"/>
    <p:sldId id="370" r:id="rId16"/>
    <p:sldId id="318" r:id="rId17"/>
    <p:sldId id="345" r:id="rId18"/>
    <p:sldId id="339" r:id="rId19"/>
    <p:sldId id="306" r:id="rId20"/>
    <p:sldId id="355" r:id="rId21"/>
    <p:sldId id="358" r:id="rId22"/>
    <p:sldId id="359" r:id="rId23"/>
    <p:sldId id="354" r:id="rId24"/>
    <p:sldId id="369" r:id="rId25"/>
    <p:sldId id="304" r:id="rId26"/>
  </p:sldIdLst>
  <p:sldSz cx="12192000" cy="6858000"/>
  <p:notesSz cx="6858000" cy="2409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72D4C1-E39B-43C9-AB21-E4161368A2A1}" v="91" dt="2025-08-26T16:14:13.9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08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r, Gregory" userId="3561ba5d-ecd2-4074-b30a-c8c766e651bb" providerId="ADAL" clId="{6272D4C1-E39B-43C9-AB21-E4161368A2A1}"/>
    <pc:docChg chg="undo custSel modSld">
      <pc:chgData name="Marr, Gregory" userId="3561ba5d-ecd2-4074-b30a-c8c766e651bb" providerId="ADAL" clId="{6272D4C1-E39B-43C9-AB21-E4161368A2A1}" dt="2025-08-26T16:14:13.924" v="933"/>
      <pc:docMkLst>
        <pc:docMk/>
      </pc:docMkLst>
      <pc:sldChg chg="addSp delSp modSp mod delAnim">
        <pc:chgData name="Marr, Gregory" userId="3561ba5d-ecd2-4074-b30a-c8c766e651bb" providerId="ADAL" clId="{6272D4C1-E39B-43C9-AB21-E4161368A2A1}" dt="2025-08-26T15:51:07.795" v="304" actId="20577"/>
        <pc:sldMkLst>
          <pc:docMk/>
          <pc:sldMk cId="3919863926" sldId="306"/>
        </pc:sldMkLst>
        <pc:spChg chg="mod">
          <ac:chgData name="Marr, Gregory" userId="3561ba5d-ecd2-4074-b30a-c8c766e651bb" providerId="ADAL" clId="{6272D4C1-E39B-43C9-AB21-E4161368A2A1}" dt="2025-08-26T15:51:07.795" v="304" actId="20577"/>
          <ac:spMkLst>
            <pc:docMk/>
            <pc:sldMk cId="3919863926" sldId="306"/>
            <ac:spMk id="3" creationId="{CE05BAB3-93A9-4362-AA58-BF024EA3D008}"/>
          </ac:spMkLst>
        </pc:spChg>
        <pc:picChg chg="del">
          <ac:chgData name="Marr, Gregory" userId="3561ba5d-ecd2-4074-b30a-c8c766e651bb" providerId="ADAL" clId="{6272D4C1-E39B-43C9-AB21-E4161368A2A1}" dt="2025-08-26T15:39:52.579" v="132" actId="478"/>
          <ac:picMkLst>
            <pc:docMk/>
            <pc:sldMk cId="3919863926" sldId="306"/>
            <ac:picMk id="4" creationId="{6849970A-B0E7-247E-584C-1070F530FF36}"/>
          </ac:picMkLst>
        </pc:picChg>
        <pc:picChg chg="add mod">
          <ac:chgData name="Marr, Gregory" userId="3561ba5d-ecd2-4074-b30a-c8c766e651bb" providerId="ADAL" clId="{6272D4C1-E39B-43C9-AB21-E4161368A2A1}" dt="2025-08-26T15:50:18.140" v="300" actId="14100"/>
          <ac:picMkLst>
            <pc:docMk/>
            <pc:sldMk cId="3919863926" sldId="306"/>
            <ac:picMk id="1026" creationId="{4F11C87A-D8E2-4210-5929-E9D76E0D08EB}"/>
          </ac:picMkLst>
        </pc:picChg>
        <pc:cxnChg chg="del">
          <ac:chgData name="Marr, Gregory" userId="3561ba5d-ecd2-4074-b30a-c8c766e651bb" providerId="ADAL" clId="{6272D4C1-E39B-43C9-AB21-E4161368A2A1}" dt="2025-08-26T15:39:57.649" v="133" actId="478"/>
          <ac:cxnSpMkLst>
            <pc:docMk/>
            <pc:sldMk cId="3919863926" sldId="306"/>
            <ac:cxnSpMk id="7" creationId="{9CD53F30-4396-FCA2-7E59-DFDF339D78DE}"/>
          </ac:cxnSpMkLst>
        </pc:cxnChg>
      </pc:sldChg>
      <pc:sldChg chg="addSp delSp modSp mod">
        <pc:chgData name="Marr, Gregory" userId="3561ba5d-ecd2-4074-b30a-c8c766e651bb" providerId="ADAL" clId="{6272D4C1-E39B-43C9-AB21-E4161368A2A1}" dt="2025-08-26T16:10:49.701" v="895" actId="20577"/>
        <pc:sldMkLst>
          <pc:docMk/>
          <pc:sldMk cId="1336046822" sldId="339"/>
        </pc:sldMkLst>
        <pc:spChg chg="mod">
          <ac:chgData name="Marr, Gregory" userId="3561ba5d-ecd2-4074-b30a-c8c766e651bb" providerId="ADAL" clId="{6272D4C1-E39B-43C9-AB21-E4161368A2A1}" dt="2025-08-26T16:10:49.701" v="895" actId="20577"/>
          <ac:spMkLst>
            <pc:docMk/>
            <pc:sldMk cId="1336046822" sldId="339"/>
            <ac:spMk id="10" creationId="{C77E873D-E72B-4BE0-99D3-3CB079EDDDF1}"/>
          </ac:spMkLst>
        </pc:spChg>
        <pc:picChg chg="add mod">
          <ac:chgData name="Marr, Gregory" userId="3561ba5d-ecd2-4074-b30a-c8c766e651bb" providerId="ADAL" clId="{6272D4C1-E39B-43C9-AB21-E4161368A2A1}" dt="2025-08-26T13:33:09.442" v="41" actId="1076"/>
          <ac:picMkLst>
            <pc:docMk/>
            <pc:sldMk cId="1336046822" sldId="339"/>
            <ac:picMk id="4" creationId="{774D931C-58F1-C219-DA41-F6CC850FB6F2}"/>
          </ac:picMkLst>
        </pc:picChg>
        <pc:picChg chg="del">
          <ac:chgData name="Marr, Gregory" userId="3561ba5d-ecd2-4074-b30a-c8c766e651bb" providerId="ADAL" clId="{6272D4C1-E39B-43C9-AB21-E4161368A2A1}" dt="2025-08-26T13:33:05.344" v="40" actId="478"/>
          <ac:picMkLst>
            <pc:docMk/>
            <pc:sldMk cId="1336046822" sldId="339"/>
            <ac:picMk id="5" creationId="{E70D4EEE-F9FF-901C-4DD7-0B99E50638FA}"/>
          </ac:picMkLst>
        </pc:picChg>
        <pc:picChg chg="add mod">
          <ac:chgData name="Marr, Gregory" userId="3561ba5d-ecd2-4074-b30a-c8c766e651bb" providerId="ADAL" clId="{6272D4C1-E39B-43C9-AB21-E4161368A2A1}" dt="2025-08-26T16:10:37.202" v="892" actId="14100"/>
          <ac:picMkLst>
            <pc:docMk/>
            <pc:sldMk cId="1336046822" sldId="339"/>
            <ac:picMk id="7" creationId="{A25A0777-E6A9-2F9F-A94C-F76FE88AEE29}"/>
          </ac:picMkLst>
        </pc:picChg>
        <pc:picChg chg="del">
          <ac:chgData name="Marr, Gregory" userId="3561ba5d-ecd2-4074-b30a-c8c766e651bb" providerId="ADAL" clId="{6272D4C1-E39B-43C9-AB21-E4161368A2A1}" dt="2025-08-26T13:34:12.284" v="49" actId="478"/>
          <ac:picMkLst>
            <pc:docMk/>
            <pc:sldMk cId="1336046822" sldId="339"/>
            <ac:picMk id="8" creationId="{05EB9145-01AE-D8BC-9A15-AD2A3EC101A0}"/>
          </ac:picMkLst>
        </pc:picChg>
        <pc:picChg chg="add mod ord">
          <ac:chgData name="Marr, Gregory" userId="3561ba5d-ecd2-4074-b30a-c8c766e651bb" providerId="ADAL" clId="{6272D4C1-E39B-43C9-AB21-E4161368A2A1}" dt="2025-08-26T13:34:25.384" v="53" actId="171"/>
          <ac:picMkLst>
            <pc:docMk/>
            <pc:sldMk cId="1336046822" sldId="339"/>
            <ac:picMk id="11" creationId="{5D254B31-008D-D3F5-D7FD-3B06EC4788F6}"/>
          </ac:picMkLst>
        </pc:picChg>
      </pc:sldChg>
      <pc:sldChg chg="modSp mod">
        <pc:chgData name="Marr, Gregory" userId="3561ba5d-ecd2-4074-b30a-c8c766e651bb" providerId="ADAL" clId="{6272D4C1-E39B-43C9-AB21-E4161368A2A1}" dt="2025-08-26T15:43:23.853" v="213" actId="20577"/>
        <pc:sldMkLst>
          <pc:docMk/>
          <pc:sldMk cId="1973591361" sldId="345"/>
        </pc:sldMkLst>
        <pc:spChg chg="mod">
          <ac:chgData name="Marr, Gregory" userId="3561ba5d-ecd2-4074-b30a-c8c766e651bb" providerId="ADAL" clId="{6272D4C1-E39B-43C9-AB21-E4161368A2A1}" dt="2025-08-26T15:43:23.853" v="213" actId="20577"/>
          <ac:spMkLst>
            <pc:docMk/>
            <pc:sldMk cId="1973591361" sldId="345"/>
            <ac:spMk id="3" creationId="{9B498A92-B3B2-49BC-A076-391E836286E6}"/>
          </ac:spMkLst>
        </pc:spChg>
        <pc:spChg chg="mod">
          <ac:chgData name="Marr, Gregory" userId="3561ba5d-ecd2-4074-b30a-c8c766e651bb" providerId="ADAL" clId="{6272D4C1-E39B-43C9-AB21-E4161368A2A1}" dt="2025-08-26T13:15:58.078" v="18" actId="20577"/>
          <ac:spMkLst>
            <pc:docMk/>
            <pc:sldMk cId="1973591361" sldId="345"/>
            <ac:spMk id="6" creationId="{BCD58E3F-F47B-442F-B8F8-75AE9391E2A8}"/>
          </ac:spMkLst>
        </pc:spChg>
        <pc:spChg chg="mod">
          <ac:chgData name="Marr, Gregory" userId="3561ba5d-ecd2-4074-b30a-c8c766e651bb" providerId="ADAL" clId="{6272D4C1-E39B-43C9-AB21-E4161368A2A1}" dt="2025-08-26T13:14:45.016" v="10" actId="20577"/>
          <ac:spMkLst>
            <pc:docMk/>
            <pc:sldMk cId="1973591361" sldId="345"/>
            <ac:spMk id="7" creationId="{DDAD2342-837F-44BE-A9A7-5BCD33A79969}"/>
          </ac:spMkLst>
        </pc:spChg>
        <pc:graphicFrameChg chg="mod">
          <ac:chgData name="Marr, Gregory" userId="3561ba5d-ecd2-4074-b30a-c8c766e651bb" providerId="ADAL" clId="{6272D4C1-E39B-43C9-AB21-E4161368A2A1}" dt="2025-08-26T13:18:10.166" v="35" actId="14100"/>
          <ac:graphicFrameMkLst>
            <pc:docMk/>
            <pc:sldMk cId="1973591361" sldId="345"/>
            <ac:graphicFrameMk id="4" creationId="{BEFAF220-6078-17A6-BEB0-09EB7B3FF104}"/>
          </ac:graphicFrameMkLst>
        </pc:graphicFrameChg>
      </pc:sldChg>
      <pc:sldChg chg="modSp mod">
        <pc:chgData name="Marr, Gregory" userId="3561ba5d-ecd2-4074-b30a-c8c766e651bb" providerId="ADAL" clId="{6272D4C1-E39B-43C9-AB21-E4161368A2A1}" dt="2025-08-26T15:39:32.199" v="131"/>
        <pc:sldMkLst>
          <pc:docMk/>
          <pc:sldMk cId="3153405175" sldId="359"/>
        </pc:sldMkLst>
        <pc:graphicFrameChg chg="mod">
          <ac:chgData name="Marr, Gregory" userId="3561ba5d-ecd2-4074-b30a-c8c766e651bb" providerId="ADAL" clId="{6272D4C1-E39B-43C9-AB21-E4161368A2A1}" dt="2025-08-26T15:39:32.199" v="131"/>
          <ac:graphicFrameMkLst>
            <pc:docMk/>
            <pc:sldMk cId="3153405175" sldId="359"/>
            <ac:graphicFrameMk id="3" creationId="{DA713809-64B1-48B9-93DF-0B3ABFD1142B}"/>
          </ac:graphicFrameMkLst>
        </pc:graphicFrameChg>
      </pc:sldChg>
      <pc:sldChg chg="addSp delSp modSp mod">
        <pc:chgData name="Marr, Gregory" userId="3561ba5d-ecd2-4074-b30a-c8c766e651bb" providerId="ADAL" clId="{6272D4C1-E39B-43C9-AB21-E4161368A2A1}" dt="2025-08-26T16:14:13.924" v="933"/>
        <pc:sldMkLst>
          <pc:docMk/>
          <pc:sldMk cId="351674544" sldId="370"/>
        </pc:sldMkLst>
        <pc:graphicFrameChg chg="add mod">
          <ac:chgData name="Marr, Gregory" userId="3561ba5d-ecd2-4074-b30a-c8c766e651bb" providerId="ADAL" clId="{6272D4C1-E39B-43C9-AB21-E4161368A2A1}" dt="2025-08-26T16:14:13.924" v="933"/>
          <ac:graphicFrameMkLst>
            <pc:docMk/>
            <pc:sldMk cId="351674544" sldId="370"/>
            <ac:graphicFrameMk id="2" creationId="{00000000-0008-0000-0000-00004AAAD500}"/>
          </ac:graphicFrameMkLst>
        </pc:graphicFrameChg>
        <pc:graphicFrameChg chg="del">
          <ac:chgData name="Marr, Gregory" userId="3561ba5d-ecd2-4074-b30a-c8c766e651bb" providerId="ADAL" clId="{6272D4C1-E39B-43C9-AB21-E4161368A2A1}" dt="2025-08-26T16:13:16.087" v="898" actId="478"/>
          <ac:graphicFrameMkLst>
            <pc:docMk/>
            <pc:sldMk cId="351674544" sldId="370"/>
            <ac:graphicFrameMk id="4" creationId="{00000000-0008-0000-0000-00004AAAD500}"/>
          </ac:graphicFrameMkLst>
        </pc:graphicFrameChg>
      </pc:sldChg>
      <pc:sldChg chg="mod">
        <pc:chgData name="Marr, Gregory" userId="3561ba5d-ecd2-4074-b30a-c8c766e651bb" providerId="ADAL" clId="{6272D4C1-E39B-43C9-AB21-E4161368A2A1}" dt="2025-08-26T15:36:16.121" v="127" actId="27918"/>
        <pc:sldMkLst>
          <pc:docMk/>
          <pc:sldMk cId="171004739" sldId="37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Presentation%20templates/nsrl%20time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6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AUGUST 2025
</a:t>
            </a:r>
          </a:p>
        </c:rich>
      </c:tx>
      <c:layout>
        <c:manualLayout>
          <c:xMode val="edge"/>
          <c:yMode val="edge"/>
          <c:x val="0.302922044070916"/>
          <c:y val="1.2820512820512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109.68</c:v>
                </c:pt>
                <c:pt idx="1">
                  <c:v>122.68</c:v>
                </c:pt>
                <c:pt idx="2">
                  <c:v>126.78</c:v>
                </c:pt>
                <c:pt idx="3">
                  <c:v>110.3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6F-4C35-A09B-713794798F95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6F-4C35-A09B-713794798F95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18-469D-AECE-B67A6496734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18-469D-AECE-B67A649673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13.93</c:v>
                </c:pt>
                <c:pt idx="2">
                  <c:v>0</c:v>
                </c:pt>
                <c:pt idx="3">
                  <c:v>12.48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6F-4C35-A09B-713794798F95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NORMAL!$AG$707:$AK$707</c:f>
              <c:numCache>
                <c:formatCode>0.0</c:formatCode>
                <c:ptCount val="5"/>
                <c:pt idx="0" formatCode="0">
                  <c:v>0</c:v>
                </c:pt>
                <c:pt idx="1">
                  <c:v>0.48</c:v>
                </c:pt>
                <c:pt idx="2">
                  <c:v>0.2</c:v>
                </c:pt>
                <c:pt idx="3">
                  <c:v>0</c:v>
                </c:pt>
                <c:pt idx="4" formatCode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6F-4C35-A09B-713794798F95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19.07</c:v>
                </c:pt>
                <c:pt idx="1">
                  <c:v>17.670000000000002</c:v>
                </c:pt>
                <c:pt idx="2">
                  <c:v>17.649999999999999</c:v>
                </c:pt>
                <c:pt idx="3">
                  <c:v>15.57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36F-4C35-A09B-713794798F95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1B-4FFB-A5F5-3377933113F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18-469D-AECE-B67A649673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10.72</c:v>
                </c:pt>
                <c:pt idx="1">
                  <c:v>0</c:v>
                </c:pt>
                <c:pt idx="2">
                  <c:v>9.98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36F-4C35-A09B-713794798F95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36F-4C35-A09B-713794798F95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36F-4C35-A09B-713794798F95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28.53</c:v>
                </c:pt>
                <c:pt idx="1">
                  <c:v>13.240000000000002</c:v>
                </c:pt>
                <c:pt idx="2">
                  <c:v>13.389999999999997</c:v>
                </c:pt>
                <c:pt idx="3">
                  <c:v>29.65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36F-4C35-A09B-713794798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 JUNE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859573511760164"/>
          <c:y val="9.9655240683673874E-2"/>
          <c:w val="0.63987366884322761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NORMAL!$BB$844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NORMAL!$BB$845:$BH$845</c:f>
              <c:numCache>
                <c:formatCode>General</c:formatCode>
                <c:ptCount val="7"/>
                <c:pt idx="0" formatCode="0.0%">
                  <c:v>3.4220252652483317E-2</c:v>
                </c:pt>
                <c:pt idx="2" formatCode="0.00%">
                  <c:v>1.5096629461412577E-2</c:v>
                </c:pt>
                <c:pt idx="4" formatCode="0.00%">
                  <c:v>5.7003107588768556E-3</c:v>
                </c:pt>
                <c:pt idx="6" formatCode="0.00%">
                  <c:v>2.3242557416839824E-2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267-44FA-96CF-B195649C0CA7}"/>
            </c:ext>
          </c:extLst>
        </c:ser>
        <c:ser>
          <c:idx val="10"/>
          <c:order val="1"/>
          <c:tx>
            <c:strRef>
              <c:f>NORMAL!$BB$846</c:f>
              <c:strCache>
                <c:ptCount val="1"/>
                <c:pt idx="0">
                  <c:v>PS_Bstr/BtA/LtB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NORMAL!$BB$847:$BH$847</c:f>
              <c:numCache>
                <c:formatCode>General</c:formatCode>
                <c:ptCount val="7"/>
                <c:pt idx="0" formatCode="0.0%">
                  <c:v>5.406101171321921E-3</c:v>
                </c:pt>
                <c:pt idx="4" formatCode="0.00%">
                  <c:v>1.5813765331077728E-2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267-44FA-96CF-B195649C0CA7}"/>
            </c:ext>
          </c:extLst>
        </c:ser>
        <c:ser>
          <c:idx val="5"/>
          <c:order val="2"/>
          <c:tx>
            <c:strRef>
              <c:f>NORMAL!$BB$848</c:f>
              <c:strCache>
                <c:ptCount val="1"/>
                <c:pt idx="0">
                  <c:v>PPS_Booster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NORMAL!$BB$849:$BH$849</c:f>
              <c:numCache>
                <c:formatCode>General</c:formatCode>
                <c:ptCount val="7"/>
                <c:pt idx="0" formatCode="0.0%">
                  <c:v>2.7214386848831438E-3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A267-44FA-96CF-B195649C0CA7}"/>
            </c:ext>
          </c:extLst>
        </c:ser>
        <c:ser>
          <c:idx val="0"/>
          <c:order val="3"/>
          <c:tx>
            <c:strRef>
              <c:f>NORMAL!$BB$850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spPr>
            <a:solidFill>
              <a:srgbClr val="C00000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NORMAL!$BB$851:$BH$851</c:f>
              <c:numCache>
                <c:formatCode>General</c:formatCode>
                <c:ptCount val="7"/>
                <c:pt idx="0" formatCode="0.0%">
                  <c:v>3.953441332769432E-3</c:v>
                </c:pt>
                <c:pt idx="4" formatCode="0.0%">
                  <c:v>5.3877130720997382E-3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A267-44FA-96CF-B195649C0CA7}"/>
            </c:ext>
          </c:extLst>
        </c:ser>
        <c:ser>
          <c:idx val="1"/>
          <c:order val="4"/>
          <c:tx>
            <c:strRef>
              <c:f>NORMAL!$BB$852</c:f>
              <c:strCache>
                <c:ptCount val="1"/>
                <c:pt idx="0">
                  <c:v>FoilChange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NORMAL!$BB$853:$BH$853</c:f>
              <c:numCache>
                <c:formatCode>General</c:formatCode>
                <c:ptCount val="7"/>
                <c:pt idx="0" formatCode="0.0%">
                  <c:v>3.2179173638820957E-3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A267-44FA-96CF-B195649C0CA7}"/>
            </c:ext>
          </c:extLst>
        </c:ser>
        <c:ser>
          <c:idx val="2"/>
          <c:order val="5"/>
          <c:tx>
            <c:strRef>
              <c:f>NORMAL!$BB$854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NORMAL!$BB$855:$BH$855</c:f>
              <c:numCache>
                <c:formatCode>General</c:formatCode>
                <c:ptCount val="7"/>
                <c:pt idx="0" formatCode="0.0%">
                  <c:v>1.425077689719214E-2</c:v>
                </c:pt>
                <c:pt idx="4" formatCode="0.00%">
                  <c:v>3.2914697607708296E-3</c:v>
                </c:pt>
                <c:pt idx="6" formatCode="0.00%">
                  <c:v>5.4980416674328377E-3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A267-44FA-96CF-B195649C0CA7}"/>
            </c:ext>
          </c:extLst>
        </c:ser>
        <c:ser>
          <c:idx val="3"/>
          <c:order val="6"/>
          <c:tx>
            <c:strRef>
              <c:f>NORMAL!$BB$856</c:f>
              <c:strCache>
                <c:ptCount val="1"/>
                <c:pt idx="0">
                  <c:v>WaterRhicRf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NORMAL!$BB$857:$BH$857</c:f>
              <c:numCache>
                <c:formatCode>General</c:formatCode>
                <c:ptCount val="7"/>
                <c:pt idx="2" formatCode="0.00%">
                  <c:v>2.5412353125057466E-2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A267-44FA-96CF-B195649C0CA7}"/>
            </c:ext>
          </c:extLst>
        </c:ser>
        <c:ser>
          <c:idx val="6"/>
          <c:order val="7"/>
          <c:tx>
            <c:strRef>
              <c:f>NORMAL!$BB$858</c:f>
              <c:strCache>
                <c:ptCount val="1"/>
                <c:pt idx="0">
                  <c:v>CoolACRHIC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NORMAL!$BB$859:$BH$859</c:f>
              <c:numCache>
                <c:formatCode>General</c:formatCode>
                <c:ptCount val="7"/>
                <c:pt idx="2" formatCode="0.00%">
                  <c:v>6.987477704429694E-3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A267-44FA-96CF-B195649C0CA7}"/>
            </c:ext>
          </c:extLst>
        </c:ser>
        <c:ser>
          <c:idx val="8"/>
          <c:order val="8"/>
          <c:tx>
            <c:strRef>
              <c:f>NORMAL!$BB$860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NORMAL!$BB$861:$BH$861</c:f>
              <c:numCache>
                <c:formatCode>General</c:formatCode>
                <c:ptCount val="7"/>
                <c:pt idx="4" formatCode="0.00%">
                  <c:v>1.4765643675413274E-2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A267-44FA-96CF-B195649C0CA7}"/>
            </c:ext>
          </c:extLst>
        </c:ser>
        <c:ser>
          <c:idx val="7"/>
          <c:order val="9"/>
          <c:tx>
            <c:strRef>
              <c:f>NORMAL!$BB$862</c:f>
              <c:strCache>
                <c:ptCount val="1"/>
                <c:pt idx="0">
                  <c:v>CntrlsSftwr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NORMAL!$BB$863:$BH$863</c:f>
              <c:numCache>
                <c:formatCode>General</c:formatCode>
                <c:ptCount val="7"/>
                <c:pt idx="4" formatCode="0.0%">
                  <c:v>1.8388099222183406E-3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A267-44FA-96CF-B195649C0CA7}"/>
            </c:ext>
          </c:extLst>
        </c:ser>
        <c:ser>
          <c:idx val="11"/>
          <c:order val="10"/>
          <c:tx>
            <c:strRef>
              <c:f>NORMAL!$BB$864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NORMAL!$BB$865:$BH$865</c:f>
              <c:numCache>
                <c:formatCode>General</c:formatCode>
                <c:ptCount val="7"/>
                <c:pt idx="4" formatCode="0.00%">
                  <c:v>3.0892006693268126E-3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A267-44FA-96CF-B195649C0CA7}"/>
            </c:ext>
          </c:extLst>
        </c:ser>
        <c:ser>
          <c:idx val="4"/>
          <c:order val="11"/>
          <c:tx>
            <c:strRef>
              <c:f>NORMAL!$BB$868</c:f>
              <c:strCache>
                <c:ptCount val="1"/>
                <c:pt idx="0">
                  <c:v>InstRHIC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NORMAL!$BB$869:$BH$869</c:f>
              <c:numCache>
                <c:formatCode>General</c:formatCode>
                <c:ptCount val="7"/>
                <c:pt idx="4" formatCode="0.00%">
                  <c:v>3.7511722413254146E-3</c:v>
                </c:pt>
                <c:pt idx="6" formatCode="0.00%">
                  <c:v>3.0156482724380787E-3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A267-44FA-96CF-B195649C0CA7}"/>
            </c:ext>
          </c:extLst>
        </c:ser>
        <c:ser>
          <c:idx val="12"/>
          <c:order val="12"/>
          <c:tx>
            <c:strRef>
              <c:f>NORMAL!$BB$866</c:f>
              <c:strCache>
                <c:ptCount val="1"/>
                <c:pt idx="0">
                  <c:v>WaterRHIC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NORMAL!$BB$867:$BH$867</c:f>
              <c:numCache>
                <c:formatCode>General</c:formatCode>
                <c:ptCount val="7"/>
                <c:pt idx="4" formatCode="0.0%">
                  <c:v>6.9507015059853267E-3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A267-44FA-96CF-B195649C0CA7}"/>
            </c:ext>
          </c:extLst>
        </c:ser>
        <c:ser>
          <c:idx val="14"/>
          <c:order val="13"/>
          <c:tx>
            <c:strRef>
              <c:f>NORMAL!$BB$870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NORMAL!$BB$871:$BH$871</c:f>
              <c:numCache>
                <c:formatCode>General</c:formatCode>
                <c:ptCount val="7"/>
                <c:pt idx="4" formatCode="0.00%">
                  <c:v>5.3693249728775537E-3</c:v>
                </c:pt>
                <c:pt idx="6" formatCode="0.00%">
                  <c:v>1.9307504183292573E-3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A267-44FA-96CF-B195649C0CA7}"/>
            </c:ext>
          </c:extLst>
        </c:ser>
        <c:ser>
          <c:idx val="15"/>
          <c:order val="14"/>
          <c:tx>
            <c:strRef>
              <c:f>NORMAL!$BB$872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NORMAL!$BB$873:$BH$873</c:f>
              <c:numCache>
                <c:formatCode>General</c:formatCode>
                <c:ptCount val="7"/>
                <c:pt idx="6" formatCode="0.0%">
                  <c:v>1.8939742198848908E-3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A267-44FA-96CF-B195649C0CA7}"/>
            </c:ext>
          </c:extLst>
        </c:ser>
        <c:ser>
          <c:idx val="16"/>
          <c:order val="15"/>
          <c:tx>
            <c:strRef>
              <c:f>NORMAL!$BB$874</c:f>
              <c:strCache>
                <c:ptCount val="1"/>
                <c:pt idx="0">
                  <c:v>VacRHIC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NORMAL!$BB$875:$BH$875</c:f>
              <c:numCache>
                <c:formatCode>General</c:formatCode>
                <c:ptCount val="7"/>
                <c:pt idx="6" formatCode="0.0%">
                  <c:v>8.4585256422043658E-3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A267-44FA-96CF-B195649C0CA7}"/>
            </c:ext>
          </c:extLst>
        </c:ser>
        <c:ser>
          <c:idx val="18"/>
          <c:order val="16"/>
          <c:tx>
            <c:strRef>
              <c:f>NORMAL!$BB$876</c:f>
              <c:strCache>
                <c:ptCount val="1"/>
                <c:pt idx="0">
                  <c:v>ESHQ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NORMAL!$BB$877:$BH$877</c:f>
              <c:numCache>
                <c:formatCode>General</c:formatCode>
                <c:ptCount val="7"/>
                <c:pt idx="6" formatCode="0.0%">
                  <c:v>4.3947557141018334E-3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0-A267-44FA-96CF-B195649C0CA7}"/>
            </c:ext>
          </c:extLst>
        </c:ser>
        <c:ser>
          <c:idx val="19"/>
          <c:order val="17"/>
          <c:tx>
            <c:strRef>
              <c:f>NORMAL!$BB$878</c:f>
              <c:strCache>
                <c:ptCount val="1"/>
                <c:pt idx="0">
                  <c:v>QuenchProtect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NORMAL!$BB$879:$BH$879</c:f>
              <c:numCache>
                <c:formatCode>General</c:formatCode>
                <c:ptCount val="7"/>
                <c:pt idx="6" formatCode="0.0%">
                  <c:v>5.3693249728775545E-3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1-A267-44FA-96CF-B195649C0CA7}"/>
            </c:ext>
          </c:extLst>
        </c:ser>
        <c:ser>
          <c:idx val="13"/>
          <c:order val="18"/>
          <c:tx>
            <c:strRef>
              <c:f>NORMAL!$BB$882</c:f>
              <c:strCache>
                <c:ptCount val="1"/>
                <c:pt idx="0">
                  <c:v>VacBooster</c:v>
                </c:pt>
              </c:strCache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NORMAL!$BB$883:$BH$883</c:f>
              <c:numCache>
                <c:formatCode>General</c:formatCode>
                <c:ptCount val="7"/>
                <c:pt idx="6" formatCode="0.0%">
                  <c:v>4.0821580273247161E-3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2-A267-44FA-96CF-B195649C0CA7}"/>
            </c:ext>
          </c:extLst>
        </c:ser>
        <c:ser>
          <c:idx val="17"/>
          <c:order val="19"/>
          <c:tx>
            <c:strRef>
              <c:f>NORMAL!$BB$880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4-A267-44FA-96CF-B195649C0CA7}"/>
              </c:ext>
            </c:extLst>
          </c:dPt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NORMAL!$BB$881:$BH$881</c:f>
              <c:numCache>
                <c:formatCode>General</c:formatCode>
                <c:ptCount val="7"/>
                <c:pt idx="0" formatCode="0.0%">
                  <c:v>2.041079013662358E-3</c:v>
                </c:pt>
                <c:pt idx="2" formatCode="0.0%">
                  <c:v>4.3028152179909167E-3</c:v>
                </c:pt>
                <c:pt idx="4" formatCode="0.0%">
                  <c:v>5.7186988580990392E-3</c:v>
                </c:pt>
                <c:pt idx="6" formatCode="0.0%">
                  <c:v>9.1021091149807859E-3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5-A267-44FA-96CF-B195649C0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/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16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July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20"/>
      <c:hPercent val="100"/>
      <c:rotY val="6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9898656897534187E-2"/>
          <c:y val="9.3955465305874716E-2"/>
          <c:w val="0.90181836298097073"/>
          <c:h val="0.7727025598759553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NORMAL!$B$845:$I$845</c:f>
              <c:numCache>
                <c:formatCode>General</c:formatCode>
                <c:ptCount val="8"/>
                <c:pt idx="0" formatCode="0.00%">
                  <c:v>1.7318547456818986E-2</c:v>
                </c:pt>
                <c:pt idx="2" formatCode="0.00%">
                  <c:v>9.8897211498531149E-3</c:v>
                </c:pt>
                <c:pt idx="4" formatCode="0.0%">
                  <c:v>1.0243474783518157E-2</c:v>
                </c:pt>
                <c:pt idx="6" formatCode="0.0%">
                  <c:v>4.1066182690680901E-3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02C-4743-93E9-DBEEA98E30AF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NORMAL!$B$847:$I$847</c:f>
              <c:numCache>
                <c:formatCode>General</c:formatCode>
                <c:ptCount val="8"/>
                <c:pt idx="0" formatCode="0.0%">
                  <c:v>3.8912899703154561E-3</c:v>
                </c:pt>
                <c:pt idx="2" formatCode="0.00%">
                  <c:v>6.0445729578417953E-3</c:v>
                </c:pt>
                <c:pt idx="4" formatCode="0.0%">
                  <c:v>1.6918652044849811E-3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02C-4743-93E9-DBEEA98E30AF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NORMAL!$B$849:$I$849</c:f>
              <c:numCache>
                <c:formatCode>General</c:formatCode>
                <c:ptCount val="8"/>
                <c:pt idx="2" formatCode="0.00%">
                  <c:v>1.6211144777519729E-2</c:v>
                </c:pt>
                <c:pt idx="6" formatCode="0.00%">
                  <c:v>3.7528646354030495E-3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102C-4743-93E9-DBEEA98E30AF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QuenchProtect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NORMAL!$B$851:$I$851</c:f>
              <c:numCache>
                <c:formatCode>General</c:formatCode>
                <c:ptCount val="8"/>
                <c:pt idx="2" formatCode="0.00%">
                  <c:v>7.6595351984865504E-3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02C-4743-93E9-DBEEA98E30AF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NORMAL!$B$853:$I$853</c:f>
              <c:numCache>
                <c:formatCode>General</c:formatCode>
                <c:ptCount val="8"/>
                <c:pt idx="2" formatCode="0.00%">
                  <c:v>4.6603196087177199E-3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102C-4743-93E9-DBEEA98E30AF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InstRHIC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NORMAL!$B$855:$I$855</c:f>
              <c:numCache>
                <c:formatCode>General</c:formatCode>
                <c:ptCount val="8"/>
                <c:pt idx="2" formatCode="0.00%">
                  <c:v>2.3532306935109279E-3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102C-4743-93E9-DBEEA98E30AF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RfAGS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NORMAL!$B$857:$I$857</c:f>
              <c:numCache>
                <c:formatCode>General</c:formatCode>
                <c:ptCount val="8"/>
                <c:pt idx="2" formatCode="0.00%">
                  <c:v>1.9840964670778415E-3</c:v>
                </c:pt>
                <c:pt idx="4" formatCode="0.00%">
                  <c:v>3.2145438885214637E-3</c:v>
                </c:pt>
                <c:pt idx="6" formatCode="0.00%">
                  <c:v>2.3993724718150639E-3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102C-4743-93E9-DBEEA98E30AF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ElecRHIC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NORMAL!$B$859:$I$859</c:f>
              <c:numCache>
                <c:formatCode>General</c:formatCode>
                <c:ptCount val="8"/>
                <c:pt idx="2" formatCode="0.00%">
                  <c:v>2.7685066982481507E-3</c:v>
                </c:pt>
                <c:pt idx="6" formatCode="0.00%">
                  <c:v>5.8907670301613429E-3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102C-4743-93E9-DBEEA98E30AF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ACG_RHIC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NORMAL!$B$861:$I$861</c:f>
              <c:numCache>
                <c:formatCode>General</c:formatCode>
                <c:ptCount val="8"/>
                <c:pt idx="0" formatCode="0.00%">
                  <c:v>2.8915514403925128E-3</c:v>
                </c:pt>
                <c:pt idx="4" formatCode="0.0%">
                  <c:v>2.8915514403925128E-3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102C-4743-93E9-DBEEA98E30AF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HumanError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NORMAL!$B$863:$I$863</c:f>
              <c:numCache>
                <c:formatCode>General</c:formatCode>
                <c:ptCount val="8"/>
                <c:pt idx="0" formatCode="0.0%">
                  <c:v>4.0297153052278635E-3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102C-4743-93E9-DBEEA98E30AF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NORMAL!$B$865:$I$865</c:f>
              <c:numCache>
                <c:formatCode>General</c:formatCode>
                <c:ptCount val="8"/>
                <c:pt idx="0" formatCode="0.00%">
                  <c:v>3.1991632957534188E-3</c:v>
                </c:pt>
                <c:pt idx="4" formatCode="0.0%">
                  <c:v>1.5842010551086641E-3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102C-4743-93E9-DBEEA98E30AF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Weather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NORMAL!$B$867:$I$867</c:f>
              <c:numCache>
                <c:formatCode>General</c:formatCode>
                <c:ptCount val="8"/>
                <c:pt idx="0" formatCode="0.00%">
                  <c:v>1.4288570681514064E-2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102C-4743-93E9-DBEEA98E30AF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InjPerformance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NORMAL!$B$869:$I$869</c:f>
              <c:numCache>
                <c:formatCode>General</c:formatCode>
                <c:ptCount val="8"/>
                <c:pt idx="0" formatCode="0.00%">
                  <c:v>2.6762231416398788E-3</c:v>
                </c:pt>
                <c:pt idx="4" formatCode="0.00%">
                  <c:v>2.6454619561037886E-3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102C-4743-93E9-DBEEA98E30AF}"/>
            </c:ext>
          </c:extLst>
        </c:ser>
        <c:ser>
          <c:idx val="9"/>
          <c:order val="13"/>
          <c:tx>
            <c:strRef>
              <c:f>NORMAL!$B$874</c:f>
              <c:strCache>
                <c:ptCount val="1"/>
                <c:pt idx="0">
                  <c:v>TMP7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NORMAL!$B$875:$I$875</c:f>
              <c:numCache>
                <c:formatCode>General</c:formatCode>
                <c:ptCount val="8"/>
                <c:pt idx="4" formatCode="0.00%">
                  <c:v>1.2565944291492995E-2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102C-4743-93E9-DBEEA98E30AF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PS_AGS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NORMAL!$B$871:$H$871</c:f>
              <c:numCache>
                <c:formatCode>General</c:formatCode>
                <c:ptCount val="7"/>
                <c:pt idx="4" formatCode="0.00%">
                  <c:v>4.7833643508620825E-3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102C-4743-93E9-DBEEA98E30AF}"/>
            </c:ext>
          </c:extLst>
        </c:ser>
        <c:ser>
          <c:idx val="15"/>
          <c:order val="15"/>
          <c:tx>
            <c:strRef>
              <c:f>NORMAL!$B$872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NORMAL!$B$873:$H$873</c:f>
              <c:numCache>
                <c:formatCode>General</c:formatCode>
                <c:ptCount val="7"/>
                <c:pt idx="4" formatCode="0.00%">
                  <c:v>4.4142301244289956E-3</c:v>
                </c:pt>
                <c:pt idx="6" formatCode="0.00%">
                  <c:v>1.8302905393973883E-3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102C-4743-93E9-DBEEA98E30AF}"/>
            </c:ext>
          </c:extLst>
        </c:ser>
        <c:ser>
          <c:idx val="16"/>
          <c:order val="16"/>
          <c:tx>
            <c:strRef>
              <c:f>NORMAL!$B$886</c:f>
              <c:strCache>
                <c:ptCount val="1"/>
                <c:pt idx="0">
                  <c:v>ES&amp;FD_AtR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NORMAL!$B$887:$H$887</c:f>
              <c:numCache>
                <c:formatCode>General</c:formatCode>
                <c:ptCount val="7"/>
                <c:pt idx="6" formatCode="0.00%">
                  <c:v>3.1837827029853731E-3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0-102C-4743-93E9-DBEEA98E30AF}"/>
            </c:ext>
          </c:extLst>
        </c:ser>
        <c:ser>
          <c:idx val="17"/>
          <c:order val="17"/>
          <c:tx>
            <c:strRef>
              <c:f>NORMAL!$B$876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NORMAL!$B$877:$H$877</c:f>
              <c:numCache>
                <c:formatCode>General</c:formatCode>
                <c:ptCount val="7"/>
                <c:pt idx="6" formatCode="0.0%">
                  <c:v>3.2914468523616903E-3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1-102C-4743-93E9-DBEEA98E30AF}"/>
            </c:ext>
          </c:extLst>
        </c:ser>
        <c:ser>
          <c:idx val="18"/>
          <c:order val="18"/>
          <c:tx>
            <c:strRef>
              <c:f>NORMAL!$B$878</c:f>
              <c:strCache>
                <c:ptCount val="1"/>
                <c:pt idx="0">
                  <c:v>CryoRHIC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NORMAL!$B$879:$H$879</c:f>
              <c:numCache>
                <c:formatCode>General</c:formatCode>
                <c:ptCount val="7"/>
                <c:pt idx="6" formatCode="0.0%">
                  <c:v>2.6454619561037886E-3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2-102C-4743-93E9-DBEEA98E30AF}"/>
            </c:ext>
          </c:extLst>
        </c:ser>
        <c:ser>
          <c:idx val="19"/>
          <c:order val="19"/>
          <c:tx>
            <c:strRef>
              <c:f>NORMAL!$B$880</c:f>
              <c:strCache>
                <c:ptCount val="1"/>
                <c:pt idx="0">
                  <c:v>WaterRHIC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NORMAL!$B$881:$H$881</c:f>
              <c:numCache>
                <c:formatCode>General</c:formatCode>
                <c:ptCount val="7"/>
                <c:pt idx="6" formatCode="0.00%">
                  <c:v>3.7682452281710944E-3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3-102C-4743-93E9-DBEEA98E30AF}"/>
            </c:ext>
          </c:extLst>
        </c:ser>
        <c:ser>
          <c:idx val="20"/>
          <c:order val="20"/>
          <c:tx>
            <c:strRef>
              <c:f>NORMAL!$B$884</c:f>
              <c:strCache>
                <c:ptCount val="1"/>
                <c:pt idx="0">
                  <c:v>WaterAGS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NORMAL!$B$885:$H$885</c:f>
              <c:numCache>
                <c:formatCode>General</c:formatCode>
                <c:ptCount val="7"/>
                <c:pt idx="6" formatCode="0.0%">
                  <c:v>5.2601627266714865E-3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4-102C-4743-93E9-DBEEA98E30AF}"/>
            </c:ext>
          </c:extLst>
        </c:ser>
        <c:ser>
          <c:idx val="21"/>
          <c:order val="21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NORMAL!$B$883:$H$883</c:f>
              <c:numCache>
                <c:formatCode>General</c:formatCode>
                <c:ptCount val="7"/>
                <c:pt idx="0" formatCode="0.00%">
                  <c:v>3.5067751511143243E-3</c:v>
                </c:pt>
                <c:pt idx="2" formatCode="0.00%">
                  <c:v>5.5370133964963014E-3</c:v>
                </c:pt>
                <c:pt idx="4" formatCode="0.0%">
                  <c:v>4.1835212329083158E-3</c:v>
                </c:pt>
                <c:pt idx="6" formatCode="0.0%">
                  <c:v>6.7828414107079698E-3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5-102C-4743-93E9-DBEEA98E3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/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0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AUGUST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0965751748992792E-2"/>
          <c:y val="8.3888340887164486E-2"/>
          <c:w val="0.88283917743853535"/>
          <c:h val="0.7740554502073292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NORMAL!$AB$843:$AI$843</c:f>
              <c:strCache>
                <c:ptCount val="7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</c:strCache>
              <c:extLst/>
            </c:strRef>
          </c:cat>
          <c:val>
            <c:numRef>
              <c:f>NORMAL!$AB$845:$AI$845</c:f>
              <c:numCache>
                <c:formatCode>0.0%</c:formatCode>
                <c:ptCount val="8"/>
                <c:pt idx="0">
                  <c:v>1.0578842315369262E-2</c:v>
                </c:pt>
                <c:pt idx="6">
                  <c:v>8.3218179026562263E-3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903-4DB5-909D-5461F20BE51D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PPS_RHIC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NORMAL!$AB$843:$AI$843</c:f>
              <c:strCache>
                <c:ptCount val="7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</c:strCache>
              <c:extLst/>
            </c:strRef>
          </c:cat>
          <c:val>
            <c:numRef>
              <c:f>NORMAL!$AB$849:$AI$849</c:f>
              <c:numCache>
                <c:formatCode>0.0%</c:formatCode>
                <c:ptCount val="8"/>
                <c:pt idx="0">
                  <c:v>9.4580070627974834E-3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8903-4DB5-909D-5461F20BE51D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QuenchDetect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NORMAL!$AB$843:$AI$843</c:f>
              <c:strCache>
                <c:ptCount val="7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</c:strCache>
              <c:extLst/>
            </c:strRef>
          </c:cat>
          <c:val>
            <c:numRef>
              <c:f>NORMAL!$AB$851:$AI$851</c:f>
              <c:numCache>
                <c:formatCode>0.0%</c:formatCode>
                <c:ptCount val="8"/>
                <c:pt idx="6">
                  <c:v>2.5026869338246583E-3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8903-4DB5-909D-5461F20BE51D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FoilChange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NORMAL!$AB$843:$AI$843</c:f>
              <c:strCache>
                <c:ptCount val="7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</c:strCache>
              <c:extLst/>
            </c:strRef>
          </c:cat>
          <c:val>
            <c:numRef>
              <c:f>NORMAL!$AB$853:$AH$853</c:f>
              <c:numCache>
                <c:formatCode>0.0%</c:formatCode>
                <c:ptCount val="7"/>
                <c:pt idx="0">
                  <c:v>1.9345923537540308E-3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8903-4DB5-909D-5461F20BE51D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PS_Experiment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NORMAL!$AB$843:$AI$843</c:f>
              <c:strCache>
                <c:ptCount val="7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</c:strCache>
              <c:extLst/>
            </c:strRef>
          </c:cat>
          <c:val>
            <c:numRef>
              <c:f>NORMAL!$AB$855:$AI$855</c:f>
              <c:numCache>
                <c:formatCode>0.0%</c:formatCode>
                <c:ptCount val="8"/>
                <c:pt idx="6">
                  <c:v>2.2723783202825121E-3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8903-4DB5-909D-5461F20BE51D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TndmSource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NORMAL!$AB$843:$AI$843</c:f>
              <c:strCache>
                <c:ptCount val="7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</c:strCache>
              <c:extLst/>
            </c:strRef>
          </c:cat>
          <c:val>
            <c:numRef>
              <c:f>NORMAL!$AB$857:$AH$857</c:f>
              <c:numCache>
                <c:formatCode>0.0%</c:formatCode>
                <c:ptCount val="7"/>
                <c:pt idx="0">
                  <c:v>3.7924151696606791E-3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8903-4DB5-909D-5461F20BE51D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NORMAL!$AB$843:$AI$843</c:f>
              <c:strCache>
                <c:ptCount val="7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</c:strCache>
              <c:extLst/>
            </c:strRef>
          </c:cat>
          <c:val>
            <c:numRef>
              <c:f>NORMAL!$AB$859:$AI$859</c:f>
              <c:numCache>
                <c:formatCode>0.0%</c:formatCode>
                <c:ptCount val="8"/>
                <c:pt idx="4">
                  <c:v>1.9345923537540306E-3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8903-4DB5-909D-5461F20BE51D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VacRHIC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NORMAL!$AB$843:$AI$843</c:f>
              <c:strCache>
                <c:ptCount val="7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</c:strCache>
              <c:extLst/>
            </c:strRef>
          </c:cat>
          <c:val>
            <c:numRef>
              <c:f>NORMAL!$AB$861:$AH$861</c:f>
              <c:numCache>
                <c:formatCode>0.0%</c:formatCode>
                <c:ptCount val="7"/>
                <c:pt idx="0">
                  <c:v>3.2550284047290039E-3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8903-4DB5-909D-5461F20BE51D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NORMAL!$AB$843:$AI$843</c:f>
              <c:strCache>
                <c:ptCount val="7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</c:strCache>
              <c:extLst/>
            </c:strRef>
          </c:cat>
          <c:val>
            <c:numRef>
              <c:f>NORMAL!$AB$863:$AI$863</c:f>
              <c:numCache>
                <c:formatCode>0.0%</c:formatCode>
                <c:ptCount val="8"/>
                <c:pt idx="4">
                  <c:v>4.590818363273453E-3</c:v>
                </c:pt>
                <c:pt idx="6">
                  <c:v>6.8939044986949189E-3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8903-4DB5-909D-5461F20BE51D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NORMAL!$AB$843:$AI$843</c:f>
              <c:strCache>
                <c:ptCount val="7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</c:strCache>
              <c:extLst/>
            </c:strRef>
          </c:cat>
          <c:val>
            <c:numRef>
              <c:f>NORMAL!$AB$865:$AI$865</c:f>
              <c:numCache>
                <c:formatCode>0.0%</c:formatCode>
                <c:ptCount val="8"/>
                <c:pt idx="0">
                  <c:v>2.9940119760479044E-3</c:v>
                </c:pt>
                <c:pt idx="2">
                  <c:v>1.0747735298633505E-2</c:v>
                </c:pt>
                <c:pt idx="4">
                  <c:v>2.3337939505604179E-3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8903-4DB5-909D-5461F20BE51D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NORMAL!$AB$843:$AI$843</c:f>
              <c:strCache>
                <c:ptCount val="7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</c:strCache>
              <c:extLst/>
            </c:strRef>
          </c:cat>
          <c:val>
            <c:numRef>
              <c:f>NORMAL!$AB$867:$AI$867</c:f>
              <c:numCache>
                <c:formatCode>0.0%</c:formatCode>
                <c:ptCount val="8"/>
                <c:pt idx="4">
                  <c:v>4.7597113465376933E-3</c:v>
                </c:pt>
                <c:pt idx="6">
                  <c:v>3.6388760939659146E-3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8903-4DB5-909D-5461F20BE51D}"/>
            </c:ext>
          </c:extLst>
        </c:ser>
        <c:ser>
          <c:idx val="8"/>
          <c:order val="12"/>
          <c:tx>
            <c:strRef>
              <c:f>NORMAL!$AB$870</c:f>
              <c:strCache>
                <c:ptCount val="1"/>
                <c:pt idx="0">
                  <c:v>Weather</c:v>
                </c:pt>
              </c:strCache>
            </c:strRef>
          </c:tx>
          <c:invertIfNegative val="0"/>
          <c:cat>
            <c:strRef>
              <c:f>NORMAL!$AB$843:$AI$843</c:f>
              <c:strCache>
                <c:ptCount val="7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</c:strCache>
              <c:extLst/>
            </c:strRef>
          </c:cat>
          <c:val>
            <c:numRef>
              <c:f>NORMAL!$AB$871:$AI$871</c:f>
              <c:numCache>
                <c:formatCode>0.0%</c:formatCode>
                <c:ptCount val="8"/>
                <c:pt idx="0">
                  <c:v>1.7964071856287425E-3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8903-4DB5-909D-5461F20BE51D}"/>
            </c:ext>
          </c:extLst>
        </c:ser>
        <c:ser>
          <c:idx val="12"/>
          <c:order val="13"/>
          <c:tx>
            <c:strRef>
              <c:f>NORMAL!$AB$868</c:f>
              <c:strCache>
                <c:ptCount val="1"/>
                <c:pt idx="0">
                  <c:v>InstRHIC</c:v>
                </c:pt>
              </c:strCache>
            </c:strRef>
          </c:tx>
          <c:invertIfNegative val="0"/>
          <c:cat>
            <c:strRef>
              <c:f>NORMAL!$AB$843:$AI$843</c:f>
              <c:strCache>
                <c:ptCount val="7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</c:strCache>
              <c:extLst/>
            </c:strRef>
          </c:cat>
          <c:val>
            <c:numRef>
              <c:f>NORMAL!$AB$869:$AI$869</c:f>
              <c:numCache>
                <c:formatCode>0.0%</c:formatCode>
                <c:ptCount val="8"/>
                <c:pt idx="0">
                  <c:v>2.0881314294487951E-3</c:v>
                </c:pt>
                <c:pt idx="2">
                  <c:v>2.1956087824351301E-3</c:v>
                </c:pt>
                <c:pt idx="6">
                  <c:v>5.0207277752187937E-3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8903-4DB5-909D-5461F20BE51D}"/>
            </c:ext>
          </c:extLst>
        </c:ser>
        <c:ser>
          <c:idx val="9"/>
          <c:order val="14"/>
          <c:tx>
            <c:strRef>
              <c:f>NORMAL!$AB$872</c:f>
              <c:strCache>
                <c:ptCount val="1"/>
                <c:pt idx="0">
                  <c:v>ElecRHIC (PowerDip)</c:v>
                </c:pt>
              </c:strCache>
            </c:strRef>
          </c:tx>
          <c:invertIfNegative val="0"/>
          <c:cat>
            <c:strRef>
              <c:f>NORMAL!$AB$843:$AI$843</c:f>
              <c:strCache>
                <c:ptCount val="7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</c:strCache>
              <c:extLst/>
            </c:strRef>
          </c:cat>
          <c:val>
            <c:numRef>
              <c:f>NORMAL!$AB$873:$AI$873</c:f>
              <c:numCache>
                <c:formatCode>0.0%</c:formatCode>
                <c:ptCount val="8"/>
                <c:pt idx="0">
                  <c:v>4.8364808843850762E-3</c:v>
                </c:pt>
                <c:pt idx="6">
                  <c:v>1.102410563488408E-2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8903-4DB5-909D-5461F20BE51D}"/>
            </c:ext>
          </c:extLst>
        </c:ser>
        <c:ser>
          <c:idx val="2"/>
          <c:order val="16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NORMAL!$AB$843:$AI$843</c:f>
              <c:strCache>
                <c:ptCount val="7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</c:strCache>
              <c:extLst/>
            </c:strRef>
          </c:cat>
          <c:val>
            <c:numRef>
              <c:f>NORMAL!$AB$883:$AI$883</c:f>
              <c:numCache>
                <c:formatCode>0.0%</c:formatCode>
                <c:ptCount val="8"/>
                <c:pt idx="0">
                  <c:v>3.0707815138952864E-3</c:v>
                </c:pt>
                <c:pt idx="2">
                  <c:v>7.3852295409181645E-3</c:v>
                </c:pt>
                <c:pt idx="4">
                  <c:v>6.9399662214033484E-3</c:v>
                </c:pt>
                <c:pt idx="6">
                  <c:v>5.8498387839705209E-3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8903-4DB5-909D-5461F20BE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3"/>
                <c:order val="1"/>
                <c:tx>
                  <c:strRef>
                    <c:extLst>
                      <c:ext uri="{02D57815-91ED-43cb-92C2-25804820EDAC}">
                        <c15:formulaRef>
                          <c15:sqref>NORMAL!$AB$846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NORMAL!$AB$843:$AI$843</c15:sqref>
                        </c15:formulaRef>
                      </c:ext>
                    </c:extLst>
                    <c:strCache>
                      <c:ptCount val="7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NORMAL!$AB$847:$AI$847</c15:sqref>
                        </c15:formulaRef>
                      </c:ext>
                    </c:extLst>
                    <c:numCache>
                      <c:formatCode>0.0%</c:formatCode>
                      <c:ptCount val="8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8903-4DB5-909D-5461F20BE51D}"/>
                  </c:ext>
                </c:extLst>
              </c15:ser>
            </c15:filteredBarSeries>
            <c15:filteredBarSeries>
              <c15:ser>
                <c:idx val="10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NORMAL!$AB$843:$AI$843</c15:sqref>
                        </c15:formulaRef>
                      </c:ext>
                    </c:extLst>
                    <c:strCache>
                      <c:ptCount val="7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NORMAL!$AB$875:$AI$875</c15:sqref>
                        </c15:formulaRef>
                      </c:ext>
                    </c:extLst>
                    <c:numCache>
                      <c:formatCode>0.0%</c:formatCode>
                      <c:ptCount val="8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8903-4DB5-909D-5461F20BE51D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NORMAL!$AB$843:$AI$843</c15:sqref>
                        </c15:formulaRef>
                      </c:ext>
                    </c:extLst>
                    <c:strCache>
                      <c:ptCount val="7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NORMAL!$AB$901:$AH$901</c15:sqref>
                        </c15:formulaRef>
                      </c:ext>
                    </c:extLst>
                    <c:numCache>
                      <c:formatCode>0.0%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8903-4DB5-909D-5461F20BE51D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1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NSRL Hours</a:t>
            </a:r>
          </a:p>
        </c:rich>
      </c:tx>
      <c:layout>
        <c:manualLayout>
          <c:xMode val="edge"/>
          <c:yMode val="edge"/>
          <c:x val="2.5656169412764742E-2"/>
          <c:y val="1.996303142329020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577521388873936E-4"/>
          <c:y val="0.30543594539129931"/>
          <c:w val="0.99671414548791137"/>
          <c:h val="0.67224705782744898"/>
        </c:manualLayout>
      </c:layout>
      <c:pie3DChart>
        <c:varyColors val="1"/>
        <c:ser>
          <c:idx val="0"/>
          <c:order val="0"/>
          <c:tx>
            <c:v>NSRL Hours</c:v>
          </c:tx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C071-4EBD-B64C-0B7E2A854BC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C071-4EBD-B64C-0B7E2A854BC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C071-4EBD-B64C-0B7E2A854BCD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C071-4EBD-B64C-0B7E2A854BC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C071-4EBD-B64C-0B7E2A854BCD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B-C071-4EBD-B64C-0B7E2A854BCD}"/>
              </c:ext>
            </c:extLst>
          </c:dPt>
          <c:dPt>
            <c:idx val="6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C071-4EBD-B64C-0B7E2A854BCD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F-C071-4EBD-B64C-0B7E2A854BC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7940908036772227"/>
                      <c:h val="4.57131369438339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071-4EBD-B64C-0B7E2A854BCD}"/>
                </c:ext>
              </c:extLst>
            </c:dLbl>
            <c:dLbl>
              <c:idx val="1"/>
              <c:layout>
                <c:manualLayout>
                  <c:x val="-0.19838522617899204"/>
                  <c:y val="-1.9707962798550367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2890473" y="1306059"/>
                  <a:ext cx="1744742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3575"/>
                        <a:gd name="adj2" fmla="val 197224"/>
                      </a:avLst>
                    </a:prstGeom>
                  </c15:spPr>
                  <c15:layout>
                    <c:manualLayout>
                      <c:w val="0.1905904575598489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071-4EBD-B64C-0B7E2A854BCD}"/>
                </c:ext>
              </c:extLst>
            </c:dLbl>
            <c:dLbl>
              <c:idx val="2"/>
              <c:layout>
                <c:manualLayout>
                  <c:x val="-1.1098477247411602E-2"/>
                  <c:y val="-1.8484197388912379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5296932" y="1328585"/>
                  <a:ext cx="2861906" cy="299719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2760"/>
                        <a:gd name="adj2" fmla="val 146459"/>
                      </a:avLst>
                    </a:prstGeom>
                  </c15:spPr>
                  <c15:layout>
                    <c:manualLayout>
                      <c:w val="0.31262597072077508"/>
                      <c:h val="5.452865064695008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071-4EBD-B64C-0B7E2A854BCD}"/>
                </c:ext>
              </c:extLst>
            </c:dLbl>
            <c:dLbl>
              <c:idx val="3"/>
              <c:layout>
                <c:manualLayout>
                  <c:x val="6.5637989301111532E-2"/>
                  <c:y val="0.12460975592006637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6607504" y="2267084"/>
                  <a:ext cx="2395620" cy="2870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3541"/>
                        <a:gd name="adj2" fmla="val -176173"/>
                      </a:avLst>
                    </a:prstGeom>
                  </c15:spPr>
                  <c15:layout>
                    <c:manualLayout>
                      <c:w val="0.26169029590004117"/>
                      <c:h val="5.221811460258780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071-4EBD-B64C-0B7E2A854BC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637781423137201"/>
                      <c:h val="4.9907578558225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071-4EBD-B64C-0B7E2A854BC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32040593772902209"/>
                      <c:h val="5.04824835897361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071-4EBD-B64C-0B7E2A854BCD}"/>
                </c:ext>
              </c:extLst>
            </c:dLbl>
            <c:dLbl>
              <c:idx val="6"/>
              <c:layout>
                <c:manualLayout>
                  <c:x val="-7.4914776038518704E-2"/>
                  <c:y val="4.6134127527035093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5418257" y="4676622"/>
                  <a:ext cx="3050351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34923"/>
                        <a:gd name="adj2" fmla="val -367466"/>
                      </a:avLst>
                    </a:prstGeom>
                  </c15:spPr>
                  <c15:layout>
                    <c:manualLayout>
                      <c:w val="0.3332112428011463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C071-4EBD-B64C-0B7E2A854BCD}"/>
                </c:ext>
              </c:extLst>
            </c:dLbl>
            <c:dLbl>
              <c:idx val="7"/>
              <c:layout>
                <c:manualLayout>
                  <c:x val="6.6590918102960001E-2"/>
                  <c:y val="-7.8558134542331973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931534" y="1564827"/>
                  <a:ext cx="1851086" cy="278242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76862"/>
                        <a:gd name="adj2" fmla="val 188522"/>
                      </a:avLst>
                    </a:prstGeom>
                  </c15:spPr>
                  <c15:layout>
                    <c:manualLayout>
                      <c:w val="0.20220715504408857"/>
                      <c:h val="5.062129768436984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C071-4EBD-B64C-0B7E2A854BCD}"/>
                </c:ext>
              </c:extLst>
            </c:dLbl>
            <c:numFmt formatCode="General" sourceLinked="0"/>
            <c:spPr>
              <a:xfrm>
                <a:off x="6739675" y="2886680"/>
                <a:ext cx="2414733" cy="274320"/>
              </a:xfrm>
              <a:solidFill>
                <a:sysClr val="window" lastClr="FFFFFF"/>
              </a:solidFill>
              <a:ln w="952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0">
                      <a:custGeom>
                        <a:avLst/>
                        <a:gdLst/>
                        <a:ahLst/>
                        <a:cxnLst/>
                        <a:rect l="0" t="0" r="0" b="0"/>
                        <a:pathLst/>
                      </a:custGeom>
                      <ask:type/>
                    </ask:lineSketchStyleProps>
                  </a:ext>
                </a:extLst>
              </a:ln>
              <a:effectLst/>
            </c:spPr>
            <c:txPr>
              <a:bodyPr wrap="square" lIns="38100" tIns="19050" rIns="38100" bIns="19050" anchor="ctr">
                <a:noAutofit/>
              </a:bodyPr>
              <a:lstStyle/>
              <a:p>
                <a:pPr>
                  <a:defRPr sz="1200" b="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>
                      <a:gd name="adj1" fmla="val -43546"/>
                      <a:gd name="adj2" fmla="val -164760"/>
                    </a:avLst>
                  </a:prstGeom>
                </c15:spPr>
              </c:ext>
            </c:extLst>
          </c:dLbls>
          <c:cat>
            <c:strRef>
              <c:f>Oplog!$A$19:$A$26</c:f>
              <c:strCache>
                <c:ptCount val="8"/>
                <c:pt idx="0">
                  <c:v>Experimental Setup</c:v>
                </c:pt>
                <c:pt idx="1">
                  <c:v>Failure</c:v>
                </c:pt>
                <c:pt idx="2">
                  <c:v>Machine Development</c:v>
                </c:pt>
                <c:pt idx="3">
                  <c:v>Machine Setup</c:v>
                </c:pt>
                <c:pt idx="4">
                  <c:v>Operator Training</c:v>
                </c:pt>
                <c:pt idx="5">
                  <c:v>Scheduled Maintenance</c:v>
                </c:pt>
                <c:pt idx="6">
                  <c:v>Scheduled Shutdown</c:v>
                </c:pt>
                <c:pt idx="7">
                  <c:v>Science</c:v>
                </c:pt>
              </c:strCache>
            </c:strRef>
          </c:cat>
          <c:val>
            <c:numRef>
              <c:f>Oplog!$I$49:$I$56</c:f>
              <c:numCache>
                <c:formatCode>General</c:formatCode>
                <c:ptCount val="8"/>
                <c:pt idx="0" formatCode="0.00">
                  <c:v>0</c:v>
                </c:pt>
                <c:pt idx="1">
                  <c:v>6.75</c:v>
                </c:pt>
                <c:pt idx="2">
                  <c:v>2.97</c:v>
                </c:pt>
                <c:pt idx="3">
                  <c:v>10.199999999999999</c:v>
                </c:pt>
                <c:pt idx="4">
                  <c:v>0</c:v>
                </c:pt>
                <c:pt idx="5">
                  <c:v>0</c:v>
                </c:pt>
                <c:pt idx="6">
                  <c:v>77.56</c:v>
                </c:pt>
                <c:pt idx="7">
                  <c:v>70.52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071-4EBD-B64C-0B7E2A854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9.951915379801185E-2"/>
          <c:w val="0.99848802869189413"/>
          <c:h val="0.12926403352806706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2">
        <a:lumMod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/>
              <a:t>Availability: RHIC Run-25 </a:t>
            </a:r>
          </a:p>
        </c:rich>
      </c:tx>
      <c:layout>
        <c:manualLayout>
          <c:xMode val="edge"/>
          <c:yMode val="edge"/>
          <c:x val="0.28772911198600176"/>
          <c:y val="2.916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513779527559061E-2"/>
          <c:y val="0.12565682414698162"/>
          <c:w val="0.83740404753605568"/>
          <c:h val="0.68897367696461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RHIC_HOURS_DOE!$A$14</c:f>
              <c:strCache>
                <c:ptCount val="1"/>
                <c:pt idx="0">
                  <c:v>Availability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ACE3-452F-AD8C-F1E81E5F40F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A30-4FE9-A958-F6F861E25F8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E3-452F-AD8C-F1E81E5F40F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E3-452F-AD8C-F1E81E5F40F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ACE3-452F-AD8C-F1E81E5F40F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E3-452F-AD8C-F1E81E5F40F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E3-452F-AD8C-F1E81E5F40F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ACE3-452F-AD8C-F1E81E5F40F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ACE3-452F-AD8C-F1E81E5F40F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E3-452F-AD8C-F1E81E5F40FC}"/>
                </c:ext>
              </c:extLst>
            </c:dLbl>
            <c:dLbl>
              <c:idx val="10"/>
              <c:layout>
                <c:manualLayout>
                  <c:x val="-1.2627881357832817E-3"/>
                  <c:y val="0.257612277631962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7B-4C22-87AA-60DB50A8A91F}"/>
                </c:ext>
              </c:extLst>
            </c:dLbl>
            <c:dLbl>
              <c:idx val="11"/>
              <c:layout>
                <c:manualLayout>
                  <c:x val="-1.2627881357833597E-3"/>
                  <c:y val="0.2576122776319625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7B-4C22-87AA-60DB50A8A91F}"/>
                </c:ext>
              </c:extLst>
            </c:dLbl>
            <c:dLbl>
              <c:idx val="12"/>
              <c:layout>
                <c:manualLayout>
                  <c:x val="-1.2627881357832817E-3"/>
                  <c:y val="0.2576122776319625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7B-4C22-87AA-60DB50A8A91F}"/>
                </c:ext>
              </c:extLst>
            </c:dLbl>
            <c:dLbl>
              <c:idx val="13"/>
              <c:layout>
                <c:manualLayout>
                  <c:x val="-1.2627881357832817E-3"/>
                  <c:y val="0.257612277631962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E3-452F-AD8C-F1E81E5F40FC}"/>
                </c:ext>
              </c:extLst>
            </c:dLbl>
            <c:dLbl>
              <c:idx val="14"/>
              <c:layout>
                <c:manualLayout>
                  <c:x val="-1.2627881357832817E-3"/>
                  <c:y val="0.257612277631962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CE3-452F-AD8C-F1E81E5F40FC}"/>
                </c:ext>
              </c:extLst>
            </c:dLbl>
            <c:dLbl>
              <c:idx val="15"/>
              <c:layout>
                <c:manualLayout>
                  <c:x val="-1.2627881357833597E-3"/>
                  <c:y val="0.2576122776319625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7B-4C22-87AA-60DB50A8A91F}"/>
                </c:ext>
              </c:extLst>
            </c:dLbl>
            <c:dLbl>
              <c:idx val="16"/>
              <c:layout>
                <c:manualLayout>
                  <c:x val="-1.2627881357833597E-3"/>
                  <c:y val="0.257612277631962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7B-4C22-87AA-60DB50A8A91F}"/>
                </c:ext>
              </c:extLst>
            </c:dLbl>
            <c:dLbl>
              <c:idx val="17"/>
              <c:layout>
                <c:manualLayout>
                  <c:x val="-1.2627881357832817E-3"/>
                  <c:y val="0.257612277631962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CE3-452F-AD8C-F1E81E5F40FC}"/>
                </c:ext>
              </c:extLst>
            </c:dLbl>
            <c:dLbl>
              <c:idx val="18"/>
              <c:layout>
                <c:manualLayout>
                  <c:x val="-1.2627881357832817E-3"/>
                  <c:y val="0.257612277631962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CE3-452F-AD8C-F1E81E5F40FC}"/>
                </c:ext>
              </c:extLst>
            </c:dLbl>
            <c:dLbl>
              <c:idx val="19"/>
              <c:layout>
                <c:manualLayout>
                  <c:x val="-1.2627881357832817E-3"/>
                  <c:y val="0.2576122776319625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30-4FE9-A958-F6F861E25F89}"/>
                </c:ext>
              </c:extLst>
            </c:dLbl>
            <c:dLbl>
              <c:idx val="20"/>
              <c:layout>
                <c:manualLayout>
                  <c:x val="-1.2627881357834376E-3"/>
                  <c:y val="0.257612277631962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3F-4157-91CA-B6A1AD895C13}"/>
                </c:ext>
              </c:extLst>
            </c:dLbl>
            <c:dLbl>
              <c:idx val="21"/>
              <c:layout>
                <c:manualLayout>
                  <c:x val="-1.2627881357832817E-3"/>
                  <c:y val="0.257612277631962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83A-46CF-B44D-37342A5B3885}"/>
                </c:ext>
              </c:extLst>
            </c:dLbl>
            <c:dLbl>
              <c:idx val="22"/>
              <c:layout>
                <c:manualLayout>
                  <c:x val="-1.2627881357832817E-3"/>
                  <c:y val="0.2576122776319625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3C-4A2D-9033-2FCBAF2CB845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393-4628-8580-738DBACE77E9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-180000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layout>
                  <c:manualLayout>
                    <c:x val="-1.2627881357832817E-3"/>
                    <c:y val="0.25761227763196265"/>
                  </c:manualLayout>
                </c15:layout>
                <c15:showLeaderLines val="0"/>
              </c:ext>
            </c:extLst>
          </c:dLbls>
          <c:cat>
            <c:strRef>
              <c:f>(RHIC_HOURS_DOE!$M$30:$N$30,RHIC_HOURS_DOE!$B$38:$N$38,RHIC_HOURS_DOE!$B$46:$N$46)</c:f>
              <c:strCache>
                <c:ptCount val="24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  <c:pt idx="19">
                  <c:v>week 44</c:v>
                </c:pt>
                <c:pt idx="20">
                  <c:v>week 45</c:v>
                </c:pt>
                <c:pt idx="21">
                  <c:v>week 46</c:v>
                </c:pt>
                <c:pt idx="22">
                  <c:v>week 47</c:v>
                </c:pt>
                <c:pt idx="23">
                  <c:v>week 48</c:v>
                </c:pt>
              </c:strCache>
              <c:extLst/>
            </c:strRef>
          </c:cat>
          <c:val>
            <c:numRef>
              <c:f>(RHIC_HOURS_DOE!$M$24:$N$24,RHIC_HOURS_DOE!$B$32:$N$32,RHIC_HOURS_DOE!$B$40:$N$40)</c:f>
              <c:numCache>
                <c:formatCode>0.00%</c:formatCode>
                <c:ptCount val="24"/>
                <c:pt idx="0">
                  <c:v>0</c:v>
                </c:pt>
                <c:pt idx="1">
                  <c:v>7.9436071949440926E-2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0.98844820947246825</c:v>
                </c:pt>
                <c:pt idx="11">
                  <c:v>0.65826410770552857</c:v>
                </c:pt>
                <c:pt idx="12">
                  <c:v>0.72677012609117364</c:v>
                </c:pt>
                <c:pt idx="13">
                  <c:v>0.76797619047619059</c:v>
                </c:pt>
                <c:pt idx="14">
                  <c:v>0.72869047619047622</c:v>
                </c:pt>
                <c:pt idx="15">
                  <c:v>0.78479233226837053</c:v>
                </c:pt>
                <c:pt idx="16">
                  <c:v>0.77587976097060429</c:v>
                </c:pt>
                <c:pt idx="17">
                  <c:v>0.80406250000000001</c:v>
                </c:pt>
                <c:pt idx="18">
                  <c:v>0.83392857142857135</c:v>
                </c:pt>
                <c:pt idx="19">
                  <c:v>0.81860376398779244</c:v>
                </c:pt>
                <c:pt idx="20">
                  <c:v>0.92119047619047612</c:v>
                </c:pt>
                <c:pt idx="21">
                  <c:v>0.91526389064675362</c:v>
                </c:pt>
                <c:pt idx="22">
                  <c:v>0.82351190476190472</c:v>
                </c:pt>
                <c:pt idx="2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ACE3-452F-AD8C-F1E81E5F40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11503583"/>
        <c:axId val="886707391"/>
      </c:barChart>
      <c:lineChart>
        <c:grouping val="standard"/>
        <c:varyColors val="0"/>
        <c:ser>
          <c:idx val="1"/>
          <c:order val="1"/>
          <c:tx>
            <c:strRef>
              <c:f>RHIC_HOURS_DOE!$A$20</c:f>
              <c:strCache>
                <c:ptCount val="1"/>
                <c:pt idx="0">
                  <c:v>Average</c:v>
                </c:pt>
              </c:strCache>
              <c:extLst xmlns:c15="http://schemas.microsoft.com/office/drawing/2012/chart"/>
            </c:strRef>
          </c:tx>
          <c:spPr>
            <a:ln w="34925" cap="rnd">
              <a:solidFill>
                <a:srgbClr val="F79646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ACE3-452F-AD8C-F1E81E5F40F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ACE3-452F-AD8C-F1E81E5F40FC}"/>
                </c:ext>
              </c:extLst>
            </c:dLbl>
            <c:dLbl>
              <c:idx val="2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CE3-452F-AD8C-F1E81E5F40FC}"/>
                </c:ext>
              </c:extLst>
            </c:dLbl>
            <c:dLbl>
              <c:idx val="3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CE3-452F-AD8C-F1E81E5F40FC}"/>
                </c:ext>
              </c:extLst>
            </c:dLbl>
            <c:dLbl>
              <c:idx val="4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CE3-452F-AD8C-F1E81E5F40FC}"/>
                </c:ext>
              </c:extLst>
            </c:dLbl>
            <c:dLbl>
              <c:idx val="5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CE3-452F-AD8C-F1E81E5F40FC}"/>
                </c:ext>
              </c:extLst>
            </c:dLbl>
            <c:dLbl>
              <c:idx val="6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CE3-452F-AD8C-F1E81E5F40FC}"/>
                </c:ext>
              </c:extLst>
            </c:dLbl>
            <c:dLbl>
              <c:idx val="7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CE3-452F-AD8C-F1E81E5F40FC}"/>
                </c:ext>
              </c:extLst>
            </c:dLbl>
            <c:dLbl>
              <c:idx val="8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CE3-452F-AD8C-F1E81E5F40FC}"/>
                </c:ext>
              </c:extLst>
            </c:dLbl>
            <c:dLbl>
              <c:idx val="9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CE3-452F-AD8C-F1E81E5F40FC}"/>
                </c:ext>
              </c:extLst>
            </c:dLbl>
            <c:dLbl>
              <c:idx val="10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CE3-452F-AD8C-F1E81E5F40FC}"/>
                </c:ext>
              </c:extLst>
            </c:dLbl>
            <c:dLbl>
              <c:idx val="11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CE3-452F-AD8C-F1E81E5F40FC}"/>
                </c:ext>
              </c:extLst>
            </c:dLbl>
            <c:dLbl>
              <c:idx val="12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CE3-452F-AD8C-F1E81E5F40FC}"/>
                </c:ext>
              </c:extLst>
            </c:dLbl>
            <c:dLbl>
              <c:idx val="13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CE3-452F-AD8C-F1E81E5F40FC}"/>
                </c:ext>
              </c:extLst>
            </c:dLbl>
            <c:dLbl>
              <c:idx val="14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CE3-452F-AD8C-F1E81E5F40FC}"/>
                </c:ext>
              </c:extLst>
            </c:dLbl>
            <c:dLbl>
              <c:idx val="15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CE3-452F-AD8C-F1E81E5F40FC}"/>
                </c:ext>
              </c:extLst>
            </c:dLbl>
            <c:dLbl>
              <c:idx val="16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CE3-452F-AD8C-F1E81E5F40FC}"/>
                </c:ext>
              </c:extLst>
            </c:dLbl>
            <c:dLbl>
              <c:idx val="17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CE3-452F-AD8C-F1E81E5F40FC}"/>
                </c:ext>
              </c:extLst>
            </c:dLbl>
            <c:dLbl>
              <c:idx val="18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ACE3-452F-AD8C-F1E81E5F40FC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30-4FE9-A958-F6F861E25F89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3F-4157-91CA-B6A1AD895C13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83A-46CF-B44D-37342A5B3885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3C-4A2D-9033-2FCBAF2CB845}"/>
                </c:ext>
              </c:extLst>
            </c:dLbl>
            <c:dLbl>
              <c:idx val="23"/>
              <c:layout>
                <c:manualLayout>
                  <c:x val="-6.376703508726711E-2"/>
                  <c:y val="-0.148148148148148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393-4628-8580-738DBACE77E9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(RHIC_HOURS_DOE!$M$30:$N$30,RHIC_HOURS_DOE!$B$38:$N$38,RHIC_HOURS_DOE!$B$46:$E$46)</c:f>
              <c:strCache>
                <c:ptCount val="19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</c:strCache>
              <c:extLst/>
            </c:strRef>
          </c:cat>
          <c:val>
            <c:numRef>
              <c:f>(RHIC_HOURS_DOE!$M$28:$N$28,RHIC_HOURS_DOE!$B$36:$N$36,RHIC_HOURS_DOE!$B$44:$N$44)</c:f>
              <c:numCache>
                <c:formatCode>General</c:formatCode>
                <c:ptCount val="24"/>
                <c:pt idx="0">
                  <c:v>1</c:v>
                </c:pt>
                <c:pt idx="1">
                  <c:v>7.9436071949440926E-2</c:v>
                </c:pt>
                <c:pt idx="2">
                  <c:v>7.9436071949440926E-2</c:v>
                </c:pt>
                <c:pt idx="3">
                  <c:v>7.9436071949440926E-2</c:v>
                </c:pt>
                <c:pt idx="4">
                  <c:v>7.9436071949440926E-2</c:v>
                </c:pt>
                <c:pt idx="5">
                  <c:v>7.9436071949440926E-2</c:v>
                </c:pt>
                <c:pt idx="6">
                  <c:v>7.9436071949440926E-2</c:v>
                </c:pt>
                <c:pt idx="7">
                  <c:v>7.9436071949440926E-2</c:v>
                </c:pt>
                <c:pt idx="8">
                  <c:v>7.9436071949440926E-2</c:v>
                </c:pt>
                <c:pt idx="9">
                  <c:v>7.9436071949440926E-2</c:v>
                </c:pt>
                <c:pt idx="10">
                  <c:v>0.26269212855146717</c:v>
                </c:pt>
                <c:pt idx="11">
                  <c:v>0.44007707129094409</c:v>
                </c:pt>
                <c:pt idx="12">
                  <c:v>0.52787761770384656</c:v>
                </c:pt>
                <c:pt idx="13">
                  <c:v>0.60780739126127015</c:v>
                </c:pt>
                <c:pt idx="14">
                  <c:v>0.63799895933992412</c:v>
                </c:pt>
                <c:pt idx="15">
                  <c:v>0.75795581081873065</c:v>
                </c:pt>
                <c:pt idx="16">
                  <c:v>0.7608704187196953</c:v>
                </c:pt>
                <c:pt idx="17">
                  <c:v>0.76673283452944452</c:v>
                </c:pt>
                <c:pt idx="18">
                  <c:v>0.77511471466120196</c:v>
                </c:pt>
                <c:pt idx="19">
                  <c:v>0.77966225649890308</c:v>
                </c:pt>
                <c:pt idx="20">
                  <c:v>0.79388194485975727</c:v>
                </c:pt>
                <c:pt idx="21">
                  <c:v>0.80436255546084401</c:v>
                </c:pt>
                <c:pt idx="22">
                  <c:v>0.80597261425740174</c:v>
                </c:pt>
                <c:pt idx="23">
                  <c:v>0.80597261425740174</c:v>
                </c:pt>
              </c:numCache>
              <c:extLst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1B-ACE3-452F-AD8C-F1E81E5F40FC}"/>
            </c:ext>
          </c:extLst>
        </c:ser>
        <c:ser>
          <c:idx val="2"/>
          <c:order val="2"/>
          <c:tx>
            <c:strRef>
              <c:f>RHIC_HOURS_DOE!$A$21</c:f>
              <c:strCache>
                <c:ptCount val="1"/>
                <c:pt idx="0">
                  <c:v>Goal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ACE3-452F-AD8C-F1E81E5F40F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ACE3-452F-AD8C-F1E81E5F40F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ACE3-452F-AD8C-F1E81E5F40F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ACE3-452F-AD8C-F1E81E5F40F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ACE3-452F-AD8C-F1E81E5F40F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ACE3-452F-AD8C-F1E81E5F40F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ACE3-452F-AD8C-F1E81E5F40F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ACE3-452F-AD8C-F1E81E5F40F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ACE3-452F-AD8C-F1E81E5F40FC}"/>
                </c:ext>
              </c:extLst>
            </c:dLbl>
            <c:dLbl>
              <c:idx val="9"/>
              <c:layout>
                <c:manualLayout>
                  <c:x val="-0.16037886321954237"/>
                  <c:y val="-0.10869772528433946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67-4721-A267-DB1777016A5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ACE3-452F-AD8C-F1E81E5F40F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ACE3-452F-AD8C-F1E81E5F40FC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ACE3-452F-AD8C-F1E81E5F40FC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ACE3-452F-AD8C-F1E81E5F40FC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ACE3-452F-AD8C-F1E81E5F40FC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ACE3-452F-AD8C-F1E81E5F40FC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ACE3-452F-AD8C-F1E81E5F40FC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ACE3-452F-AD8C-F1E81E5F40FC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ACE3-452F-AD8C-F1E81E5F40FC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30-4FE9-A958-F6F861E25F89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3F-4157-91CA-B6A1AD895C13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3A-46CF-B44D-37342A5B3885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3C-4A2D-9033-2FCBAF2CB845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393-4628-8580-738DBACE77E9}"/>
                </c:ext>
              </c:extLst>
            </c:dLbl>
            <c:spPr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(RHIC_HOURS_DOE!$M$30:$N$30,RHIC_HOURS_DOE!$B$38:$N$38,RHIC_HOURS_DOE!$B$46:$E$46)</c:f>
              <c:strCache>
                <c:ptCount val="19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</c:strCache>
              <c:extLst/>
            </c:strRef>
          </c:cat>
          <c:val>
            <c:numRef>
              <c:f>(RHIC_HOURS_DOE!$M$29:$N$29,RHIC_HOURS_DOE!$B$37:$N$37,RHIC_HOURS_DOE!$B$45:$N$45)</c:f>
              <c:numCache>
                <c:formatCode>0.00%</c:formatCode>
                <c:ptCount val="24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  <c:pt idx="6">
                  <c:v>0.8</c:v>
                </c:pt>
                <c:pt idx="7">
                  <c:v>0.8</c:v>
                </c:pt>
                <c:pt idx="8">
                  <c:v>0.8</c:v>
                </c:pt>
                <c:pt idx="9">
                  <c:v>0.8</c:v>
                </c:pt>
                <c:pt idx="10">
                  <c:v>0.8</c:v>
                </c:pt>
                <c:pt idx="11">
                  <c:v>0.8</c:v>
                </c:pt>
                <c:pt idx="12">
                  <c:v>0.8</c:v>
                </c:pt>
                <c:pt idx="13">
                  <c:v>0.8</c:v>
                </c:pt>
                <c:pt idx="14">
                  <c:v>0.8</c:v>
                </c:pt>
                <c:pt idx="15">
                  <c:v>0.8</c:v>
                </c:pt>
                <c:pt idx="16">
                  <c:v>0.8</c:v>
                </c:pt>
                <c:pt idx="17">
                  <c:v>0.8</c:v>
                </c:pt>
                <c:pt idx="18">
                  <c:v>0.8</c:v>
                </c:pt>
                <c:pt idx="19">
                  <c:v>0.8</c:v>
                </c:pt>
                <c:pt idx="20">
                  <c:v>0.8</c:v>
                </c:pt>
                <c:pt idx="21">
                  <c:v>0.8</c:v>
                </c:pt>
                <c:pt idx="22">
                  <c:v>0.8</c:v>
                </c:pt>
                <c:pt idx="23">
                  <c:v>0.8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D-ACE3-452F-AD8C-F1E81E5F40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503583"/>
        <c:axId val="886707391"/>
        <c:extLst/>
      </c:lineChart>
      <c:catAx>
        <c:axId val="9115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42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707391"/>
        <c:crosses val="autoZero"/>
        <c:auto val="1"/>
        <c:lblAlgn val="ctr"/>
        <c:lblOffset val="100"/>
        <c:tickMarkSkip val="1"/>
        <c:noMultiLvlLbl val="0"/>
      </c:catAx>
      <c:valAx>
        <c:axId val="88670739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5035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t" anchorCtr="1"/>
          <a:lstStyle/>
          <a:p>
            <a:pPr algn="ctr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Mean Time Between Failure,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Mean Time To Repair,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Average Failure Hours per Day (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start to 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end date)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25812433172611465"/>
          <c:y val="3.1816909249980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 algn="ctr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3.2199256342957117E-2"/>
          <c:w val="0.90286351706036749"/>
          <c:h val="0.85461322543015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data'!$A$2</c:f>
              <c:strCache>
                <c:ptCount val="1"/>
                <c:pt idx="0">
                  <c:v>Run7</c:v>
                </c:pt>
              </c:strCache>
            </c:strRef>
          </c:tx>
          <c:spPr>
            <a:solidFill>
              <a:schemeClr val="accent1">
                <a:tint val="3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data'!$B$2:$D$2</c:f>
              <c:numCache>
                <c:formatCode>0.0</c:formatCode>
                <c:ptCount val="3"/>
                <c:pt idx="0">
                  <c:v>5.3</c:v>
                </c:pt>
                <c:pt idx="1">
                  <c:v>2</c:v>
                </c:pt>
                <c:pt idx="2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07-4B56-A0F3-E444B1260338}"/>
            </c:ext>
          </c:extLst>
        </c:ser>
        <c:ser>
          <c:idx val="1"/>
          <c:order val="1"/>
          <c:tx>
            <c:strRef>
              <c:f>'mtbf data'!$A$3</c:f>
              <c:strCache>
                <c:ptCount val="1"/>
                <c:pt idx="0">
                  <c:v>Run8</c:v>
                </c:pt>
              </c:strCache>
            </c:strRef>
          </c:tx>
          <c:spPr>
            <a:solidFill>
              <a:schemeClr val="accent1">
                <a:tint val="4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data'!$B$3:$D$3</c:f>
              <c:numCache>
                <c:formatCode>0.0</c:formatCode>
                <c:ptCount val="3"/>
                <c:pt idx="0">
                  <c:v>6.3</c:v>
                </c:pt>
                <c:pt idx="1">
                  <c:v>1.2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07-4B56-A0F3-E444B1260338}"/>
            </c:ext>
          </c:extLst>
        </c:ser>
        <c:ser>
          <c:idx val="2"/>
          <c:order val="2"/>
          <c:tx>
            <c:strRef>
              <c:f>'mtbf data'!$A$4</c:f>
              <c:strCache>
                <c:ptCount val="1"/>
                <c:pt idx="0">
                  <c:v>Run9</c:v>
                </c:pt>
              </c:strCache>
            </c:strRef>
          </c:tx>
          <c:spPr>
            <a:solidFill>
              <a:schemeClr val="accent1">
                <a:tint val="5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data'!$B$4:$D$4</c:f>
              <c:numCache>
                <c:formatCode>0.0</c:formatCode>
                <c:ptCount val="3"/>
                <c:pt idx="0">
                  <c:v>5.5</c:v>
                </c:pt>
                <c:pt idx="1">
                  <c:v>1.3</c:v>
                </c:pt>
                <c:pt idx="2">
                  <c:v>4.42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07-4B56-A0F3-E444B1260338}"/>
            </c:ext>
          </c:extLst>
        </c:ser>
        <c:ser>
          <c:idx val="3"/>
          <c:order val="3"/>
          <c:tx>
            <c:strRef>
              <c:f>'mtbf data'!$A$5</c:f>
              <c:strCache>
                <c:ptCount val="1"/>
                <c:pt idx="0">
                  <c:v>Run10</c:v>
                </c:pt>
              </c:strCache>
            </c:strRef>
          </c:tx>
          <c:spPr>
            <a:solidFill>
              <a:schemeClr val="accent1">
                <a:tint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data'!$B$5:$D$5</c:f>
              <c:numCache>
                <c:formatCode>0.0</c:formatCode>
                <c:ptCount val="3"/>
                <c:pt idx="0">
                  <c:v>5.5</c:v>
                </c:pt>
                <c:pt idx="1">
                  <c:v>1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07-4B56-A0F3-E444B1260338}"/>
            </c:ext>
          </c:extLst>
        </c:ser>
        <c:ser>
          <c:idx val="4"/>
          <c:order val="4"/>
          <c:tx>
            <c:strRef>
              <c:f>'mtbf data'!$A$6</c:f>
              <c:strCache>
                <c:ptCount val="1"/>
                <c:pt idx="0">
                  <c:v>Run11</c:v>
                </c:pt>
              </c:strCache>
            </c:strRef>
          </c:tx>
          <c:spPr>
            <a:solidFill>
              <a:schemeClr val="accent1">
                <a:tint val="6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data'!$B$6:$D$6</c:f>
              <c:numCache>
                <c:formatCode>0.0</c:formatCode>
                <c:ptCount val="3"/>
                <c:pt idx="0">
                  <c:v>5.7</c:v>
                </c:pt>
                <c:pt idx="1">
                  <c:v>1.2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07-4B56-A0F3-E444B1260338}"/>
            </c:ext>
          </c:extLst>
        </c:ser>
        <c:ser>
          <c:idx val="5"/>
          <c:order val="5"/>
          <c:tx>
            <c:strRef>
              <c:f>'mtbf data'!$A$7</c:f>
              <c:strCache>
                <c:ptCount val="1"/>
                <c:pt idx="0">
                  <c:v>Run12</c:v>
                </c:pt>
              </c:strCache>
            </c:strRef>
          </c:tx>
          <c:spPr>
            <a:solidFill>
              <a:schemeClr val="accent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data'!$B$7:$D$7</c:f>
              <c:numCache>
                <c:formatCode>0.0</c:formatCode>
                <c:ptCount val="3"/>
                <c:pt idx="0">
                  <c:v>6.9</c:v>
                </c:pt>
                <c:pt idx="1">
                  <c:v>1.1000000000000001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07-4B56-A0F3-E444B1260338}"/>
            </c:ext>
          </c:extLst>
        </c:ser>
        <c:ser>
          <c:idx val="6"/>
          <c:order val="6"/>
          <c:tx>
            <c:strRef>
              <c:f>'mtbf data'!$A$8</c:f>
              <c:strCache>
                <c:ptCount val="1"/>
                <c:pt idx="0">
                  <c:v>Run13</c:v>
                </c:pt>
              </c:strCache>
            </c:strRef>
          </c:tx>
          <c:spPr>
            <a:solidFill>
              <a:schemeClr val="accent1">
                <a:tint val="8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data'!$B$8:$D$8</c:f>
              <c:numCache>
                <c:formatCode>0.0</c:formatCode>
                <c:ptCount val="3"/>
                <c:pt idx="0">
                  <c:v>6.6</c:v>
                </c:pt>
                <c:pt idx="1">
                  <c:v>1.2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07-4B56-A0F3-E444B1260338}"/>
            </c:ext>
          </c:extLst>
        </c:ser>
        <c:ser>
          <c:idx val="7"/>
          <c:order val="7"/>
          <c:tx>
            <c:strRef>
              <c:f>'mtbf data'!$A$9</c:f>
              <c:strCache>
                <c:ptCount val="1"/>
                <c:pt idx="0">
                  <c:v>Run14</c:v>
                </c:pt>
              </c:strCache>
            </c:strRef>
          </c:tx>
          <c:spPr>
            <a:solidFill>
              <a:schemeClr val="accent1">
                <a:tint val="8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data'!$B$9:$D$9</c:f>
              <c:numCache>
                <c:formatCode>0.0</c:formatCode>
                <c:ptCount val="3"/>
                <c:pt idx="0">
                  <c:v>8.6</c:v>
                </c:pt>
                <c:pt idx="1">
                  <c:v>1.3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407-4B56-A0F3-E444B1260338}"/>
            </c:ext>
          </c:extLst>
        </c:ser>
        <c:ser>
          <c:idx val="8"/>
          <c:order val="8"/>
          <c:tx>
            <c:strRef>
              <c:f>'mtbf data'!$A$10</c:f>
              <c:strCache>
                <c:ptCount val="1"/>
                <c:pt idx="0">
                  <c:v>Run15</c:v>
                </c:pt>
              </c:strCache>
            </c:strRef>
          </c:tx>
          <c:spPr>
            <a:solidFill>
              <a:schemeClr val="accent1">
                <a:tint val="9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data'!$B$10:$D$10</c:f>
              <c:numCache>
                <c:formatCode>0.0</c:formatCode>
                <c:ptCount val="3"/>
                <c:pt idx="0">
                  <c:v>8.1</c:v>
                </c:pt>
                <c:pt idx="1">
                  <c:v>1.1000000000000001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07-4B56-A0F3-E444B1260338}"/>
            </c:ext>
          </c:extLst>
        </c:ser>
        <c:ser>
          <c:idx val="9"/>
          <c:order val="9"/>
          <c:tx>
            <c:strRef>
              <c:f>'mtbf data'!$A$11</c:f>
              <c:strCache>
                <c:ptCount val="1"/>
                <c:pt idx="0">
                  <c:v>Run16</c:v>
                </c:pt>
              </c:strCache>
            </c:strRef>
          </c:tx>
          <c:spPr>
            <a:solidFill>
              <a:schemeClr val="accent1">
                <a:shade val="9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data'!$B$11:$D$11</c:f>
              <c:numCache>
                <c:formatCode>0.0</c:formatCode>
                <c:ptCount val="3"/>
                <c:pt idx="0">
                  <c:v>6.4</c:v>
                </c:pt>
                <c:pt idx="1">
                  <c:v>1.2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407-4B56-A0F3-E444B1260338}"/>
            </c:ext>
          </c:extLst>
        </c:ser>
        <c:ser>
          <c:idx val="10"/>
          <c:order val="10"/>
          <c:tx>
            <c:strRef>
              <c:f>'mtbf data'!$A$12</c:f>
              <c:strCache>
                <c:ptCount val="1"/>
                <c:pt idx="0">
                  <c:v>Run17</c:v>
                </c:pt>
              </c:strCache>
            </c:strRef>
          </c:tx>
          <c:spPr>
            <a:solidFill>
              <a:schemeClr val="accent1">
                <a:shade val="8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data'!$B$12:$D$12</c:f>
              <c:numCache>
                <c:formatCode>0.0</c:formatCode>
                <c:ptCount val="3"/>
                <c:pt idx="0">
                  <c:v>6.8</c:v>
                </c:pt>
                <c:pt idx="1">
                  <c:v>1.2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07-4B56-A0F3-E444B1260338}"/>
            </c:ext>
          </c:extLst>
        </c:ser>
        <c:ser>
          <c:idx val="11"/>
          <c:order val="11"/>
          <c:tx>
            <c:strRef>
              <c:f>'mtbf data'!$A$13</c:f>
              <c:strCache>
                <c:ptCount val="1"/>
                <c:pt idx="0">
                  <c:v>Run18</c:v>
                </c:pt>
              </c:strCache>
            </c:strRef>
          </c:tx>
          <c:spPr>
            <a:solidFill>
              <a:schemeClr val="accent1">
                <a:shade val="8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data'!$B$13:$D$13</c:f>
              <c:numCache>
                <c:formatCode>0.0</c:formatCode>
                <c:ptCount val="3"/>
                <c:pt idx="0">
                  <c:v>9.3000000000000007</c:v>
                </c:pt>
                <c:pt idx="1">
                  <c:v>0.9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407-4B56-A0F3-E444B1260338}"/>
            </c:ext>
          </c:extLst>
        </c:ser>
        <c:ser>
          <c:idx val="12"/>
          <c:order val="12"/>
          <c:tx>
            <c:strRef>
              <c:f>'mtbf data'!$A$14</c:f>
              <c:strCache>
                <c:ptCount val="1"/>
                <c:pt idx="0">
                  <c:v>Run19</c:v>
                </c:pt>
              </c:strCache>
            </c:strRef>
          </c:tx>
          <c:spPr>
            <a:solidFill>
              <a:schemeClr val="accent1">
                <a:shade val="7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data'!$B$14:$D$14</c:f>
              <c:numCache>
                <c:formatCode>0.0</c:formatCode>
                <c:ptCount val="3"/>
                <c:pt idx="0">
                  <c:v>3.9</c:v>
                </c:pt>
                <c:pt idx="1">
                  <c:v>0.5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407-4B56-A0F3-E444B1260338}"/>
            </c:ext>
          </c:extLst>
        </c:ser>
        <c:ser>
          <c:idx val="13"/>
          <c:order val="13"/>
          <c:tx>
            <c:strRef>
              <c:f>'mtbf data'!$A$15</c:f>
              <c:strCache>
                <c:ptCount val="1"/>
                <c:pt idx="0">
                  <c:v>Run20</c:v>
                </c:pt>
              </c:strCache>
            </c:strRef>
          </c:tx>
          <c:spPr>
            <a:solidFill>
              <a:schemeClr val="accent1">
                <a:shade val="6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data'!$B$15:$D$15</c:f>
              <c:numCache>
                <c:formatCode>0.0</c:formatCode>
                <c:ptCount val="3"/>
                <c:pt idx="0">
                  <c:v>10.3</c:v>
                </c:pt>
                <c:pt idx="1">
                  <c:v>1</c:v>
                </c:pt>
                <c:pt idx="2">
                  <c:v>2.1013531440700155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407-4B56-A0F3-E444B1260338}"/>
            </c:ext>
          </c:extLst>
        </c:ser>
        <c:ser>
          <c:idx val="14"/>
          <c:order val="14"/>
          <c:tx>
            <c:strRef>
              <c:f>'mtbf data'!$A$16</c:f>
              <c:strCache>
                <c:ptCount val="1"/>
                <c:pt idx="0">
                  <c:v>Run21</c:v>
                </c:pt>
              </c:strCache>
            </c:strRef>
          </c:tx>
          <c:spPr>
            <a:solidFill>
              <a:schemeClr val="accent1">
                <a:shade val="5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data'!$B$16:$D$16</c:f>
              <c:numCache>
                <c:formatCode>0.0</c:formatCode>
                <c:ptCount val="3"/>
                <c:pt idx="0">
                  <c:v>9.89</c:v>
                </c:pt>
                <c:pt idx="1">
                  <c:v>0.97</c:v>
                </c:pt>
                <c:pt idx="2">
                  <c:v>2.1120475954388316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407-4B56-A0F3-E444B1260338}"/>
            </c:ext>
          </c:extLst>
        </c:ser>
        <c:ser>
          <c:idx val="15"/>
          <c:order val="15"/>
          <c:tx>
            <c:strRef>
              <c:f>'mtbf data'!$A$17</c:f>
              <c:strCache>
                <c:ptCount val="1"/>
                <c:pt idx="0">
                  <c:v>Run22</c:v>
                </c:pt>
              </c:strCache>
            </c:strRef>
          </c:tx>
          <c:spPr>
            <a:solidFill>
              <a:schemeClr val="accent1">
                <a:shade val="5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data'!$B$17:$D$17</c:f>
              <c:numCache>
                <c:formatCode>0.0</c:formatCode>
                <c:ptCount val="3"/>
                <c:pt idx="0">
                  <c:v>8.6</c:v>
                </c:pt>
                <c:pt idx="1">
                  <c:v>1.61</c:v>
                </c:pt>
                <c:pt idx="2">
                  <c:v>3.5902898977765441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2407-4B56-A0F3-E444B1260338}"/>
            </c:ext>
          </c:extLst>
        </c:ser>
        <c:ser>
          <c:idx val="16"/>
          <c:order val="16"/>
          <c:tx>
            <c:strRef>
              <c:f>'mtbf data'!$A$18</c:f>
              <c:strCache>
                <c:ptCount val="1"/>
                <c:pt idx="0">
                  <c:v>Run23</c:v>
                </c:pt>
              </c:strCache>
            </c:strRef>
          </c:tx>
          <c:spPr>
            <a:solidFill>
              <a:schemeClr val="accent1">
                <a:shade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data'!$B$18:$D$18</c:f>
              <c:numCache>
                <c:formatCode>0.0</c:formatCode>
                <c:ptCount val="3"/>
                <c:pt idx="0">
                  <c:v>6.05</c:v>
                </c:pt>
                <c:pt idx="1">
                  <c:v>2.19</c:v>
                </c:pt>
                <c:pt idx="2">
                  <c:v>5.7463323416916001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407-4B56-A0F3-E444B1260338}"/>
            </c:ext>
          </c:extLst>
        </c:ser>
        <c:ser>
          <c:idx val="17"/>
          <c:order val="17"/>
          <c:tx>
            <c:strRef>
              <c:f>'mtbf data'!$A$19</c:f>
              <c:strCache>
                <c:ptCount val="1"/>
                <c:pt idx="0">
                  <c:v>Run24</c:v>
                </c:pt>
              </c:strCache>
            </c:strRef>
          </c:tx>
          <c:spPr>
            <a:solidFill>
              <a:schemeClr val="accent1">
                <a:shade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data'!$B$19:$D$19</c:f>
              <c:numCache>
                <c:formatCode>0.0</c:formatCode>
                <c:ptCount val="3"/>
                <c:pt idx="0">
                  <c:v>6.38</c:v>
                </c:pt>
                <c:pt idx="1">
                  <c:v>1.58</c:v>
                </c:pt>
                <c:pt idx="2">
                  <c:v>4.5432994923857866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407-4B56-A0F3-E444B12603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8488191"/>
        <c:axId val="1078483199"/>
        <c:extLst/>
      </c:barChart>
      <c:catAx>
        <c:axId val="1078488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3199"/>
        <c:crosses val="autoZero"/>
        <c:auto val="1"/>
        <c:lblAlgn val="ctr"/>
        <c:lblOffset val="100"/>
        <c:noMultiLvlLbl val="0"/>
      </c:catAx>
      <c:valAx>
        <c:axId val="1078483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8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038312570206157"/>
          <c:y val="0.1762979400302235"/>
          <c:w val="0.45447344013776497"/>
          <c:h val="0.225772051220870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Mean</a:t>
            </a:r>
            <a:r>
              <a:rPr lang="en-US" baseline="0"/>
              <a:t> Time Between Failure,</a:t>
            </a:r>
          </a:p>
          <a:p>
            <a:pPr>
              <a:defRPr/>
            </a:pPr>
            <a:r>
              <a:rPr lang="en-US" baseline="0"/>
              <a:t>Mean Time To Repair,</a:t>
            </a:r>
          </a:p>
          <a:p>
            <a:pPr>
              <a:defRPr/>
            </a:pPr>
            <a:r>
              <a:rPr lang="en-US" baseline="0"/>
              <a:t>Average Failure Hours per Day (cryo start to cryo end date)</a:t>
            </a:r>
            <a:endParaRPr lang="en-US"/>
          </a:p>
        </c:rich>
      </c:tx>
      <c:layout>
        <c:manualLayout>
          <c:xMode val="edge"/>
          <c:yMode val="edge"/>
          <c:x val="0.26010492492628218"/>
          <c:y val="3.470117689869201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404950485479415E-2"/>
          <c:y val="3.6980258293098971E-2"/>
          <c:w val="0.91031232204417756"/>
          <c:h val="0.8400475182381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data'!$B$1</c:f>
              <c:strCache>
                <c:ptCount val="1"/>
                <c:pt idx="0">
                  <c:v>MTBF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C0000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data'!$B$2:$B$24</c:f>
              <c:numCache>
                <c:formatCode>0.0</c:formatCode>
                <c:ptCount val="23"/>
                <c:pt idx="0">
                  <c:v>5.3</c:v>
                </c:pt>
                <c:pt idx="1">
                  <c:v>6.3</c:v>
                </c:pt>
                <c:pt idx="2">
                  <c:v>5.5</c:v>
                </c:pt>
                <c:pt idx="3">
                  <c:v>5.5</c:v>
                </c:pt>
                <c:pt idx="4">
                  <c:v>5.7</c:v>
                </c:pt>
                <c:pt idx="5">
                  <c:v>6.9</c:v>
                </c:pt>
                <c:pt idx="6">
                  <c:v>6.6</c:v>
                </c:pt>
                <c:pt idx="7">
                  <c:v>8.6</c:v>
                </c:pt>
                <c:pt idx="8">
                  <c:v>8.1</c:v>
                </c:pt>
                <c:pt idx="9">
                  <c:v>6.4</c:v>
                </c:pt>
                <c:pt idx="10">
                  <c:v>6.8</c:v>
                </c:pt>
                <c:pt idx="11">
                  <c:v>9.3000000000000007</c:v>
                </c:pt>
                <c:pt idx="12">
                  <c:v>3.9</c:v>
                </c:pt>
                <c:pt idx="13">
                  <c:v>10.3</c:v>
                </c:pt>
                <c:pt idx="14">
                  <c:v>9.89</c:v>
                </c:pt>
                <c:pt idx="15">
                  <c:v>8.6</c:v>
                </c:pt>
                <c:pt idx="16">
                  <c:v>6.05</c:v>
                </c:pt>
                <c:pt idx="17">
                  <c:v>6.38</c:v>
                </c:pt>
                <c:pt idx="18">
                  <c:v>4.96</c:v>
                </c:pt>
                <c:pt idx="20">
                  <c:v>5.35</c:v>
                </c:pt>
                <c:pt idx="22">
                  <c:v>12.37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DA-46FD-BB8B-CCB023762FCE}"/>
            </c:ext>
          </c:extLst>
        </c:ser>
        <c:ser>
          <c:idx val="1"/>
          <c:order val="1"/>
          <c:tx>
            <c:strRef>
              <c:f>'mtbf data'!$C$1</c:f>
              <c:strCache>
                <c:ptCount val="1"/>
                <c:pt idx="0">
                  <c:v>MTTR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B05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data'!$C$2:$C$24</c:f>
              <c:numCache>
                <c:formatCode>0.0</c:formatCode>
                <c:ptCount val="23"/>
                <c:pt idx="0">
                  <c:v>2</c:v>
                </c:pt>
                <c:pt idx="1">
                  <c:v>1.2</c:v>
                </c:pt>
                <c:pt idx="2">
                  <c:v>1.3</c:v>
                </c:pt>
                <c:pt idx="3">
                  <c:v>1</c:v>
                </c:pt>
                <c:pt idx="4">
                  <c:v>1.2</c:v>
                </c:pt>
                <c:pt idx="5">
                  <c:v>1.1000000000000001</c:v>
                </c:pt>
                <c:pt idx="6">
                  <c:v>1.2</c:v>
                </c:pt>
                <c:pt idx="7">
                  <c:v>1.3</c:v>
                </c:pt>
                <c:pt idx="8">
                  <c:v>1.1000000000000001</c:v>
                </c:pt>
                <c:pt idx="9">
                  <c:v>1.2</c:v>
                </c:pt>
                <c:pt idx="10">
                  <c:v>1.2</c:v>
                </c:pt>
                <c:pt idx="11">
                  <c:v>0.9</c:v>
                </c:pt>
                <c:pt idx="12">
                  <c:v>0.5</c:v>
                </c:pt>
                <c:pt idx="13">
                  <c:v>1</c:v>
                </c:pt>
                <c:pt idx="14">
                  <c:v>0.97</c:v>
                </c:pt>
                <c:pt idx="15">
                  <c:v>1.61</c:v>
                </c:pt>
                <c:pt idx="16">
                  <c:v>2.19</c:v>
                </c:pt>
                <c:pt idx="17">
                  <c:v>1.58</c:v>
                </c:pt>
                <c:pt idx="18">
                  <c:v>1.27</c:v>
                </c:pt>
                <c:pt idx="20">
                  <c:v>15.02</c:v>
                </c:pt>
                <c:pt idx="22">
                  <c:v>1.72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DA-46FD-BB8B-CCB023762FCE}"/>
            </c:ext>
          </c:extLst>
        </c:ser>
        <c:ser>
          <c:idx val="2"/>
          <c:order val="2"/>
          <c:tx>
            <c:strRef>
              <c:f>'mtbf data'!$D$1</c:f>
              <c:strCache>
                <c:ptCount val="1"/>
                <c:pt idx="0">
                  <c:v>Failure hr/day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206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data'!$D$2:$D$24</c:f>
              <c:numCache>
                <c:formatCode>0.0</c:formatCode>
                <c:ptCount val="23"/>
                <c:pt idx="0">
                  <c:v>6.3</c:v>
                </c:pt>
                <c:pt idx="1">
                  <c:v>3.8</c:v>
                </c:pt>
                <c:pt idx="2">
                  <c:v>4.42</c:v>
                </c:pt>
                <c:pt idx="3">
                  <c:v>3.8</c:v>
                </c:pt>
                <c:pt idx="4">
                  <c:v>4.5</c:v>
                </c:pt>
                <c:pt idx="5">
                  <c:v>3</c:v>
                </c:pt>
                <c:pt idx="6">
                  <c:v>3.5</c:v>
                </c:pt>
                <c:pt idx="7">
                  <c:v>3</c:v>
                </c:pt>
                <c:pt idx="8">
                  <c:v>3.1</c:v>
                </c:pt>
                <c:pt idx="9">
                  <c:v>3.6</c:v>
                </c:pt>
                <c:pt idx="10">
                  <c:v>3.7</c:v>
                </c:pt>
                <c:pt idx="11">
                  <c:v>2.1</c:v>
                </c:pt>
                <c:pt idx="12">
                  <c:v>3.1</c:v>
                </c:pt>
                <c:pt idx="13">
                  <c:v>2.1013531440700155</c:v>
                </c:pt>
                <c:pt idx="14">
                  <c:v>2.1120475954388316</c:v>
                </c:pt>
                <c:pt idx="15">
                  <c:v>3.5902898977765441</c:v>
                </c:pt>
                <c:pt idx="16">
                  <c:v>5.7463323416916001</c:v>
                </c:pt>
                <c:pt idx="17">
                  <c:v>4.5432994923857866</c:v>
                </c:pt>
                <c:pt idx="18">
                  <c:v>4.8269230769230766</c:v>
                </c:pt>
                <c:pt idx="20">
                  <c:v>15.417372881355933</c:v>
                </c:pt>
                <c:pt idx="22">
                  <c:v>2.929491525423729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DA-46FD-BB8B-CCB023762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1"/>
        <c:axId val="733317151"/>
        <c:axId val="589815135"/>
      </c:barChart>
      <c:catAx>
        <c:axId val="733317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815135"/>
        <c:crosses val="autoZero"/>
        <c:auto val="1"/>
        <c:lblAlgn val="ctr"/>
        <c:lblOffset val="100"/>
        <c:noMultiLvlLbl val="0"/>
      </c:catAx>
      <c:valAx>
        <c:axId val="589815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Hours</a:t>
                </a:r>
                <a:endParaRPr lang="en-US" sz="1400" baseline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out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317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933521206010144E-2"/>
          <c:y val="0.21663442940038685"/>
          <c:w val="0.25827555693969234"/>
          <c:h val="4.72976691646152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July 2025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94.82</c:v>
                </c:pt>
                <c:pt idx="1">
                  <c:v>96.75</c:v>
                </c:pt>
                <c:pt idx="2">
                  <c:v>105.75</c:v>
                </c:pt>
                <c:pt idx="3">
                  <c:v>113.3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88-4E1A-97B5-A873C7AD75F2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88-4E1A-97B5-A873C7AD75F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88-4E1A-97B5-A873C7AD75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8.6199999999999992</c:v>
                </c:pt>
                <c:pt idx="1">
                  <c:v>5.52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88-4E1A-97B5-A873C7AD75F2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88-4E1A-97B5-A873C7AD75F2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07-462D-9701-FF97A231F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7.62</c:v>
                </c:pt>
                <c:pt idx="2">
                  <c:v>0</c:v>
                </c:pt>
                <c:pt idx="3">
                  <c:v>8.15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088-4E1A-97B5-A873C7AD75F2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0064671410438966E-2"/>
                  <c:y val="-1.733853489380147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088-4E1A-97B5-A873C7AD75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0.8</c:v>
                </c:pt>
                <c:pt idx="1">
                  <c:v>0.08</c:v>
                </c:pt>
                <c:pt idx="2">
                  <c:v>0</c:v>
                </c:pt>
                <c:pt idx="3" formatCode="0.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088-4E1A-97B5-A873C7AD75F2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18.579999999999998</c:v>
                </c:pt>
                <c:pt idx="1">
                  <c:v>18.57</c:v>
                </c:pt>
                <c:pt idx="2">
                  <c:v>22.9</c:v>
                </c:pt>
                <c:pt idx="3">
                  <c:v>18.420000000000002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088-4E1A-97B5-A873C7AD75F2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6.4803690907725059E-2"/>
                  <c:y val="-3.28205128205128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088-4E1A-97B5-A873C7AD75F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07-462D-9701-FF97A231F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11.5</c:v>
                </c:pt>
                <c:pt idx="1">
                  <c:v>2.33</c:v>
                </c:pt>
                <c:pt idx="2">
                  <c:v>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088-4E1A-97B5-A873C7AD75F2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088-4E1A-97B5-A873C7AD75F2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088-4E1A-97B5-A873C7AD75F2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33.68</c:v>
                </c:pt>
                <c:pt idx="1">
                  <c:v>37.130000000000003</c:v>
                </c:pt>
                <c:pt idx="2">
                  <c:v>31.35</c:v>
                </c:pt>
                <c:pt idx="3">
                  <c:v>27.9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088-4E1A-97B5-A873C7AD75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JUNE 2025
</a:t>
            </a:r>
          </a:p>
        </c:rich>
      </c:tx>
      <c:layout>
        <c:manualLayout>
          <c:xMode val="edge"/>
          <c:yMode val="edge"/>
          <c:x val="0.33367119513007626"/>
          <c:y val="1.6330103133236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C1-43E9-A301-774B1C6D9A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FY25-week 36:</c:v>
                </c:pt>
                <c:pt idx="1">
                  <c:v>FY25-week 37:</c:v>
                </c:pt>
                <c:pt idx="2">
                  <c:v>FY25-week 38:</c:v>
                </c:pt>
                <c:pt idx="3">
                  <c:v>FY25-week 39:</c:v>
                </c:pt>
              </c:strCache>
              <c:extLst/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0</c:v>
                </c:pt>
                <c:pt idx="1">
                  <c:v>51.73</c:v>
                </c:pt>
                <c:pt idx="2">
                  <c:v>100.12</c:v>
                </c:pt>
                <c:pt idx="3">
                  <c:v>91.68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F94-44A8-9B08-75A76F217B93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C1-43E9-A301-774B1C6D9AE0}"/>
                </c:ext>
              </c:extLst>
            </c:dLbl>
            <c:dLbl>
              <c:idx val="1"/>
              <c:layout>
                <c:manualLayout>
                  <c:x val="-6.4367698393908712E-2"/>
                  <c:y val="6.5618132821821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38-4875-A240-1EF89E05A892}"/>
                </c:ext>
              </c:extLst>
            </c:dLbl>
            <c:dLbl>
              <c:idx val="2"/>
              <c:layout>
                <c:manualLayout>
                  <c:x val="-6.4367698393908671E-2"/>
                  <c:y val="6.5618132821821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7C-440E-ABDC-4192E34A7D2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C1-43E9-A301-774B1C6D9A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NORMAL!$BG$705:$BJ$705</c:f>
              <c:numCache>
                <c:formatCode>0</c:formatCode>
                <c:ptCount val="4"/>
                <c:pt idx="0">
                  <c:v>0</c:v>
                </c:pt>
                <c:pt idx="1">
                  <c:v>2.52</c:v>
                </c:pt>
                <c:pt idx="2">
                  <c:v>3.45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4F94-44A8-9B08-75A76F217B93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94-4783-9AF4-BA283733C1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NORMAL!$BG$712:$BJ$712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11.02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4F94-44A8-9B08-75A76F217B93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8184657379666809E-3"/>
                  <c:y val="-1.02528332534096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238208761978853E-2"/>
                      <c:h val="6.43877928314127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CC1-43E9-A301-774B1C6D9AE0}"/>
                </c:ext>
              </c:extLst>
            </c:dLbl>
            <c:dLbl>
              <c:idx val="1"/>
              <c:layout>
                <c:manualLayout>
                  <c:x val="-6.8731610149427941E-2"/>
                  <c:y val="-3.2809066410911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38-4875-A240-1EF89E05A89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438-4875-A240-1EF89E05A8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NORMAL!$BG$707:$BJ$707</c:f>
              <c:numCache>
                <c:formatCode>0</c:formatCode>
                <c:ptCount val="4"/>
                <c:pt idx="0">
                  <c:v>19.97</c:v>
                </c:pt>
                <c:pt idx="1">
                  <c:v>2.7</c:v>
                </c:pt>
                <c:pt idx="2" formatCode="0.0">
                  <c:v>0.42</c:v>
                </c:pt>
                <c:pt idx="3">
                  <c:v>0.1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4F94-44A8-9B08-75A76F217B93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NORMAL!$BG$706:$BJ$706</c:f>
              <c:numCache>
                <c:formatCode>0</c:formatCode>
                <c:ptCount val="4"/>
                <c:pt idx="0">
                  <c:v>48.97</c:v>
                </c:pt>
                <c:pt idx="1">
                  <c:v>17.98</c:v>
                </c:pt>
                <c:pt idx="2">
                  <c:v>25.03</c:v>
                </c:pt>
                <c:pt idx="3">
                  <c:v>19.62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4F94-44A8-9B08-75A76F217B93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38-4875-A240-1EF89E05A8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NORMAL!$BG$708:$BJ$708</c:f>
              <c:numCache>
                <c:formatCode>0</c:formatCode>
                <c:ptCount val="4"/>
                <c:pt idx="0">
                  <c:v>63.27</c:v>
                </c:pt>
                <c:pt idx="1">
                  <c:v>64.900000000000006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4F94-44A8-9B08-75A76F217B93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4F94-44A8-9B08-75A76F217B93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4F94-44A8-9B08-75A76F217B93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F94-44A8-9B08-75A76F217B9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AFF-4A11-BF35-350FE8FD8DF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438-4875-A240-1EF89E05A89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NORMAL!$BG$709:$BJ$709</c:f>
              <c:numCache>
                <c:formatCode>0</c:formatCode>
                <c:ptCount val="4"/>
                <c:pt idx="0">
                  <c:v>35.789999999999992</c:v>
                </c:pt>
                <c:pt idx="1">
                  <c:v>28.17</c:v>
                </c:pt>
                <c:pt idx="2">
                  <c:v>38.979999999999997</c:v>
                </c:pt>
                <c:pt idx="3">
                  <c:v>45.58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4F94-44A8-9B08-75A76F217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MARCH 2025
</a:t>
            </a:r>
          </a:p>
        </c:rich>
      </c:tx>
      <c:layout>
        <c:manualLayout>
          <c:xMode val="edge"/>
          <c:yMode val="edge"/>
          <c:x val="0.30560899885915532"/>
          <c:y val="1.981252765202736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NORMAL!$BG$703:$BK$703</c:f>
              <c:strCache>
                <c:ptCount val="5"/>
                <c:pt idx="0">
                  <c:v>FY25-week 22:</c:v>
                </c:pt>
                <c:pt idx="1">
                  <c:v>FY25-week 23:</c:v>
                </c:pt>
                <c:pt idx="2">
                  <c:v>FY25-week 24:</c:v>
                </c:pt>
                <c:pt idx="3">
                  <c:v>FY25-week 25:</c:v>
                </c:pt>
                <c:pt idx="4">
                  <c:v>FY25-week 26:</c:v>
                </c:pt>
              </c:strCache>
            </c:strRef>
          </c:cat>
          <c:val>
            <c:numRef>
              <c:f>NORMAL!$BG$704:$BK$704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4A-4CE4-8BC8-1B8122AB7ADF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NORMAL!$BG$705:$BK$705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4A-4CE4-8BC8-1B8122AB7ADF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NORMAL!$BG$712:$BK$712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4A-4CE4-8BC8-1B8122AB7ADF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NORMAL!$BG$707:$BK$707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4A-4CE4-8BC8-1B8122AB7ADF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NORMAL!$BG$706:$BK$706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4A-4CE4-8BC8-1B8122AB7ADF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63-45BF-BFC5-980D668560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NORMAL!$BG$708:$BK$708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4A-4CE4-8BC8-1B8122AB7ADF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NORMAL!$BG$711:$BK$711</c:f>
              <c:numCache>
                <c:formatCode>0</c:formatCode>
                <c:ptCount val="5"/>
                <c:pt idx="0">
                  <c:v>168</c:v>
                </c:pt>
                <c:pt idx="1">
                  <c:v>167</c:v>
                </c:pt>
                <c:pt idx="2">
                  <c:v>168</c:v>
                </c:pt>
                <c:pt idx="3">
                  <c:v>168</c:v>
                </c:pt>
                <c:pt idx="4">
                  <c:v>41.15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54A-4CE4-8BC8-1B8122AB7ADF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NORMAL!$BG$710:$BK$710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4A-4CE4-8BC8-1B8122AB7ADF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NORMAL!$BG$709:$BK$709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94.68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54A-4CE4-8BC8-1B8122AB7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April 2025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93D-48EE-B432-79209AD1E1CA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93D-48EE-B432-79209AD1E1CA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93D-48EE-B432-79209AD1E1CA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793D-48EE-B432-79209AD1E1CA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793D-48EE-B432-79209AD1E1CA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168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793D-48EE-B432-79209AD1E1CA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793D-48EE-B432-79209AD1E1CA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793D-48EE-B432-79209AD1E1CA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793D-48EE-B432-79209AD1E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MAY 2025
</a:t>
            </a:r>
          </a:p>
        </c:rich>
      </c:tx>
      <c:layout>
        <c:manualLayout>
          <c:xMode val="edge"/>
          <c:yMode val="edge"/>
          <c:x val="0.302922044070916"/>
          <c:y val="1.2820512820512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E2-4B4C-810C-BAB5B4F9DC5E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E2-4B4C-810C-BAB5B4F9DC5E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E2-4B4C-810C-BAB5B4F9DC5E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NORMAL!$AG$707:$AK$707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E2-4B4C-810C-BAB5B4F9DC5E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75-4906-B9FD-5A909DBB2E6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31.97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E2-4B4C-810C-BAB5B4F9DC5E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168</c:v>
                </c:pt>
                <c:pt idx="4">
                  <c:v>134.52000000000001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E2-4B4C-810C-BAB5B4F9DC5E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E2-4B4C-810C-BAB5B4F9DC5E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BE2-4B4C-810C-BAB5B4F9DC5E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E2-4B4C-810C-BAB5B4F9D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MARCH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647582953957614"/>
          <c:y val="9.9655180717089259E-2"/>
          <c:w val="0.63987366884322761"/>
          <c:h val="0.74571236356484183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NORMAL!$BF$848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NORMAL!$BB$849:$BJ$849</c:f>
              <c:numCache>
                <c:formatCode>General</c:formatCode>
                <c:ptCount val="9"/>
                <c:pt idx="8" formatCode="0.0%">
                  <c:v>0.3215362177929022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CF-449F-BABD-1BCE1D8BEFE3}"/>
            </c:ext>
          </c:extLst>
        </c:ser>
        <c:ser>
          <c:idx val="5"/>
          <c:order val="2"/>
          <c:tx>
            <c:strRef>
              <c:f>NORMAL!$BF$866</c:f>
              <c:strCache>
                <c:ptCount val="1"/>
                <c:pt idx="0">
                  <c:v>RfBooster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NORMAL!$BB$867:$BJ$867</c:f>
              <c:numCache>
                <c:formatCode>General</c:formatCode>
                <c:ptCount val="9"/>
                <c:pt idx="8" formatCode="0.00%">
                  <c:v>0.21876519202722405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CF-449F-BABD-1BCE1D8BEFE3}"/>
            </c:ext>
          </c:extLst>
        </c:ser>
        <c:ser>
          <c:idx val="1"/>
          <c:order val="4"/>
          <c:tx>
            <c:strRef>
              <c:f>NORMAL!$BD$872</c:f>
              <c:strCache>
                <c:ptCount val="1"/>
                <c:pt idx="0">
                  <c:v>ESHQ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NORMAL!$BB$873:$BJ$873</c:f>
              <c:numCache>
                <c:formatCode>General</c:formatCode>
                <c:ptCount val="9"/>
                <c:pt idx="8" formatCode="0.0%">
                  <c:v>8.9256198347107421E-2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CF-449F-BABD-1BCE1D8BEFE3}"/>
            </c:ext>
          </c:extLst>
        </c:ser>
        <c:ser>
          <c:idx val="3"/>
          <c:order val="6"/>
          <c:tx>
            <c:strRef>
              <c:f>NORMAL!$BD$876</c:f>
              <c:strCache>
                <c:ptCount val="1"/>
                <c:pt idx="0">
                  <c:v>PPS_Booster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NORMAL!$BB$877:$BJ$877</c:f>
              <c:numCache>
                <c:formatCode>General</c:formatCode>
                <c:ptCount val="9"/>
                <c:pt idx="8" formatCode="0.00%">
                  <c:v>3.4030140982012629E-3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CF-449F-BABD-1BCE1D8BEFE3}"/>
            </c:ext>
          </c:extLst>
        </c:ser>
        <c:ser>
          <c:idx val="7"/>
          <c:order val="8"/>
          <c:tx>
            <c:strRef>
              <c:f>NORMAL!$BF$882</c:f>
              <c:strCache>
                <c:ptCount val="1"/>
                <c:pt idx="0">
                  <c:v>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NORMAL!$BB$883:$BJ$883</c:f>
              <c:numCache>
                <c:formatCode>General</c:formatCode>
                <c:ptCount val="9"/>
                <c:pt idx="8" formatCode="0.00%">
                  <c:v>0.28128342245989296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9CCF-449F-BABD-1BCE1D8BEFE3}"/>
            </c:ext>
          </c:extLst>
        </c:ser>
        <c:ser>
          <c:idx val="4"/>
          <c:order val="14"/>
          <c:tx>
            <c:strRef>
              <c:f>NORMAL!$BD$878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6-9CCF-449F-BABD-1BCE1D8BEFE3}"/>
              </c:ext>
            </c:extLst>
          </c:dPt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NORMAL!$BB$879:$BJ$879</c:f>
              <c:numCache>
                <c:formatCode>General</c:formatCode>
                <c:ptCount val="9"/>
                <c:pt idx="8" formatCode="0.0%">
                  <c:v>6.3198833252309169E-3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9CCF-449F-BABD-1BCE1D8BE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>
          <c:ext xmlns:c15="http://schemas.microsoft.com/office/drawing/2012/chart" uri="{02D57815-91ED-43cb-92C2-25804820EDAC}">
            <c15:filteredBarSeries>
              <c15:ser>
                <c:idx val="10"/>
                <c:order val="1"/>
                <c:tx>
                  <c:strRef>
                    <c:extLst>
                      <c:ext uri="{02D57815-91ED-43cb-92C2-25804820EDAC}">
                        <c15:formulaRef>
                          <c15:sqref>NORMAL!$BF$850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NORMAL!$BB$851:$BJ$851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9CCF-449F-BABD-1BCE1D8BEFE3}"/>
                  </c:ext>
                </c:extLst>
              </c15:ser>
            </c15:filteredBarSeries>
            <c15:filteredBarSeries>
              <c15:ser>
                <c:idx val="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C00000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NORMAL!$BB$871:$BH$871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9CCF-449F-BABD-1BCE1D8BEFE3}"/>
                  </c:ext>
                </c:extLst>
              </c15:ser>
            </c15:filteredBarSeries>
            <c15:filteredBarSeries>
              <c15:ser>
                <c:idx val="2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NORMAL!$BB$875:$BH$875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9CCF-449F-BABD-1BCE1D8BEFE3}"/>
                  </c:ext>
                </c:extLst>
              </c15:ser>
            </c15:filteredBarSeries>
            <c15:filteredBarSeries>
              <c15:ser>
                <c:idx val="6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FF00FF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NORMAL!$BB$869:$BH$869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9CCF-449F-BABD-1BCE1D8BEFE3}"/>
                  </c:ext>
                </c:extLst>
              </c15:ser>
            </c15:filteredBarSeries>
            <c15:filteredBarSeries>
              <c15:ser>
                <c:idx val="8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NORMAL!$BB$885:$BF$885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9CCF-449F-BABD-1BCE1D8BEFE3}"/>
                  </c:ext>
                </c:extLst>
              </c15:ser>
            </c15:filteredBarSeries>
            <c15:filteredBar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NORMAL!$BF$844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NORMAL!$BB$845:$BH$845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9CCF-449F-BABD-1BCE1D8BEFE3}"/>
                  </c:ext>
                </c:extLst>
              </c15:ser>
            </c15:filteredBarSeries>
            <c15:filteredBar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NORMAL!$BD$862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NORMAL!$BB$863:$BD$863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9CCF-449F-BABD-1BCE1D8BEFE3}"/>
                  </c:ext>
                </c:extLst>
              </c15:ser>
            </c15:filteredBarSeries>
            <c15:filteredBar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NORMAL!$BB$865:$BD$865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9CCF-449F-BABD-1BCE1D8BEFE3}"/>
                  </c:ext>
                </c:extLst>
              </c15:ser>
            </c15:filteredBarSeries>
            <c15:filteredBar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9CCF-449F-BABD-1BCE1D8BEFE3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9CCF-449F-BABD-1BCE1D8BEFE3}"/>
                  </c:ext>
                </c:extLst>
              </c15:ser>
            </c15:filteredBarSeries>
          </c:ext>
        </c:extLst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3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April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6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707239284332496E-2"/>
          <c:y val="9.9003905538311704E-2"/>
          <c:w val="0.86930179544290032"/>
          <c:h val="0.7664489400363415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NORMAL!$B$845:$I$845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5DAF-4AEE-81AB-03943D39EEFE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NORMAL!$B$847:$I$847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DAF-4AEE-81AB-03943D39EEFE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NORMAL!$B$849:$I$849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DAF-4AEE-81AB-03943D39EEFE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NORMAL!$B$851:$I$851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DAF-4AEE-81AB-03943D39EEFE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NORMAL!$B$853:$I$853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DAF-4AEE-81AB-03943D39EEFE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NORMAL!$B$855:$I$855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5DAF-4AEE-81AB-03943D39EEFE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NORMAL!$B$857:$I$857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5DAF-4AEE-81AB-03943D39EEFE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NORMAL!$B$859:$I$859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5DAF-4AEE-81AB-03943D39EEFE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NORMAL!$B$861:$I$861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5DAF-4AEE-81AB-03943D39EEFE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NORMAL!$B$863:$I$863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5DAF-4AEE-81AB-03943D39EEFE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NORMAL!$B$865:$I$865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5DAF-4AEE-81AB-03943D39EEFE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NORMAL!$B$867:$I$867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5DAF-4AEE-81AB-03943D39EEFE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NORMAL!$B$869:$I$869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5DAF-4AEE-81AB-03943D39EEFE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NORMAL!$B$871:$I$871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5DAF-4AEE-81AB-03943D39EEFE}"/>
            </c:ext>
          </c:extLst>
        </c:ser>
        <c:ser>
          <c:idx val="15"/>
          <c:order val="15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NORMAL!$B$883:$I$883</c:f>
              <c:numCache>
                <c:formatCode>General</c:formatCode>
                <c:ptCount val="8"/>
                <c:pt idx="0" formatCode="0.00%">
                  <c:v>0</c:v>
                </c:pt>
                <c:pt idx="2" formatCode="0.0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5DAF-4AEE-81AB-03943D39E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>
          <c:ext xmlns:c15="http://schemas.microsoft.com/office/drawing/2012/chart" uri="{02D57815-91ED-43cb-92C2-25804820EDAC}">
            <c15:filteredBarSeries>
              <c15:ser>
                <c:idx val="9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NORMAL!$B$882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NORMAL!$B$843:$I$843</c15:sqref>
                        </c15:formulaRef>
                      </c:ext>
                    </c:extLst>
                    <c:strCache>
                      <c:ptCount val="7"/>
                      <c:pt idx="0">
                        <c:v>04/01/25/2 to 04/08/25/1</c:v>
                      </c:pt>
                      <c:pt idx="2">
                        <c:v>04/08/25/2 to 04/15/25/1</c:v>
                      </c:pt>
                      <c:pt idx="4">
                        <c:v>04/15/25/2 to 04/22/25/1</c:v>
                      </c:pt>
                      <c:pt idx="6">
                        <c:v>04/22/25/2 to 04/29/25/1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NORMAL!$B$883:$I$883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 formatCode="0.00%">
                        <c:v>0</c:v>
                      </c:pt>
                      <c:pt idx="2" formatCode="0.00%">
                        <c:v>0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5DAF-4AEE-81AB-03943D39EEFE}"/>
                  </c:ext>
                </c:extLst>
              </c15:ser>
            </c15:filteredBarSeries>
          </c:ext>
        </c:extLst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6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MAY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>
          <a:gsLst>
            <a:gs pos="94000">
              <a:srgbClr val="F8F8F8"/>
            </a:gs>
            <a:gs pos="29000">
              <a:srgbClr val="F0F0F0"/>
            </a:gs>
            <a:gs pos="81000">
              <a:srgbClr val="E0E0E0"/>
            </a:gs>
            <a:gs pos="44000">
              <a:srgbClr val="C0C0C0"/>
            </a:gs>
            <a:gs pos="69000">
              <a:srgbClr val="B0B0B0"/>
            </a:gs>
            <a:gs pos="57000">
              <a:srgbClr val="808080"/>
            </a:gs>
            <a:gs pos="11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9048770079736819E-2"/>
          <c:y val="9.2630823289256939E-2"/>
          <c:w val="0.86166302489118285"/>
          <c:h val="0.7614545244267967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NORMAL!$AB$845:$AJ$845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0-7003-43A2-A59A-80AED9D4E6DA}"/>
            </c:ext>
          </c:extLst>
        </c:ser>
        <c:ser>
          <c:idx val="3"/>
          <c:order val="1"/>
          <c:tx>
            <c:strRef>
              <c:f>NORMAL!$AB$846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NORMAL!$AB$847:$AJ$847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1-7003-43A2-A59A-80AED9D4E6DA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NORMAL!$AB$849:$AJ$849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7003-43A2-A59A-80AED9D4E6DA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NORMAL!$AB$851:$AJ$851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3-7003-43A2-A59A-80AED9D4E6DA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7003-43A2-A59A-80AED9D4E6DA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NORMAL!$AB$855:$AJ$855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7003-43A2-A59A-80AED9D4E6DA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7003-43A2-A59A-80AED9D4E6DA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NORMAL!$AB$859:$AJ$859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7003-43A2-A59A-80AED9D4E6DA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NORMAL!$AB$861:$AJ$861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7003-43A2-A59A-80AED9D4E6DA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NORMAL!$AB$863:$AH$863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7003-43A2-A59A-80AED9D4E6DA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NORMAL!$AB$865:$AJ$865</c:f>
              <c:numCache>
                <c:formatCode>General</c:formatCode>
                <c:ptCount val="9"/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7003-43A2-A59A-80AED9D4E6DA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NORMAL!$AB$867:$AJ$867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7003-43A2-A59A-80AED9D4E6DA}"/>
            </c:ext>
          </c:extLst>
        </c:ser>
        <c:ser>
          <c:idx val="8"/>
          <c:order val="12"/>
          <c:tx>
            <c:strRef>
              <c:f>NORMAL!$AB$872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NORMAL!$AB$873:$AJ$873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7003-43A2-A59A-80AED9D4E6DA}"/>
            </c:ext>
          </c:extLst>
        </c:ser>
        <c:ser>
          <c:idx val="18"/>
          <c:order val="18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val>
            <c:numRef>
              <c:f>NORMAL!$AB$883:$AJ$883</c:f>
              <c:numCache>
                <c:formatCode>General</c:formatCode>
                <c:ptCount val="9"/>
                <c:pt idx="0" formatCode="0.0%">
                  <c:v>0</c:v>
                </c:pt>
                <c:pt idx="2" formatCode="0.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  <c:pt idx="8" formatCode="0.0%">
                  <c:v>1.1551790527531806E-2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7003-43A2-A59A-80AED9D4E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12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NORMAL!$AB$868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NORMAL!$AB$869:$AJ$869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E-7003-43A2-A59A-80AED9D4E6DA}"/>
                  </c:ext>
                </c:extLst>
              </c15:ser>
            </c15:filteredBarSeries>
            <c15:filteredBarSeries>
              <c15:ser>
                <c:idx val="2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NORMAL!$AB$871:$AJ$871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7003-43A2-A59A-80AED9D4E6DA}"/>
                  </c:ext>
                </c:extLst>
              </c15:ser>
            </c15:filteredBarSeries>
            <c15:filteredBarSeries>
              <c15:ser>
                <c:idx val="9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NORMAL!$AB$879:$AJ$879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7003-43A2-A59A-80AED9D4E6DA}"/>
                  </c:ext>
                </c:extLst>
              </c15:ser>
            </c15:filteredBarSeries>
            <c15:filteredBarSeries>
              <c15:ser>
                <c:idx val="10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NORMAL!$AB$875:$AJ$875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7003-43A2-A59A-80AED9D4E6DA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NORMAL!$AB$877:$AJ$877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7003-43A2-A59A-80AED9D4E6DA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NORMAL!$AB$881:$AJ$881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7003-43A2-A59A-80AED9D4E6DA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NORMAL!$AB$885:$AJ$885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7003-43A2-A59A-80AED9D4E6DA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NORMAL!$AB$887:$AJ$887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7003-43A2-A59A-80AED9D4E6DA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NORMAL!$AB$888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NORMAL!$AB$889:$AJ$889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 formatCode="0.0%">
                        <c:v>0</c:v>
                      </c:pt>
                      <c:pt idx="2" formatCode="0.0%">
                        <c:v>0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  <c:pt idx="8" formatCode="0.0%">
                        <c:v>1.1551790527531806E-2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7003-43A2-A59A-80AED9D4E6DA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7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0.84377</cdr:x>
      <cdr:y>0.91852</cdr:y>
    </cdr:from>
    <cdr:to>
      <cdr:x>1</cdr:x>
      <cdr:y>0.95901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D10607B5-63E2-BE5A-6F68-2E948BF91A72}"/>
            </a:ext>
          </a:extLst>
        </cdr:cNvPr>
        <cdr:cNvSpPr txBox="1"/>
      </cdr:nvSpPr>
      <cdr:spPr>
        <a:xfrm xmlns:a="http://schemas.openxmlformats.org/drawingml/2006/main">
          <a:off x="10194966" y="6299203"/>
          <a:ext cx="1868294" cy="2776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Data courtesy C. Naylor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0.59756</cdr:x>
      <cdr:y>0.26822</cdr:y>
    </cdr:from>
    <cdr:to>
      <cdr:x>0.76306</cdr:x>
      <cdr:y>0.32884</cdr:y>
    </cdr:to>
    <cdr:sp macro="" textlink="">
      <cdr:nvSpPr>
        <cdr:cNvPr id="2" name="Speech Bubble: Rectangle with Corners Rounded 1">
          <a:extLst xmlns:a="http://schemas.openxmlformats.org/drawingml/2006/main">
            <a:ext uri="{FF2B5EF4-FFF2-40B4-BE49-F238E27FC236}">
              <a16:creationId xmlns:a16="http://schemas.microsoft.com/office/drawing/2014/main" id="{36D0AC19-3476-38B0-DC5B-691F8B123503}"/>
            </a:ext>
          </a:extLst>
        </cdr:cNvPr>
        <cdr:cNvSpPr/>
      </cdr:nvSpPr>
      <cdr:spPr>
        <a:xfrm xmlns:a="http://schemas.openxmlformats.org/drawingml/2006/main">
          <a:off x="7139370" y="1668780"/>
          <a:ext cx="1977390" cy="377190"/>
        </a:xfrm>
        <a:prstGeom xmlns:a="http://schemas.openxmlformats.org/drawingml/2006/main" prst="wedgeRoundRectCallout">
          <a:avLst>
            <a:gd name="adj1" fmla="val 72305"/>
            <a:gd name="adj2" fmla="val 493487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kern="1200" dirty="0"/>
            <a:t>since 5/31 restoration</a:t>
          </a:r>
        </a:p>
      </cdr:txBody>
    </cdr:sp>
  </cdr:relSizeAnchor>
  <cdr:relSizeAnchor xmlns:cdr="http://schemas.openxmlformats.org/drawingml/2006/chartDrawing">
    <cdr:from>
      <cdr:x>0.69705</cdr:x>
      <cdr:y>0.1635</cdr:y>
    </cdr:from>
    <cdr:to>
      <cdr:x>0.84342</cdr:x>
      <cdr:y>0.24883</cdr:y>
    </cdr:to>
    <cdr:sp macro="" textlink="">
      <cdr:nvSpPr>
        <cdr:cNvPr id="3" name="Speech Bubble: Rectangle with Corners Rounded 2">
          <a:extLst xmlns:a="http://schemas.openxmlformats.org/drawingml/2006/main">
            <a:ext uri="{FF2B5EF4-FFF2-40B4-BE49-F238E27FC236}">
              <a16:creationId xmlns:a16="http://schemas.microsoft.com/office/drawing/2014/main" id="{739E9170-5DF7-9EDD-98DA-29704BE1F6F6}"/>
            </a:ext>
          </a:extLst>
        </cdr:cNvPr>
        <cdr:cNvSpPr/>
      </cdr:nvSpPr>
      <cdr:spPr>
        <a:xfrm xmlns:a="http://schemas.openxmlformats.org/drawingml/2006/main">
          <a:off x="8328090" y="1017270"/>
          <a:ext cx="1748790" cy="530860"/>
        </a:xfrm>
        <a:prstGeom xmlns:a="http://schemas.openxmlformats.org/drawingml/2006/main" prst="wedgeRoundRectCallout">
          <a:avLst>
            <a:gd name="adj1" fmla="val 66442"/>
            <a:gd name="adj2" fmla="val 320919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kern="1200" dirty="0"/>
            <a:t>since 3/26 start, </a:t>
          </a:r>
        </a:p>
        <a:p xmlns:a="http://schemas.openxmlformats.org/drawingml/2006/main">
          <a:r>
            <a:rPr lang="en-US" sz="1400" kern="1200" dirty="0"/>
            <a:t>if failure 3/26-5/31</a:t>
          </a:r>
        </a:p>
      </cdr:txBody>
    </cdr:sp>
  </cdr:relSizeAnchor>
  <cdr:relSizeAnchor xmlns:cdr="http://schemas.openxmlformats.org/drawingml/2006/chartDrawing">
    <cdr:from>
      <cdr:x>0.78315</cdr:x>
      <cdr:y>0.01695</cdr:y>
    </cdr:from>
    <cdr:to>
      <cdr:x>0.97954</cdr:x>
      <cdr:y>0.10227</cdr:y>
    </cdr:to>
    <cdr:sp macro="" textlink="">
      <cdr:nvSpPr>
        <cdr:cNvPr id="4" name="Speech Bubble: Rectangle with Corners Rounded 3">
          <a:extLst xmlns:a="http://schemas.openxmlformats.org/drawingml/2006/main">
            <a:ext uri="{FF2B5EF4-FFF2-40B4-BE49-F238E27FC236}">
              <a16:creationId xmlns:a16="http://schemas.microsoft.com/office/drawing/2014/main" id="{5CB09FE6-3FC2-BE45-D8C5-FAA8A601C388}"/>
            </a:ext>
          </a:extLst>
        </cdr:cNvPr>
        <cdr:cNvSpPr/>
      </cdr:nvSpPr>
      <cdr:spPr>
        <a:xfrm xmlns:a="http://schemas.openxmlformats.org/drawingml/2006/main">
          <a:off x="9356790" y="105449"/>
          <a:ext cx="2346390" cy="530860"/>
        </a:xfrm>
        <a:prstGeom xmlns:a="http://schemas.openxmlformats.org/drawingml/2006/main" prst="wedgeRoundRectCallout">
          <a:avLst>
            <a:gd name="adj1" fmla="val 39275"/>
            <a:gd name="adj2" fmla="val 226182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kern="1200" dirty="0">
              <a:solidFill>
                <a:schemeClr val="tx1"/>
              </a:solidFill>
            </a:rPr>
            <a:t>since 3/26 start, with maintenance 3/26-5/31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B306908-5DE8-4B7A-A140-6D10B4C48370}" type="datetimeFigureOut">
              <a:rPr lang="en-US"/>
              <a:pPr>
                <a:defRPr/>
              </a:pPr>
              <a:t>8/26/2025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865A6F2-A40F-4291-972B-2B1F22E4B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03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BLIP plot from  LogView /MCR/</a:t>
            </a:r>
            <a:r>
              <a:rPr lang="en-US" dirty="0" err="1"/>
              <a:t>PerformanceStats</a:t>
            </a:r>
            <a:r>
              <a:rPr lang="en-US" dirty="0"/>
              <a:t>/</a:t>
            </a:r>
            <a:r>
              <a:rPr lang="en-US" dirty="0" err="1"/>
              <a:t>timeMeetingBLIP.lvdisp</a:t>
            </a:r>
            <a:endParaRPr lang="en-US" dirty="0"/>
          </a:p>
          <a:p>
            <a:r>
              <a:rPr lang="en-US" dirty="0"/>
              <a:t>Avail calc on </a:t>
            </a:r>
            <a:r>
              <a:rPr lang="en-US" dirty="0" err="1"/>
              <a:t>nsrl</a:t>
            </a:r>
            <a:r>
              <a:rPr lang="en-US" dirty="0"/>
              <a:t> time Excel sheet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11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 and avail calc from </a:t>
            </a:r>
            <a:r>
              <a:rPr lang="en-US" dirty="0" err="1"/>
              <a:t>nsrl</a:t>
            </a:r>
            <a:r>
              <a:rPr lang="en-US" dirty="0"/>
              <a:t> time.xlsx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82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NSRL plot from  LogView /MCR/</a:t>
            </a:r>
            <a:r>
              <a:rPr lang="en-US" dirty="0" err="1"/>
              <a:t>PerformanceStats</a:t>
            </a:r>
            <a:r>
              <a:rPr lang="en-US" dirty="0"/>
              <a:t>/</a:t>
            </a:r>
            <a:r>
              <a:rPr lang="en-US" dirty="0" err="1"/>
              <a:t>timeMeetingNSRL.lvdisp</a:t>
            </a:r>
            <a:r>
              <a:rPr lang="en-US" dirty="0"/>
              <a:t>, select Dose Rate and ion species in use</a:t>
            </a:r>
          </a:p>
          <a:p>
            <a:r>
              <a:rPr lang="en-US" dirty="0"/>
              <a:t>Screenshot of </a:t>
            </a:r>
            <a:r>
              <a:rPr lang="en-US" dirty="0" err="1"/>
              <a:t>AlarmSummary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5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08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82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687E7-A509-602D-0172-BE04A7444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CACFB5-BAF9-F677-61B7-432113F678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7F32A3-349A-CCF9-E14C-DA187EA756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70604-A01E-1837-7641-60A82AE360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93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Normally hidden. Explains how the 85% from DOE comes in to play, &amp; general availability 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7" y="5773231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19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512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480" userDrawn="1">
          <p15:clr>
            <a:srgbClr val="FBAE40"/>
          </p15:clr>
        </p15:guide>
        <p15:guide id="11" pos="976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FD42326-AC9C-420D-B180-F6A720188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4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8B257AAB-8CAC-4C03-87C7-DD1EB4E616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8403DDF-F6C9-4D24-AA31-0A50BD5CB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07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63BA202-2275-4151-9EA8-94D231A230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1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6EDF8193-1A5A-4BC7-88EA-95313DE5C3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1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CC453D8-DE21-478E-B7AC-AC62FB21F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AC18BBE-04EE-40EC-8ECB-C8E77DE938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977C4665-3D05-420B-8F7A-56420ED7D7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6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912E5AB-6E61-4B2B-987F-42A1C67F2B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7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7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48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9760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pos="5120" userDrawn="1">
          <p15:clr>
            <a:srgbClr val="F26B43"/>
          </p15:clr>
        </p15:guide>
        <p15:guide id="15" pos="512" userDrawn="1">
          <p15:clr>
            <a:srgbClr val="F26B43"/>
          </p15:clr>
        </p15:guide>
        <p15:guide id="16" pos="9728" userDrawn="1">
          <p15:clr>
            <a:srgbClr val="F26B43"/>
          </p15:clr>
        </p15:guide>
        <p15:guide id="17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3041D-0B33-1BD0-A20E-D080F691C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52AED7-6059-CDD6-668A-2FC44F6641DF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9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840870"/>
              </p:ext>
            </p:extLst>
          </p:nvPr>
        </p:nvGraphicFramePr>
        <p:xfrm>
          <a:off x="235670" y="0"/>
          <a:ext cx="11956330" cy="6249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004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7511366-F537-F429-19FA-50966BBFC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EC4F02A7-668A-29B8-C4E6-CC0523FEE95F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468021"/>
              </p:ext>
            </p:extLst>
          </p:nvPr>
        </p:nvGraphicFramePr>
        <p:xfrm>
          <a:off x="216816" y="0"/>
          <a:ext cx="11975184" cy="62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8564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9BA153E-DB05-CA1B-04B4-7E7FEBF1D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CCA1C423-A28F-562B-C229-DB2D5C051592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804415"/>
              </p:ext>
            </p:extLst>
          </p:nvPr>
        </p:nvGraphicFramePr>
        <p:xfrm>
          <a:off x="228876" y="0"/>
          <a:ext cx="11963123" cy="6174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3450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91421-8AA9-0D26-F85C-888216D42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701E86A7-581E-44A4-0B18-5FAEBBE487F5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0355174"/>
              </p:ext>
            </p:extLst>
          </p:nvPr>
        </p:nvGraphicFramePr>
        <p:xfrm>
          <a:off x="207388" y="1"/>
          <a:ext cx="11984612" cy="6284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674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863BDD1-D007-46C0-BF7F-C081F92DEBC0}"/>
              </a:ext>
            </a:extLst>
          </p:cNvPr>
          <p:cNvSpPr/>
          <p:nvPr/>
        </p:nvSpPr>
        <p:spPr>
          <a:xfrm>
            <a:off x="6096000" y="960375"/>
            <a:ext cx="4917259" cy="35467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17A969-CC37-4606-AD17-F21CAD8F025A}"/>
              </a:ext>
            </a:extLst>
          </p:cNvPr>
          <p:cNvCxnSpPr>
            <a:cxnSpLocks/>
          </p:cNvCxnSpPr>
          <p:nvPr/>
        </p:nvCxnSpPr>
        <p:spPr>
          <a:xfrm flipH="1">
            <a:off x="7719433" y="677204"/>
            <a:ext cx="3350187" cy="2531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DD3746-35F2-4E43-ABBD-7311B4E17E51}"/>
              </a:ext>
            </a:extLst>
          </p:cNvPr>
          <p:cNvCxnSpPr>
            <a:cxnSpLocks/>
          </p:cNvCxnSpPr>
          <p:nvPr/>
        </p:nvCxnSpPr>
        <p:spPr>
          <a:xfrm flipH="1">
            <a:off x="7395845" y="1895556"/>
            <a:ext cx="3473227" cy="24300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B9EDEB6-1147-42F7-9DA6-2BBE9304AEF5}"/>
              </a:ext>
            </a:extLst>
          </p:cNvPr>
          <p:cNvSpPr/>
          <p:nvPr/>
        </p:nvSpPr>
        <p:spPr>
          <a:xfrm>
            <a:off x="10448145" y="677204"/>
            <a:ext cx="1489029" cy="36484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E1051-7FA6-4BEE-AA4B-6BBFADD154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483" y="183644"/>
            <a:ext cx="4338638" cy="60642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Operations for BLIP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A90EA1-542B-4D1B-8A75-F72CC3779E1C}"/>
              </a:ext>
            </a:extLst>
          </p:cNvPr>
          <p:cNvSpPr/>
          <p:nvPr/>
        </p:nvSpPr>
        <p:spPr>
          <a:xfrm>
            <a:off x="5676686" y="590605"/>
            <a:ext cx="6328854" cy="440120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 BLIP</a:t>
            </a:r>
          </a:p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this past week</a:t>
            </a: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1692A-327B-4A38-A46D-758905412178}"/>
              </a:ext>
            </a:extLst>
          </p:cNvPr>
          <p:cNvSpPr txBox="1"/>
          <p:nvPr/>
        </p:nvSpPr>
        <p:spPr>
          <a:xfrm>
            <a:off x="254826" y="790069"/>
            <a:ext cx="4497945" cy="54337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BLIP remains in shutdown.</a:t>
            </a:r>
          </a:p>
          <a:p>
            <a:endParaRPr lang="en-US" sz="2800" dirty="0"/>
          </a:p>
          <a:p>
            <a:r>
              <a:rPr lang="en-US" sz="2800" dirty="0"/>
              <a:t>Linac off since 8 July.</a:t>
            </a:r>
            <a:br>
              <a:rPr lang="en-US" sz="2800" dirty="0"/>
            </a:b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  <a:p>
            <a:br>
              <a:rPr lang="en-US" sz="2400" dirty="0">
                <a:solidFill>
                  <a:schemeClr val="accent3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41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D58E3F-F47B-442F-B8F8-75AE9391E2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2425" y="196850"/>
            <a:ext cx="10925666" cy="609600"/>
          </a:xfrm>
        </p:spPr>
        <p:txBody>
          <a:bodyPr>
            <a:noAutofit/>
          </a:bodyPr>
          <a:lstStyle/>
          <a:p>
            <a:r>
              <a:rPr lang="en-US" sz="2800" dirty="0"/>
              <a:t>NSRL activity past week</a:t>
            </a:r>
            <a:r>
              <a:rPr lang="en-US" sz="2800"/>
              <a:t>: 8/19-26/2025 </a:t>
            </a:r>
            <a:r>
              <a:rPr lang="en-US" sz="2400" dirty="0"/>
              <a:t>(as of 0800)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D2342-837F-44BE-A9A7-5BCD33A79969}"/>
              </a:ext>
            </a:extLst>
          </p:cNvPr>
          <p:cNvSpPr txBox="1"/>
          <p:nvPr/>
        </p:nvSpPr>
        <p:spPr>
          <a:xfrm>
            <a:off x="2749002" y="6303010"/>
            <a:ext cx="809359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/>
                <a:cs typeface="Calibri"/>
              </a:rPr>
              <a:t>Availability: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Calibri"/>
                <a:cs typeface="Calibri"/>
              </a:rPr>
              <a:t>92.5%</a:t>
            </a:r>
            <a:endParaRPr 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498A92-B3B2-49BC-A076-391E836286E6}"/>
              </a:ext>
            </a:extLst>
          </p:cNvPr>
          <p:cNvSpPr txBox="1"/>
          <p:nvPr/>
        </p:nvSpPr>
        <p:spPr>
          <a:xfrm>
            <a:off x="217170" y="1243362"/>
            <a:ext cx="282042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NSRL running continues.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Various setup and user beam time trough the week.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8 species (Si, Ti, Fe, Nb, Ag, Ta, Au, Bi) logged to NSRL.</a:t>
            </a:r>
          </a:p>
          <a:p>
            <a:pPr algn="ctr"/>
            <a:br>
              <a:rPr lang="en-US" sz="2000" dirty="0"/>
            </a:br>
            <a:br>
              <a:rPr lang="en-US" sz="1600" dirty="0"/>
            </a:br>
            <a:r>
              <a:rPr lang="en-US" sz="1600" dirty="0"/>
              <a:t>Run 25-C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began 30 June</a:t>
            </a:r>
            <a:r>
              <a:rPr lang="en-US" sz="1600" dirty="0"/>
              <a:t>; 25-C schedule posted,  </a:t>
            </a:r>
            <a:r>
              <a:rPr lang="en-US" sz="1600" dirty="0">
                <a:solidFill>
                  <a:schemeClr val="accent4"/>
                </a:solidFill>
              </a:rPr>
              <a:t>updates forthcoming</a:t>
            </a:r>
            <a:r>
              <a:rPr lang="en-US" sz="1600" dirty="0"/>
              <a:t> through 1 November.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EFAF220-6078-17A6-BEB0-09EB7B3FF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1535991"/>
              </p:ext>
            </p:extLst>
          </p:nvPr>
        </p:nvGraphicFramePr>
        <p:xfrm>
          <a:off x="3037591" y="806450"/>
          <a:ext cx="9154409" cy="549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35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CF00A-CA15-4D7B-9B47-22CDCFC7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51" y="54153"/>
            <a:ext cx="4178993" cy="364074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Notes from Operations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7E873D-E72B-4BE0-99D3-3CB079EDDDF1}"/>
              </a:ext>
            </a:extLst>
          </p:cNvPr>
          <p:cNvSpPr txBox="1"/>
          <p:nvPr/>
        </p:nvSpPr>
        <p:spPr>
          <a:xfrm>
            <a:off x="238126" y="418227"/>
            <a:ext cx="7520134" cy="6439773"/>
          </a:xfrm>
          <a:prstGeom prst="rect">
            <a:avLst/>
          </a:prstGeom>
          <a:solidFill>
            <a:schemeClr val="accent1">
              <a:lumMod val="40000"/>
              <a:lumOff val="60000"/>
              <a:alpha val="6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 fontScale="85000" lnSpcReduction="20000"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Notable failures (&gt;1 </a:t>
            </a:r>
            <a:r>
              <a:rPr lang="en-US" sz="2400" b="1" dirty="0" err="1">
                <a:solidFill>
                  <a:schemeClr val="tx1"/>
                </a:solidFill>
              </a:rPr>
              <a:t>hr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cs typeface="Arial"/>
              </a:rPr>
              <a:t>QLI/beam abort from quench detector, 12a-qd2 </a:t>
            </a:r>
            <a:br>
              <a:rPr lang="en-US" sz="2200" dirty="0">
                <a:solidFill>
                  <a:schemeClr val="tx1"/>
                </a:solidFill>
                <a:cs typeface="Arial"/>
              </a:rPr>
            </a:br>
            <a:r>
              <a:rPr lang="en-US" sz="2200" dirty="0">
                <a:solidFill>
                  <a:schemeClr val="tx1"/>
                </a:solidFill>
                <a:cs typeface="Arial"/>
              </a:rPr>
              <a:t>QD card </a:t>
            </a:r>
            <a:r>
              <a:rPr lang="en-US" sz="2200">
                <a:solidFill>
                  <a:schemeClr val="tx1"/>
                </a:solidFill>
                <a:cs typeface="Arial"/>
              </a:rPr>
              <a:t>and PS control card </a:t>
            </a:r>
            <a:r>
              <a:rPr lang="en-US" sz="2200" dirty="0">
                <a:solidFill>
                  <a:schemeClr val="tx1"/>
                </a:solidFill>
                <a:cs typeface="Arial"/>
              </a:rPr>
              <a:t>replaced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cs typeface="Arial"/>
              </a:rPr>
              <a:t>BLM permit issue, 10a-blm2 (2x)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/>
                </a:solidFill>
                <a:cs typeface="Arial"/>
              </a:rPr>
              <a:t>Cryo</a:t>
            </a:r>
            <a:r>
              <a:rPr lang="en-US" sz="2200" dirty="0">
                <a:solidFill>
                  <a:schemeClr val="tx1"/>
                </a:solidFill>
                <a:cs typeface="Arial"/>
              </a:rPr>
              <a:t> PLC failure sector 6, VODH </a:t>
            </a:r>
            <a:br>
              <a:rPr lang="en-US" sz="2200" dirty="0">
                <a:solidFill>
                  <a:schemeClr val="tx1"/>
                </a:solidFill>
                <a:cs typeface="Arial"/>
              </a:rPr>
            </a:br>
            <a:r>
              <a:rPr lang="en-US" sz="2200" dirty="0">
                <a:solidFill>
                  <a:schemeClr val="tx1"/>
                </a:solidFill>
                <a:cs typeface="Arial"/>
              </a:rPr>
              <a:t>communication fault; PLC power supply replaced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cs typeface="Arial"/>
              </a:rPr>
              <a:t>NQBPS/beam abort, bi5-qf9-ps repaired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cs typeface="Arial"/>
              </a:rPr>
              <a:t>STAR, </a:t>
            </a:r>
            <a:r>
              <a:rPr lang="en-US" sz="2200" dirty="0" err="1">
                <a:solidFill>
                  <a:schemeClr val="tx1"/>
                </a:solidFill>
                <a:cs typeface="Arial"/>
              </a:rPr>
              <a:t>sPHENIX</a:t>
            </a:r>
            <a:r>
              <a:rPr lang="en-US" sz="2200" dirty="0">
                <a:solidFill>
                  <a:schemeClr val="tx1"/>
                </a:solidFill>
                <a:cs typeface="Arial"/>
              </a:rPr>
              <a:t> accesses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cs typeface="Arial"/>
              </a:rPr>
              <a:t>Power dip, affecting various systems; substation </a:t>
            </a:r>
            <a:br>
              <a:rPr lang="en-US" sz="2200" dirty="0">
                <a:solidFill>
                  <a:schemeClr val="tx1"/>
                </a:solidFill>
                <a:cs typeface="Arial"/>
              </a:rPr>
            </a:br>
            <a:r>
              <a:rPr lang="en-US" sz="2200" dirty="0">
                <a:solidFill>
                  <a:schemeClr val="tx1"/>
                </a:solidFill>
                <a:cs typeface="Arial"/>
              </a:rPr>
              <a:t>fuses replaced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/>
                </a:solidFill>
                <a:cs typeface="Arial"/>
              </a:rPr>
              <a:t>sPHENIX</a:t>
            </a:r>
            <a:r>
              <a:rPr lang="en-US" sz="2200" dirty="0">
                <a:solidFill>
                  <a:schemeClr val="tx1"/>
                </a:solidFill>
                <a:cs typeface="Arial"/>
              </a:rPr>
              <a:t> &amp; STAR magnet recoveries delayed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cs typeface="Arial"/>
              </a:rPr>
              <a:t>STAR Magnet PS failure, ongoing</a:t>
            </a:r>
          </a:p>
          <a:p>
            <a:endParaRPr lang="en-US" sz="2400" i="1" dirty="0">
              <a:solidFill>
                <a:schemeClr val="tx1"/>
              </a:solidFill>
            </a:endParaRPr>
          </a:p>
          <a:p>
            <a:r>
              <a:rPr lang="en-US" sz="2400" i="1" dirty="0">
                <a:solidFill>
                  <a:schemeClr val="tx1"/>
                </a:solidFill>
              </a:rPr>
              <a:t>Other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1002A ODH system failure, sensor replaced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NQBPS system work caused beam abort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AGS RF </a:t>
            </a:r>
            <a:r>
              <a:rPr lang="en-US" sz="2000" dirty="0" err="1">
                <a:solidFill>
                  <a:schemeClr val="tx1"/>
                </a:solidFill>
                <a:cs typeface="Arial"/>
              </a:rPr>
              <a:t>sta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B still down, awaiting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EBIS Collector PS (4x), RFQ (5x) other PS trips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EBIS FEC failure, cfe-930ebis-inst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Yellow Longitudinal stochastic cooling failure, microwave link 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repaired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Various network/FEC issues, resets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Other various trips, resets, tuning, foil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cs typeface="Arial"/>
            </a:endParaRPr>
          </a:p>
          <a:p>
            <a:r>
              <a:rPr lang="en-US" sz="1900" dirty="0">
                <a:solidFill>
                  <a:schemeClr val="tx1"/>
                </a:solidFill>
                <a:cs typeface="Arial"/>
              </a:rPr>
              <a:t>Over 82 hours CeC beam work; </a:t>
            </a:r>
            <a:br>
              <a:rPr lang="en-US" sz="1900" dirty="0">
                <a:solidFill>
                  <a:schemeClr val="tx1"/>
                </a:solidFill>
                <a:cs typeface="Arial"/>
              </a:rPr>
            </a:br>
            <a:r>
              <a:rPr lang="en-US" sz="1900" dirty="0">
                <a:solidFill>
                  <a:schemeClr val="tx1"/>
                </a:solidFill>
                <a:cs typeface="Arial"/>
              </a:rPr>
              <a:t>additional injector beam for Au setup</a:t>
            </a:r>
            <a:br>
              <a:rPr lang="en-US" sz="1900" dirty="0">
                <a:solidFill>
                  <a:schemeClr val="tx1"/>
                </a:solidFill>
                <a:cs typeface="Arial"/>
              </a:rPr>
            </a:br>
            <a:r>
              <a:rPr lang="en-US" sz="1900" dirty="0">
                <a:solidFill>
                  <a:schemeClr val="tx1"/>
                </a:solidFill>
                <a:cs typeface="Arial"/>
              </a:rPr>
              <a:t> </a:t>
            </a:r>
            <a:br>
              <a:rPr lang="en-US" sz="1900" dirty="0">
                <a:solidFill>
                  <a:schemeClr val="tx1"/>
                </a:solidFill>
                <a:cs typeface="Arial"/>
              </a:rPr>
            </a:br>
            <a:r>
              <a:rPr lang="en-US" sz="1900" dirty="0">
                <a:solidFill>
                  <a:schemeClr val="tx1"/>
                </a:solidFill>
                <a:cs typeface="Arial"/>
              </a:rPr>
              <a:t>(when injector systems are available)</a:t>
            </a:r>
            <a:endParaRPr lang="en-US" sz="2200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254B31-008D-D3F5-D7FD-3B06EC478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838" y="3661021"/>
            <a:ext cx="5145503" cy="31969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4D931C-58F1-C219-DA41-F6CC850FB6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5791" y="12849"/>
            <a:ext cx="5576208" cy="39282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picture containing ground&#10;&#10;AI-generated content may be incorrect.">
            <a:extLst>
              <a:ext uri="{FF2B5EF4-FFF2-40B4-BE49-F238E27FC236}">
                <a16:creationId xmlns:a16="http://schemas.microsoft.com/office/drawing/2014/main" id="{A25A0777-E6A9-2F9F-A94C-F76FE88AEE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819" y="5610662"/>
            <a:ext cx="3005361" cy="124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46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05BAB3-93A9-4362-AA58-BF024EA3D008}"/>
              </a:ext>
            </a:extLst>
          </p:cNvPr>
          <p:cNvSpPr txBox="1"/>
          <p:nvPr/>
        </p:nvSpPr>
        <p:spPr>
          <a:xfrm>
            <a:off x="269049" y="691861"/>
            <a:ext cx="11903901" cy="57464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beam </a:t>
            </a:r>
            <a:r>
              <a:rPr lang="en-US" sz="2400" dirty="0">
                <a:solidFill>
                  <a:schemeClr val="accent2"/>
                </a:solidFill>
                <a:latin typeface="Arial" panose="020B0604020202020204"/>
              </a:rPr>
              <a:t>o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perations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Arial" panose="020B0604020202020204"/>
              </a:rPr>
              <a:t>continue </a:t>
            </a:r>
            <a:r>
              <a:rPr lang="en-US" sz="2400" dirty="0">
                <a:solidFill>
                  <a:schemeClr val="accent5"/>
                </a:solidFill>
                <a:latin typeface="Arial" panose="020B0604020202020204"/>
              </a:rPr>
              <a:t>as available </a:t>
            </a:r>
            <a:r>
              <a:rPr lang="en-US" sz="2400" dirty="0">
                <a:solidFill>
                  <a:schemeClr val="accent5"/>
                </a:solidFill>
              </a:rPr>
              <a:t>pending STAR, PSEG work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RHIC physics running continues</a:t>
            </a:r>
            <a:endParaRPr lang="en-US" sz="2000" dirty="0">
              <a:solidFill>
                <a:schemeClr val="accent5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Tandem (MP7) remains sole provider of Au31 for RHIC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NSRL shifts scheduled for users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and MD</a:t>
            </a:r>
            <a:r>
              <a:rPr lang="en-US" sz="2000" dirty="0">
                <a:solidFill>
                  <a:srgbClr val="000000"/>
                </a:solidFill>
              </a:rPr>
              <a:t>, 4 days/1-2 shifts this week and next. 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Au31 from Tandem for higher intensity; </a:t>
            </a:r>
            <a:r>
              <a:rPr lang="en-US" sz="2000" dirty="0">
                <a:solidFill>
                  <a:schemeClr val="accent5"/>
                </a:solidFill>
              </a:rPr>
              <a:t>no TVDG protons established (including mode switching)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4"/>
                </a:solidFill>
              </a:rPr>
              <a:t>Linac proton beams off until November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Other ion beams from EBIS;</a:t>
            </a:r>
            <a:r>
              <a:rPr lang="en-US" sz="2000" dirty="0">
                <a:solidFill>
                  <a:schemeClr val="accent4"/>
                </a:solidFill>
              </a:rPr>
              <a:t> proton intensities low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AGS tuning, other studies to continue behind stores as time allows.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shift coverage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TBD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  <a:br>
              <a:rPr lang="en-US" sz="2000" dirty="0">
                <a:solidFill>
                  <a:srgbClr val="000000"/>
                </a:solidFill>
              </a:rPr>
            </a:b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b="1" i="1" dirty="0">
                <a:solidFill>
                  <a:srgbClr val="C00000"/>
                </a:solidFill>
                <a:latin typeface="Arial" panose="020B0604020202020204"/>
              </a:rPr>
              <a:t>Don’t forget: call MCR gate watch x7400 before you touch the gate.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Not sure of the process? </a:t>
            </a:r>
            <a:r>
              <a:rPr lang="en-US" sz="2000" b="1" i="1" dirty="0">
                <a:latin typeface="Arial" panose="020B0604020202020204"/>
              </a:rPr>
              <a:t>Ask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us.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/>
              </a:rPr>
              <a:t>Something not working? </a:t>
            </a:r>
            <a:r>
              <a:rPr lang="en-US" sz="2000" b="1" i="1" dirty="0">
                <a:latin typeface="Arial" panose="020B0604020202020204"/>
              </a:rPr>
              <a:t>Tell us.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F1ECC-CF35-4518-9CB2-9BBD12EE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154205"/>
            <a:ext cx="5638800" cy="62547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Reminder from Operations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F11C87A-D8E2-4210-5929-E9D76E0D0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147" y="2386263"/>
            <a:ext cx="3353803" cy="447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863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4B6A-0B15-F1CB-EE5E-01414CAD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3A19-6A85-E02A-C4A4-530CCE677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42846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</a:pPr>
            <a:r>
              <a:rPr lang="en-US" sz="2900" dirty="0"/>
              <a:t>Remote </a:t>
            </a:r>
            <a:r>
              <a:rPr lang="en-US" sz="2900" dirty="0" err="1"/>
              <a:t>keytree</a:t>
            </a:r>
            <a:r>
              <a:rPr lang="en-US" sz="2900" dirty="0"/>
              <a:t> systems require a database lookup to validate and authorize distribution of </a:t>
            </a:r>
            <a:r>
              <a:rPr lang="en-US" sz="2900" dirty="0" err="1"/>
              <a:t>keytokens</a:t>
            </a:r>
            <a:r>
              <a:rPr lang="en-US" sz="2900" dirty="0"/>
              <a:t>. The </a:t>
            </a:r>
            <a:r>
              <a:rPr lang="en-US" sz="2900" dirty="0" err="1"/>
              <a:t>Keytrak</a:t>
            </a:r>
            <a:r>
              <a:rPr lang="en-US" sz="2900" dirty="0"/>
              <a:t> system’s database is available for lookup functionality, but can no longer be modified in any way to add or edit qualified personnel.</a:t>
            </a:r>
          </a:p>
          <a:p>
            <a:pPr marL="0" indent="0"/>
            <a:r>
              <a:rPr lang="en-US" sz="3600" dirty="0">
                <a:solidFill>
                  <a:schemeClr val="accent5"/>
                </a:solidFill>
              </a:rPr>
              <a:t>Personnel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New employees, experimenters arriving after 12/1/2024 could not be enrolled in database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Existing employees &amp; experimenters, not already enrolled, cannot be added or modified in database</a:t>
            </a:r>
          </a:p>
          <a:p>
            <a:pPr marL="0" indent="0"/>
            <a:r>
              <a:rPr lang="en-US" sz="3400" dirty="0">
                <a:solidFill>
                  <a:schemeClr val="accent5"/>
                </a:solidFill>
              </a:rPr>
              <a:t>Remote </a:t>
            </a:r>
            <a:r>
              <a:rPr lang="en-US" sz="3400" dirty="0" err="1">
                <a:solidFill>
                  <a:schemeClr val="accent5"/>
                </a:solidFill>
              </a:rPr>
              <a:t>keytrees</a:t>
            </a:r>
            <a:r>
              <a:rPr lang="en-US" sz="3400" dirty="0">
                <a:solidFill>
                  <a:schemeClr val="accent5"/>
                </a:solidFill>
              </a:rPr>
              <a:t>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@NSRL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@AGS South gate, North Conjunction Gate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@RHIC STAR, sPHENIX, IP12, IP4</a:t>
            </a:r>
          </a:p>
          <a:p>
            <a:pPr marL="0" indent="0"/>
            <a:r>
              <a:rPr lang="en-US" sz="3400" dirty="0" err="1">
                <a:solidFill>
                  <a:schemeClr val="accent3">
                    <a:lumMod val="75000"/>
                  </a:schemeClr>
                </a:solidFill>
              </a:rPr>
              <a:t>Keytrees</a:t>
            </a:r>
            <a:r>
              <a:rPr lang="en-US" sz="3400" dirty="0">
                <a:solidFill>
                  <a:schemeClr val="accent3">
                    <a:lumMod val="75000"/>
                  </a:schemeClr>
                </a:solidFill>
              </a:rPr>
              <a:t> NOT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@Linac, Booster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@RHIC IP2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MCR </a:t>
            </a:r>
            <a:r>
              <a:rPr lang="en-US" sz="3400" dirty="0" err="1"/>
              <a:t>keytrees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75039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597DA46-608A-839C-7C04-82DAD60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FA71E-CCBA-1D45-F768-D07669A1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76D95-B317-5D3A-AAA0-E47BE3015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207624"/>
          </a:xfrm>
        </p:spPr>
        <p:txBody>
          <a:bodyPr>
            <a:normAutofit/>
          </a:bodyPr>
          <a:lstStyle/>
          <a:p>
            <a:pPr marL="0" indent="0"/>
            <a:r>
              <a:rPr lang="en-US" sz="2800" dirty="0">
                <a:solidFill>
                  <a:schemeClr val="accent4"/>
                </a:solidFill>
              </a:rPr>
              <a:t>Mitigation</a:t>
            </a:r>
            <a:r>
              <a:rPr lang="en-US" sz="2400" dirty="0">
                <a:solidFill>
                  <a:schemeClr val="accent4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Choose entrants that are currently enrolled to perform the work in the enclosure under Controlled Access (CA).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Obtain CA keys from MCR for remote gate watch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local gate watch using other tokens for entrants.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Restricted Access, and allow for delays incurred to sweep areas.</a:t>
            </a:r>
          </a:p>
          <a:p>
            <a:pPr marL="0" indent="0"/>
            <a:r>
              <a:rPr lang="en-US" sz="2800" b="1" i="1" u="sng" dirty="0">
                <a:solidFill>
                  <a:schemeClr val="accent5"/>
                </a:solidFill>
              </a:rPr>
              <a:t>CAUTION</a:t>
            </a:r>
            <a:endParaRPr lang="en-US" sz="2400" b="1" i="1" u="sng" dirty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Follow procedures</a:t>
            </a:r>
            <a:r>
              <a:rPr lang="en-US" sz="2400" dirty="0"/>
              <a:t>. Gate Watch staff will remain vigilant.</a:t>
            </a:r>
          </a:p>
          <a:p>
            <a:pPr marL="628650" lvl="1" indent="-285750"/>
            <a:r>
              <a:rPr lang="en-US" sz="2100" dirty="0"/>
              <a:t>No “piggy-backing” – one key/token per entrant.</a:t>
            </a:r>
          </a:p>
          <a:p>
            <a:pPr marL="628650" lvl="1" indent="-285750"/>
            <a:r>
              <a:rPr lang="en-US" sz="2100" dirty="0"/>
              <a:t>Access keys are not candy! </a:t>
            </a:r>
            <a:r>
              <a:rPr lang="en-US" sz="2100" b="1" i="1" dirty="0"/>
              <a:t>Authenticated entrant retains possession</a:t>
            </a:r>
            <a:r>
              <a:rPr lang="en-US" sz="21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Radiological Controls and the Access Controls System are not to be circumvented. This is (has been) enforced with disciplinary action (dismissal).</a:t>
            </a:r>
          </a:p>
          <a:p>
            <a:pPr marL="685800" lvl="2" indent="0">
              <a:buNone/>
            </a:pPr>
            <a:endParaRPr lang="en-US" sz="3000" dirty="0"/>
          </a:p>
          <a:p>
            <a:pPr marL="685800" lvl="2" indent="0">
              <a:buNone/>
            </a:pPr>
            <a:endParaRPr lang="en-US" sz="2400" dirty="0"/>
          </a:p>
          <a:p>
            <a:pPr marL="685800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67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A713809-64B1-48B9-93DF-0B3ABFD1142B}"/>
              </a:ext>
              <a:ext uri="{147F2762-F138-4A5C-976F-8EAC2B608ADB}">
                <a16:predDERef xmlns:a16="http://schemas.microsoft.com/office/drawing/2014/main" pred="{4667E89C-E80B-4F88-846F-DAAB160CC5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0455605"/>
              </p:ext>
            </p:extLst>
          </p:nvPr>
        </p:nvGraphicFramePr>
        <p:xfrm>
          <a:off x="242252" y="0"/>
          <a:ext cx="1194974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3405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7A490C4-2513-F95F-1273-6A43CBDA8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D21FCF-E188-80DE-ABE0-5AC1F7FE93AF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526601"/>
              </p:ext>
            </p:extLst>
          </p:nvPr>
        </p:nvGraphicFramePr>
        <p:xfrm>
          <a:off x="237434" y="0"/>
          <a:ext cx="11954566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9095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5D129F6-4D62-47D1-8B47-380CA79C8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767738"/>
              </p:ext>
            </p:extLst>
          </p:nvPr>
        </p:nvGraphicFramePr>
        <p:xfrm>
          <a:off x="242371" y="0"/>
          <a:ext cx="11949629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2215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0AE3E56-EDD9-E442-4EB1-840BA93E1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6E64602-3A08-45E3-93FF-87C234A400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062763"/>
              </p:ext>
            </p:extLst>
          </p:nvPr>
        </p:nvGraphicFramePr>
        <p:xfrm>
          <a:off x="244410" y="0"/>
          <a:ext cx="11947590" cy="6221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7279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60A3-F39F-47BB-B66D-8F7A2941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12" y="365130"/>
            <a:ext cx="8328991" cy="625471"/>
          </a:xfrm>
        </p:spPr>
        <p:txBody>
          <a:bodyPr/>
          <a:lstStyle/>
          <a:p>
            <a:r>
              <a:rPr lang="en-US" dirty="0"/>
              <a:t>Availability, expected beam hours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/>
                <a:endParaRPr lang="en-US" sz="6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500">
                          <a:latin typeface="Cambria Math" panose="02040503050406030204" pitchFamily="18" charset="0"/>
                        </a:rPr>
                        <m:t>Availability</m:t>
                      </m:r>
                      <m:r>
                        <a:rPr lang="en-US" sz="55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  <m:r>
                        <a:rPr lang="en-US" sz="5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𝐵𝑒𝑎𝑚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𝑢𝑠𝑒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𝐶𝑎𝑙𝑒𝑛𝑑𝑎𝑟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𝑖𝑛𝑡𝑒𝑟𝑟𝑢𝑝𝑡𝑖𝑜𝑛𝑠</m:t>
                          </m:r>
                        </m:den>
                      </m:f>
                    </m:oMath>
                  </m:oMathPara>
                </a14:m>
                <a:endParaRPr lang="en-US" sz="6200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𝐑𝐇𝐈𝐂</m:t>
                      </m:r>
                    </m:oMath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𝐀𝐯𝐚𝐢𝐥𝐚𝐛𝐢𝐥𝐢𝐭𝐲</m:t>
                      </m:r>
                      <m:r>
                        <a:rPr lang="en-US" sz="3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</m:num>
                        <m:den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3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𝐹𝑎𝑖𝑙𝑢𝑟𝑒𝑠</m:t>
                          </m:r>
                        </m:den>
                      </m:f>
                    </m:oMath>
                  </m:oMathPara>
                </a14:m>
                <a:endParaRPr lang="en-US" sz="25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300" dirty="0"/>
                        <m:t>DOE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expected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beam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hours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=(#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−1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𝑜𝑣𝑒𝑟h𝑒𝑎𝑑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d>
                        <m:dPr>
                          <m:ctrlPr>
                            <a:rPr lang="en-US" sz="4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160 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𝑎𝑣𝑎𝑖𝑙𝑎𝑏𝑙𝑒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h𝑜𝑢𝑟𝑠</m:t>
                              </m:r>
                            </m:num>
                            <m:den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𝑤𝑒𝑒𝑘</m:t>
                              </m:r>
                            </m:den>
                          </m:f>
                        </m:e>
                      </m:d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317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5D3DA8F-BDCB-930E-48EB-F7892C8F8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0D9F1A-ECB7-E86D-B51E-161A87AFF2AD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F6E58BE-83FB-E5A3-98DB-E3201E2E542E}"/>
              </a:ext>
            </a:extLst>
          </p:cNvPr>
          <p:cNvGraphicFramePr>
            <a:graphicFrameLocks/>
          </p:cNvGraphicFramePr>
          <p:nvPr/>
        </p:nvGraphicFramePr>
        <p:xfrm>
          <a:off x="275534" y="0"/>
          <a:ext cx="11640932" cy="6193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8074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806454"/>
              </p:ext>
            </p:extLst>
          </p:nvPr>
        </p:nvGraphicFramePr>
        <p:xfrm>
          <a:off x="233464" y="2"/>
          <a:ext cx="11958536" cy="620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4466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064236"/>
              </p:ext>
            </p:extLst>
          </p:nvPr>
        </p:nvGraphicFramePr>
        <p:xfrm>
          <a:off x="228599" y="72628"/>
          <a:ext cx="11963401" cy="6156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BB8A40D-56C1-83AE-3EEE-6CEDA104DE4B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3466037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A7369D9-63FA-2348-F907-760188E45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F2929A-9F81-97D9-25BF-C839D30D1A68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9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045482"/>
              </p:ext>
            </p:extLst>
          </p:nvPr>
        </p:nvGraphicFramePr>
        <p:xfrm>
          <a:off x="246958" y="135732"/>
          <a:ext cx="11916467" cy="6084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4877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88A4413-DF12-6C43-C568-E3C2B8831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B6DEC97E-ED47-39F2-2CEE-8CFCCC6B4196}"/>
              </a:ext>
            </a:extLst>
          </p:cNvPr>
          <p:cNvSpPr txBox="1"/>
          <p:nvPr/>
        </p:nvSpPr>
        <p:spPr>
          <a:xfrm>
            <a:off x="10113232" y="6360439"/>
            <a:ext cx="1868294" cy="265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42061"/>
              </p:ext>
            </p:extLst>
          </p:nvPr>
        </p:nvGraphicFramePr>
        <p:xfrm>
          <a:off x="210474" y="1"/>
          <a:ext cx="11981526" cy="622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1221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149750"/>
              </p:ext>
            </p:extLst>
          </p:nvPr>
        </p:nvGraphicFramePr>
        <p:xfrm>
          <a:off x="238124" y="0"/>
          <a:ext cx="11953875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EEC8F218-3EEB-A189-95A7-B72B9B9BBD33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1148163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F1F10C6-8C53-CFE7-29D1-BC5EFFE74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45C4DDDD-E41F-96C0-070C-6982FFFA8506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316351"/>
              </p:ext>
            </p:extLst>
          </p:nvPr>
        </p:nvGraphicFramePr>
        <p:xfrm>
          <a:off x="210207" y="105103"/>
          <a:ext cx="11981793" cy="6179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0603638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997dcc-7a6f-413b-bcd8-f246219486f6">
      <Terms xmlns="http://schemas.microsoft.com/office/infopath/2007/PartnerControls"/>
    </lcf76f155ced4ddcb4097134ff3c332f>
    <TaxCatchAll xmlns="3bfd71d5-c7ac-4dca-b865-a609d1eb4074" xsi:nil="true"/>
    <SharedWithUsers xmlns="c23b2e69-5f3a-4a31-a525-b2a83928953a">
      <UserInfo>
        <DisplayName>Naylor, Christopher E</DisplayName>
        <AccountId>13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4A4FF010DEE4AB92C5988B0DC4E50" ma:contentTypeVersion="12" ma:contentTypeDescription="Create a new document." ma:contentTypeScope="" ma:versionID="a6dcf53090516606b4c8e1871f519819">
  <xsd:schema xmlns:xsd="http://www.w3.org/2001/XMLSchema" xmlns:xs="http://www.w3.org/2001/XMLSchema" xmlns:p="http://schemas.microsoft.com/office/2006/metadata/properties" xmlns:ns2="c23b2e69-5f3a-4a31-a525-b2a83928953a" xmlns:ns3="29997dcc-7a6f-413b-bcd8-f246219486f6" xmlns:ns4="3bfd71d5-c7ac-4dca-b865-a609d1eb4074" targetNamespace="http://schemas.microsoft.com/office/2006/metadata/properties" ma:root="true" ma:fieldsID="d723f6f3391412b3b93e54b9ff931911" ns2:_="" ns3:_="" ns4:_="">
    <xsd:import namespace="c23b2e69-5f3a-4a31-a525-b2a83928953a"/>
    <xsd:import namespace="29997dcc-7a6f-413b-bcd8-f246219486f6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b2e69-5f3a-4a31-a525-b2a8392895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97dcc-7a6f-413b-bcd8-f246219486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9920190-eeb6-4a4b-8086-97c6f03371bf}" ma:internalName="TaxCatchAll" ma:showField="CatchAllData" ma:web="c23b2e69-5f3a-4a31-a525-b2a839289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5FA038-26F5-44F1-88D5-82ED6AE50E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6B9896-39C4-48F3-97B7-39ABBC5F2386}">
  <ds:schemaRefs>
    <ds:schemaRef ds:uri="29997dcc-7a6f-413b-bcd8-f246219486f6"/>
    <ds:schemaRef ds:uri="3bfd71d5-c7ac-4dca-b865-a609d1eb4074"/>
    <ds:schemaRef ds:uri="c23b2e69-5f3a-4a31-a525-b2a8392895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8E2D0FD-186F-44B6-B409-5CFF325AA4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3b2e69-5f3a-4a31-a525-b2a83928953a"/>
    <ds:schemaRef ds:uri="29997dcc-7a6f-413b-bcd8-f246219486f6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6141</TotalTime>
  <Words>1036</Words>
  <Application>Microsoft Office PowerPoint</Application>
  <PresentationFormat>Widescreen</PresentationFormat>
  <Paragraphs>156</Paragraphs>
  <Slides>22</Slides>
  <Notes>7</Notes>
  <HiddenSlides>16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Cambria Math</vt:lpstr>
      <vt:lpstr>BNL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Operations for BLIP</vt:lpstr>
      <vt:lpstr>NSRL activity past week: 8/19-26/2025 (as of 0800)</vt:lpstr>
      <vt:lpstr>Notes from Operations</vt:lpstr>
      <vt:lpstr>Reminder from Operations</vt:lpstr>
      <vt:lpstr>Keytree notes</vt:lpstr>
      <vt:lpstr>Keytree notes, continued</vt:lpstr>
      <vt:lpstr>PowerPoint Presentation</vt:lpstr>
      <vt:lpstr>PowerPoint Presentation</vt:lpstr>
      <vt:lpstr>PowerPoint Presentation</vt:lpstr>
      <vt:lpstr>Availability, expected beam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Gregory J. Marr</dc:creator>
  <cp:lastModifiedBy>Marr, Gregory</cp:lastModifiedBy>
  <cp:revision>37</cp:revision>
  <dcterms:created xsi:type="dcterms:W3CDTF">2011-03-02T18:37:40Z</dcterms:created>
  <dcterms:modified xsi:type="dcterms:W3CDTF">2025-08-26T16:14:20Z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0x0101008EA4A4FF010DEE4AB92C5988B0DC4E50</vt:lpwstr>
  </property>
  <property fmtid="{D5CDD505-2E9C-101B-9397-08002B2CF9AE}" pid="3" name="MediaServiceImageTags">
    <vt:lpwstr/>
  </property>
</Properties>
</file>