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90" d="100"/>
          <a:sy n="90" d="100"/>
        </p:scale>
        <p:origin x="74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C2F1C-44E3-0BFB-CE78-E6A3DF8BC6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E322924-AE37-9F52-5EAD-B2E01AF614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6966C8-C500-4568-A69C-1F84DE806DC5}"/>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5" name="Footer Placeholder 4">
            <a:extLst>
              <a:ext uri="{FF2B5EF4-FFF2-40B4-BE49-F238E27FC236}">
                <a16:creationId xmlns:a16="http://schemas.microsoft.com/office/drawing/2014/main" id="{A0A244AF-2253-06B1-6172-8830C8C52E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36348C-5092-8B3B-10BF-9BB083BEFE27}"/>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2066167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FBCD5-9F14-4A3B-A077-E676FE36CD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EEF88C-435F-398C-E5E4-71A424ACEE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4F235C-A52A-F9C1-EAAB-AD509C843941}"/>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5" name="Footer Placeholder 4">
            <a:extLst>
              <a:ext uri="{FF2B5EF4-FFF2-40B4-BE49-F238E27FC236}">
                <a16:creationId xmlns:a16="http://schemas.microsoft.com/office/drawing/2014/main" id="{1C162371-70E8-47BD-4A99-682F7FF32A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34BF3-2B69-78E7-2729-2B25BF102BFD}"/>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2893666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68DA53-9BC3-F54B-1F1F-47CAA57652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0804B1-027F-56C5-9E70-431CDF1237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342097-81A2-C685-D521-5EC5E5D52DDA}"/>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5" name="Footer Placeholder 4">
            <a:extLst>
              <a:ext uri="{FF2B5EF4-FFF2-40B4-BE49-F238E27FC236}">
                <a16:creationId xmlns:a16="http://schemas.microsoft.com/office/drawing/2014/main" id="{81A74CDB-119C-3131-59F9-EBECF68A14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CF8A6B-5753-F9B1-20D1-03CEE20DC090}"/>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432704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9C1D7-A351-CD35-29C0-0C2AB01ABA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E9E168-6BF4-AB1C-52DC-C2165FEE95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54FD7B-D1DD-9209-D096-5591BDF04A08}"/>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5" name="Footer Placeholder 4">
            <a:extLst>
              <a:ext uri="{FF2B5EF4-FFF2-40B4-BE49-F238E27FC236}">
                <a16:creationId xmlns:a16="http://schemas.microsoft.com/office/drawing/2014/main" id="{32E66F80-E512-1331-2E92-E09F4768E9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B2DDB0-78C2-60EE-3870-F8AE67D8182E}"/>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3039771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6162C-7E82-C703-DDD1-30063322A8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69E673-7CD6-5CFF-F08F-E00A87C562E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96E906-E27C-BD1D-88DB-0C83BCB94BFF}"/>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5" name="Footer Placeholder 4">
            <a:extLst>
              <a:ext uri="{FF2B5EF4-FFF2-40B4-BE49-F238E27FC236}">
                <a16:creationId xmlns:a16="http://schemas.microsoft.com/office/drawing/2014/main" id="{A85E2F7F-CF1F-7D55-27DC-20DBBE646C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B5E20E-7CFE-045B-1897-46F5BA3BC57F}"/>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1200800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3998F-95F4-20D4-AD59-4B3730968C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130EFF-FAE4-3AB4-919A-425EE5385A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A62F6B-DA07-245A-C897-79173691CB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CC4AA3-2598-CB4F-7827-76A9869C0A1A}"/>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6" name="Footer Placeholder 5">
            <a:extLst>
              <a:ext uri="{FF2B5EF4-FFF2-40B4-BE49-F238E27FC236}">
                <a16:creationId xmlns:a16="http://schemas.microsoft.com/office/drawing/2014/main" id="{BDABA4F0-DAAF-8325-5272-ECC4A3859F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151538-8CCA-AFA7-99AB-A8322A7AD349}"/>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223064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5A7A7-060D-7323-DB26-89AE0040DC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FA3351A-4212-F7B4-F1B9-5ED125B803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D8C439-1E7E-81D0-F025-9C5B8D34ED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0667D8-9C11-6E02-A41D-5C55624EC7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EC52E6-39F3-02A4-20C8-C366DE44DB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09193B-42E0-34E4-888D-5B25DDF8076C}"/>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8" name="Footer Placeholder 7">
            <a:extLst>
              <a:ext uri="{FF2B5EF4-FFF2-40B4-BE49-F238E27FC236}">
                <a16:creationId xmlns:a16="http://schemas.microsoft.com/office/drawing/2014/main" id="{53C11463-CAF9-E12D-C51F-38FEE18950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AB756C-45FC-FB75-6C76-066E391A7FCF}"/>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3648896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EB40B-3441-05FA-101B-95F6B91724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61E76D-DFDA-A3C7-3667-61D8F58EEE03}"/>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4" name="Footer Placeholder 3">
            <a:extLst>
              <a:ext uri="{FF2B5EF4-FFF2-40B4-BE49-F238E27FC236}">
                <a16:creationId xmlns:a16="http://schemas.microsoft.com/office/drawing/2014/main" id="{C58093D3-EBE3-4312-671D-FC326B90F31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1F83F6-E438-142B-740A-9E215962FB08}"/>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49943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8E1718-2EB0-B7D4-4F28-C1CF48E8144D}"/>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3" name="Footer Placeholder 2">
            <a:extLst>
              <a:ext uri="{FF2B5EF4-FFF2-40B4-BE49-F238E27FC236}">
                <a16:creationId xmlns:a16="http://schemas.microsoft.com/office/drawing/2014/main" id="{B7156B47-8E08-0FD5-567A-C9DA991890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E41567-085F-70F9-2FFA-8BAFC9B7654E}"/>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1160972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9E780-54E0-99A4-88A8-4EA5FD5728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F9320B-D513-4994-EE26-83D581E110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946498-9F92-E56D-76ED-BE5249C18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201036-99C7-3AFA-FE88-D1EBCD03CFA8}"/>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6" name="Footer Placeholder 5">
            <a:extLst>
              <a:ext uri="{FF2B5EF4-FFF2-40B4-BE49-F238E27FC236}">
                <a16:creationId xmlns:a16="http://schemas.microsoft.com/office/drawing/2014/main" id="{C81DB3FD-FFE4-25E9-D390-1AD216966A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793145-75FF-BA52-1EAF-275C16424F54}"/>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765218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62F8D-466E-07EF-42D3-74100110E6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B23E8A0-AD48-E356-B7C9-806A3D362E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EB148F-1A7F-E844-D4B0-8DC93EC2D5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C6DC33-9AB5-4992-FB79-204BA14B0E37}"/>
              </a:ext>
            </a:extLst>
          </p:cNvPr>
          <p:cNvSpPr>
            <a:spLocks noGrp="1"/>
          </p:cNvSpPr>
          <p:nvPr>
            <p:ph type="dt" sz="half" idx="10"/>
          </p:nvPr>
        </p:nvSpPr>
        <p:spPr/>
        <p:txBody>
          <a:bodyPr/>
          <a:lstStyle/>
          <a:p>
            <a:fld id="{938887CB-FC8C-4982-ADFF-E6A61EF30193}" type="datetimeFigureOut">
              <a:rPr lang="en-US" smtClean="0"/>
              <a:t>8/26/2025</a:t>
            </a:fld>
            <a:endParaRPr lang="en-US"/>
          </a:p>
        </p:txBody>
      </p:sp>
      <p:sp>
        <p:nvSpPr>
          <p:cNvPr id="6" name="Footer Placeholder 5">
            <a:extLst>
              <a:ext uri="{FF2B5EF4-FFF2-40B4-BE49-F238E27FC236}">
                <a16:creationId xmlns:a16="http://schemas.microsoft.com/office/drawing/2014/main" id="{590F3DA2-4303-F608-F854-80B550CB99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AC5452-B204-FE14-B87E-4696AB97D440}"/>
              </a:ext>
            </a:extLst>
          </p:cNvPr>
          <p:cNvSpPr>
            <a:spLocks noGrp="1"/>
          </p:cNvSpPr>
          <p:nvPr>
            <p:ph type="sldNum" sz="quarter" idx="12"/>
          </p:nvPr>
        </p:nvSpPr>
        <p:spPr/>
        <p:txBody>
          <a:bodyPr/>
          <a:lstStyle/>
          <a:p>
            <a:fld id="{06976AC4-9809-4A70-87D0-12C09FC22FDB}" type="slidenum">
              <a:rPr lang="en-US" smtClean="0"/>
              <a:t>‹#›</a:t>
            </a:fld>
            <a:endParaRPr lang="en-US"/>
          </a:p>
        </p:txBody>
      </p:sp>
    </p:spTree>
    <p:extLst>
      <p:ext uri="{BB962C8B-B14F-4D97-AF65-F5344CB8AC3E}">
        <p14:creationId xmlns:p14="http://schemas.microsoft.com/office/powerpoint/2010/main" val="3490320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7F475D-73F6-562C-D32D-E8F737353D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C449AD-E9C8-B1AA-DC32-3604604F97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700799-F86E-D6C0-4086-2D2A46388C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8887CB-FC8C-4982-ADFF-E6A61EF30193}" type="datetimeFigureOut">
              <a:rPr lang="en-US" smtClean="0"/>
              <a:t>8/26/2025</a:t>
            </a:fld>
            <a:endParaRPr lang="en-US"/>
          </a:p>
        </p:txBody>
      </p:sp>
      <p:sp>
        <p:nvSpPr>
          <p:cNvPr id="5" name="Footer Placeholder 4">
            <a:extLst>
              <a:ext uri="{FF2B5EF4-FFF2-40B4-BE49-F238E27FC236}">
                <a16:creationId xmlns:a16="http://schemas.microsoft.com/office/drawing/2014/main" id="{5E9FE227-6031-4E93-F217-6CD2EF491C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548A52D-B20F-E228-1CDF-88DF4294D7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976AC4-9809-4A70-87D0-12C09FC22FDB}" type="slidenum">
              <a:rPr lang="en-US" smtClean="0"/>
              <a:t>‹#›</a:t>
            </a:fld>
            <a:endParaRPr lang="en-US"/>
          </a:p>
        </p:txBody>
      </p:sp>
    </p:spTree>
    <p:extLst>
      <p:ext uri="{BB962C8B-B14F-4D97-AF65-F5344CB8AC3E}">
        <p14:creationId xmlns:p14="http://schemas.microsoft.com/office/powerpoint/2010/main" val="3187992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E343D-A4A4-96BA-6D35-CE54934E3267}"/>
              </a:ext>
            </a:extLst>
          </p:cNvPr>
          <p:cNvSpPr>
            <a:spLocks noGrp="1"/>
          </p:cNvSpPr>
          <p:nvPr>
            <p:ph type="ctrTitle"/>
          </p:nvPr>
        </p:nvSpPr>
        <p:spPr/>
        <p:txBody>
          <a:bodyPr/>
          <a:lstStyle/>
          <a:p>
            <a:r>
              <a:rPr lang="en-US" dirty="0">
                <a:solidFill>
                  <a:srgbClr val="FF0000"/>
                </a:solidFill>
              </a:rPr>
              <a:t>APEX  Report</a:t>
            </a:r>
          </a:p>
        </p:txBody>
      </p:sp>
      <p:sp>
        <p:nvSpPr>
          <p:cNvPr id="3" name="Subtitle 2">
            <a:extLst>
              <a:ext uri="{FF2B5EF4-FFF2-40B4-BE49-F238E27FC236}">
                <a16:creationId xmlns:a16="http://schemas.microsoft.com/office/drawing/2014/main" id="{DE0E1C18-49CE-2C28-57E0-FD7AF1F01BC7}"/>
              </a:ext>
            </a:extLst>
          </p:cNvPr>
          <p:cNvSpPr>
            <a:spLocks noGrp="1"/>
          </p:cNvSpPr>
          <p:nvPr>
            <p:ph type="subTitle" idx="1"/>
          </p:nvPr>
        </p:nvSpPr>
        <p:spPr/>
        <p:txBody>
          <a:bodyPr/>
          <a:lstStyle/>
          <a:p>
            <a:endParaRPr lang="en-US" dirty="0"/>
          </a:p>
          <a:p>
            <a:r>
              <a:rPr lang="en-US" dirty="0"/>
              <a:t>August 26, 2025</a:t>
            </a:r>
          </a:p>
        </p:txBody>
      </p:sp>
    </p:spTree>
    <p:extLst>
      <p:ext uri="{BB962C8B-B14F-4D97-AF65-F5344CB8AC3E}">
        <p14:creationId xmlns:p14="http://schemas.microsoft.com/office/powerpoint/2010/main" val="2057662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C37CB79-3810-FFA9-6707-62D1885F9D5B}"/>
              </a:ext>
            </a:extLst>
          </p:cNvPr>
          <p:cNvSpPr>
            <a:spLocks noGrp="1"/>
          </p:cNvSpPr>
          <p:nvPr>
            <p:ph type="title"/>
          </p:nvPr>
        </p:nvSpPr>
        <p:spPr>
          <a:xfrm>
            <a:off x="838200" y="365125"/>
            <a:ext cx="10515600" cy="1325563"/>
          </a:xfrm>
        </p:spPr>
        <p:txBody>
          <a:bodyPr/>
          <a:lstStyle/>
          <a:p>
            <a:r>
              <a:rPr lang="en-US" dirty="0">
                <a:solidFill>
                  <a:srgbClr val="FF0000"/>
                </a:solidFill>
              </a:rPr>
              <a:t>August 20 APEX Session</a:t>
            </a:r>
          </a:p>
        </p:txBody>
      </p:sp>
      <p:sp>
        <p:nvSpPr>
          <p:cNvPr id="5" name="Content Placeholder 2">
            <a:extLst>
              <a:ext uri="{FF2B5EF4-FFF2-40B4-BE49-F238E27FC236}">
                <a16:creationId xmlns:a16="http://schemas.microsoft.com/office/drawing/2014/main" id="{48ECC152-79E9-1F24-FFA8-82A18CFD5FE4}"/>
              </a:ext>
            </a:extLst>
          </p:cNvPr>
          <p:cNvSpPr>
            <a:spLocks noGrp="1"/>
          </p:cNvSpPr>
          <p:nvPr>
            <p:ph idx="1"/>
          </p:nvPr>
        </p:nvSpPr>
        <p:spPr>
          <a:xfrm>
            <a:off x="838200" y="1690688"/>
            <a:ext cx="10786110" cy="4667250"/>
          </a:xfrm>
        </p:spPr>
        <p:txBody>
          <a:bodyPr>
            <a:normAutofit fontScale="92500" lnSpcReduction="20000"/>
          </a:bodyPr>
          <a:lstStyle/>
          <a:p>
            <a:r>
              <a:rPr lang="en-US" dirty="0"/>
              <a:t>Planned  7 hours. Use beam time 13.5 hours totally. </a:t>
            </a:r>
          </a:p>
          <a:p>
            <a:r>
              <a:rPr lang="en-US" dirty="0"/>
              <a:t>Lose first fill  when 2 .5 hours into store due to Yellow QLI. Recovering from QLI took about 1.5 hours.    Lose second fill at beginning of store due to unstable power line. Useful  bema time since 14pm.</a:t>
            </a:r>
          </a:p>
          <a:p>
            <a:r>
              <a:rPr lang="en-US" dirty="0"/>
              <a:t>In the following had  two fills for beam experiments. Struggled with Yellow emittance ratio in both fills.</a:t>
            </a:r>
          </a:p>
          <a:p>
            <a:r>
              <a:rPr lang="en-US" dirty="0"/>
              <a:t>For the last fill, we collided 11:1 blue beam with 4:1 yellow beam. Later on, we cooled both beams with collision. We made to 12:1 blue beam  colliding with 8.5:1 yellow beam.  Un-cogged and re-cogged beams to check set tunes. </a:t>
            </a:r>
            <a:r>
              <a:rPr lang="en-US" dirty="0">
                <a:solidFill>
                  <a:srgbClr val="FF0000"/>
                </a:solidFill>
              </a:rPr>
              <a:t>Yellow beam decay about 30-40% with beam-beam parameters (0.002, 0.007)/IP. </a:t>
            </a:r>
            <a:r>
              <a:rPr lang="en-US" dirty="0"/>
              <a:t>Blue beam-beam parameters were smaller than yellow beam.</a:t>
            </a:r>
          </a:p>
          <a:p>
            <a:r>
              <a:rPr lang="en-US" dirty="0"/>
              <a:t>A much larger tune split needed for Yellow to generate a flat beam than usual. Separation bumps may alter coupling  condition.</a:t>
            </a:r>
          </a:p>
          <a:p>
            <a:endParaRPr lang="en-US" dirty="0"/>
          </a:p>
        </p:txBody>
      </p:sp>
    </p:spTree>
    <p:extLst>
      <p:ext uri="{BB962C8B-B14F-4D97-AF65-F5344CB8AC3E}">
        <p14:creationId xmlns:p14="http://schemas.microsoft.com/office/powerpoint/2010/main" val="1001315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55C77C1-F257-FDE1-E68A-1F9A2CA450F8}"/>
              </a:ext>
            </a:extLst>
          </p:cNvPr>
          <p:cNvSpPr>
            <a:spLocks noGrp="1"/>
          </p:cNvSpPr>
          <p:nvPr>
            <p:ph type="title"/>
          </p:nvPr>
        </p:nvSpPr>
        <p:spPr>
          <a:xfrm>
            <a:off x="838200" y="365125"/>
            <a:ext cx="10515600" cy="1325563"/>
          </a:xfrm>
        </p:spPr>
        <p:txBody>
          <a:bodyPr/>
          <a:lstStyle/>
          <a:p>
            <a:r>
              <a:rPr lang="en-US" dirty="0">
                <a:solidFill>
                  <a:srgbClr val="FF0000"/>
                </a:solidFill>
              </a:rPr>
              <a:t>Intensities and Emittances</a:t>
            </a:r>
          </a:p>
        </p:txBody>
      </p:sp>
      <p:pic>
        <p:nvPicPr>
          <p:cNvPr id="5" name="Picture 4">
            <a:extLst>
              <a:ext uri="{FF2B5EF4-FFF2-40B4-BE49-F238E27FC236}">
                <a16:creationId xmlns:a16="http://schemas.microsoft.com/office/drawing/2014/main" id="{AEC5AA98-A478-A0CB-021A-5723EBCE0BA2}"/>
              </a:ext>
            </a:extLst>
          </p:cNvPr>
          <p:cNvPicPr>
            <a:picLocks noChangeAspect="1"/>
          </p:cNvPicPr>
          <p:nvPr/>
        </p:nvPicPr>
        <p:blipFill>
          <a:blip r:embed="rId2"/>
          <a:stretch>
            <a:fillRect/>
          </a:stretch>
        </p:blipFill>
        <p:spPr>
          <a:xfrm>
            <a:off x="1618932" y="1775266"/>
            <a:ext cx="9465079" cy="4473328"/>
          </a:xfrm>
          <a:prstGeom prst="rect">
            <a:avLst/>
          </a:prstGeom>
        </p:spPr>
      </p:pic>
      <p:sp>
        <p:nvSpPr>
          <p:cNvPr id="6" name="TextBox 5">
            <a:extLst>
              <a:ext uri="{FF2B5EF4-FFF2-40B4-BE49-F238E27FC236}">
                <a16:creationId xmlns:a16="http://schemas.microsoft.com/office/drawing/2014/main" id="{05A422BE-3FE0-1832-C566-3C5DC42943D8}"/>
              </a:ext>
            </a:extLst>
          </p:cNvPr>
          <p:cNvSpPr txBox="1"/>
          <p:nvPr/>
        </p:nvSpPr>
        <p:spPr>
          <a:xfrm>
            <a:off x="3421379" y="2965952"/>
            <a:ext cx="777240" cy="369332"/>
          </a:xfrm>
          <a:prstGeom prst="rect">
            <a:avLst/>
          </a:prstGeom>
          <a:noFill/>
        </p:spPr>
        <p:txBody>
          <a:bodyPr wrap="square" rtlCol="0">
            <a:spAutoFit/>
          </a:bodyPr>
          <a:lstStyle/>
          <a:p>
            <a:r>
              <a:rPr lang="en-US" dirty="0"/>
              <a:t>QLI</a:t>
            </a:r>
          </a:p>
        </p:txBody>
      </p:sp>
      <p:sp>
        <p:nvSpPr>
          <p:cNvPr id="7" name="TextBox 6">
            <a:extLst>
              <a:ext uri="{FF2B5EF4-FFF2-40B4-BE49-F238E27FC236}">
                <a16:creationId xmlns:a16="http://schemas.microsoft.com/office/drawing/2014/main" id="{86A7A1EA-DC16-7808-8F39-A07BA2591EB3}"/>
              </a:ext>
            </a:extLst>
          </p:cNvPr>
          <p:cNvSpPr txBox="1"/>
          <p:nvPr/>
        </p:nvSpPr>
        <p:spPr>
          <a:xfrm>
            <a:off x="4137660" y="1304292"/>
            <a:ext cx="1253490" cy="646331"/>
          </a:xfrm>
          <a:prstGeom prst="rect">
            <a:avLst/>
          </a:prstGeom>
          <a:noFill/>
        </p:spPr>
        <p:txBody>
          <a:bodyPr wrap="square" rtlCol="0">
            <a:spAutoFit/>
          </a:bodyPr>
          <a:lstStyle/>
          <a:p>
            <a:r>
              <a:rPr lang="en-US" dirty="0"/>
              <a:t>PS unstable</a:t>
            </a:r>
          </a:p>
        </p:txBody>
      </p:sp>
      <p:sp>
        <p:nvSpPr>
          <p:cNvPr id="8" name="TextBox 7">
            <a:extLst>
              <a:ext uri="{FF2B5EF4-FFF2-40B4-BE49-F238E27FC236}">
                <a16:creationId xmlns:a16="http://schemas.microsoft.com/office/drawing/2014/main" id="{3F985D39-5BE2-1FA7-0555-AB1D0ECF3686}"/>
              </a:ext>
            </a:extLst>
          </p:cNvPr>
          <p:cNvSpPr txBox="1"/>
          <p:nvPr/>
        </p:nvSpPr>
        <p:spPr>
          <a:xfrm>
            <a:off x="5330552" y="2125980"/>
            <a:ext cx="1520189" cy="369332"/>
          </a:xfrm>
          <a:prstGeom prst="rect">
            <a:avLst/>
          </a:prstGeom>
          <a:noFill/>
        </p:spPr>
        <p:txBody>
          <a:bodyPr wrap="square" rtlCol="0">
            <a:spAutoFit/>
          </a:bodyPr>
          <a:lstStyle/>
          <a:p>
            <a:r>
              <a:rPr lang="en-US" dirty="0"/>
              <a:t>28*28, 1e9</a:t>
            </a:r>
          </a:p>
        </p:txBody>
      </p:sp>
      <p:sp>
        <p:nvSpPr>
          <p:cNvPr id="9" name="TextBox 8">
            <a:extLst>
              <a:ext uri="{FF2B5EF4-FFF2-40B4-BE49-F238E27FC236}">
                <a16:creationId xmlns:a16="http://schemas.microsoft.com/office/drawing/2014/main" id="{5576474A-271D-05F5-8F18-413EE2B002F0}"/>
              </a:ext>
            </a:extLst>
          </p:cNvPr>
          <p:cNvSpPr txBox="1"/>
          <p:nvPr/>
        </p:nvSpPr>
        <p:spPr>
          <a:xfrm>
            <a:off x="8043272" y="1629243"/>
            <a:ext cx="1520189" cy="369332"/>
          </a:xfrm>
          <a:prstGeom prst="rect">
            <a:avLst/>
          </a:prstGeom>
          <a:noFill/>
        </p:spPr>
        <p:txBody>
          <a:bodyPr wrap="square" rtlCol="0">
            <a:spAutoFit/>
          </a:bodyPr>
          <a:lstStyle/>
          <a:p>
            <a:r>
              <a:rPr lang="en-US" dirty="0"/>
              <a:t>12*12, 1.5e9</a:t>
            </a:r>
          </a:p>
        </p:txBody>
      </p:sp>
      <p:sp>
        <p:nvSpPr>
          <p:cNvPr id="10" name="TextBox 9">
            <a:extLst>
              <a:ext uri="{FF2B5EF4-FFF2-40B4-BE49-F238E27FC236}">
                <a16:creationId xmlns:a16="http://schemas.microsoft.com/office/drawing/2014/main" id="{9C5BA152-A846-4FF7-E863-5FE482CE8AA8}"/>
              </a:ext>
            </a:extLst>
          </p:cNvPr>
          <p:cNvSpPr txBox="1"/>
          <p:nvPr/>
        </p:nvSpPr>
        <p:spPr>
          <a:xfrm>
            <a:off x="2678430" y="2125980"/>
            <a:ext cx="1520189" cy="369332"/>
          </a:xfrm>
          <a:prstGeom prst="rect">
            <a:avLst/>
          </a:prstGeom>
          <a:noFill/>
        </p:spPr>
        <p:txBody>
          <a:bodyPr wrap="square" rtlCol="0">
            <a:spAutoFit/>
          </a:bodyPr>
          <a:lstStyle/>
          <a:p>
            <a:r>
              <a:rPr lang="en-US" dirty="0"/>
              <a:t>28*28, 1e9</a:t>
            </a:r>
          </a:p>
        </p:txBody>
      </p:sp>
    </p:spTree>
    <p:extLst>
      <p:ext uri="{BB962C8B-B14F-4D97-AF65-F5344CB8AC3E}">
        <p14:creationId xmlns:p14="http://schemas.microsoft.com/office/powerpoint/2010/main" val="613039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530FFED-9676-1ECB-6F49-D73A29E78B1B}"/>
              </a:ext>
            </a:extLst>
          </p:cNvPr>
          <p:cNvSpPr>
            <a:spLocks noGrp="1"/>
          </p:cNvSpPr>
          <p:nvPr>
            <p:ph type="title"/>
          </p:nvPr>
        </p:nvSpPr>
        <p:spPr>
          <a:xfrm>
            <a:off x="838200" y="365125"/>
            <a:ext cx="10515600" cy="1325563"/>
          </a:xfrm>
        </p:spPr>
        <p:txBody>
          <a:bodyPr/>
          <a:lstStyle/>
          <a:p>
            <a:r>
              <a:rPr lang="en-US" dirty="0">
                <a:solidFill>
                  <a:srgbClr val="FF0000"/>
                </a:solidFill>
              </a:rPr>
              <a:t>Emittance ratio, Vertical cooling, Collision </a:t>
            </a:r>
          </a:p>
        </p:txBody>
      </p:sp>
      <p:pic>
        <p:nvPicPr>
          <p:cNvPr id="5" name="Picture 4">
            <a:extLst>
              <a:ext uri="{FF2B5EF4-FFF2-40B4-BE49-F238E27FC236}">
                <a16:creationId xmlns:a16="http://schemas.microsoft.com/office/drawing/2014/main" id="{295DC4B1-CA7E-D61A-5F71-41ED9C501537}"/>
              </a:ext>
            </a:extLst>
          </p:cNvPr>
          <p:cNvPicPr>
            <a:picLocks noChangeAspect="1"/>
          </p:cNvPicPr>
          <p:nvPr/>
        </p:nvPicPr>
        <p:blipFill>
          <a:blip r:embed="rId2"/>
          <a:stretch>
            <a:fillRect/>
          </a:stretch>
        </p:blipFill>
        <p:spPr>
          <a:xfrm>
            <a:off x="2131223" y="1523773"/>
            <a:ext cx="8013674" cy="4969102"/>
          </a:xfrm>
          <a:prstGeom prst="rect">
            <a:avLst/>
          </a:prstGeom>
        </p:spPr>
      </p:pic>
      <p:cxnSp>
        <p:nvCxnSpPr>
          <p:cNvPr id="6" name="Straight Connector 5">
            <a:extLst>
              <a:ext uri="{FF2B5EF4-FFF2-40B4-BE49-F238E27FC236}">
                <a16:creationId xmlns:a16="http://schemas.microsoft.com/office/drawing/2014/main" id="{40B00B10-299C-3A1E-445C-C4514397B2BC}"/>
              </a:ext>
            </a:extLst>
          </p:cNvPr>
          <p:cNvCxnSpPr>
            <a:cxnSpLocks/>
          </p:cNvCxnSpPr>
          <p:nvPr/>
        </p:nvCxnSpPr>
        <p:spPr>
          <a:xfrm>
            <a:off x="3623001" y="1523773"/>
            <a:ext cx="0" cy="5161232"/>
          </a:xfrm>
          <a:prstGeom prst="line">
            <a:avLst/>
          </a:prstGeom>
          <a:ln>
            <a:solidFill>
              <a:srgbClr val="00B050"/>
            </a:solidFill>
            <a:prstDash val="lgDash"/>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E4B4FB7C-1E30-A9BE-636D-81B472EFB67F}"/>
              </a:ext>
            </a:extLst>
          </p:cNvPr>
          <p:cNvCxnSpPr>
            <a:cxnSpLocks/>
          </p:cNvCxnSpPr>
          <p:nvPr/>
        </p:nvCxnSpPr>
        <p:spPr>
          <a:xfrm>
            <a:off x="4183174" y="1523773"/>
            <a:ext cx="0" cy="5161232"/>
          </a:xfrm>
          <a:prstGeom prst="line">
            <a:avLst/>
          </a:prstGeom>
          <a:ln>
            <a:solidFill>
              <a:srgbClr val="00B050"/>
            </a:solidFill>
            <a:prstDash val="lgDash"/>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C608A117-720D-7576-2EDF-36D118C0C66C}"/>
              </a:ext>
            </a:extLst>
          </p:cNvPr>
          <p:cNvCxnSpPr>
            <a:cxnSpLocks/>
          </p:cNvCxnSpPr>
          <p:nvPr/>
        </p:nvCxnSpPr>
        <p:spPr>
          <a:xfrm>
            <a:off x="7684256" y="1523773"/>
            <a:ext cx="0" cy="5161232"/>
          </a:xfrm>
          <a:prstGeom prst="line">
            <a:avLst/>
          </a:prstGeom>
          <a:ln>
            <a:solidFill>
              <a:srgbClr val="00B050"/>
            </a:solidFill>
            <a:prstDash val="lgDash"/>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19207BFC-09E8-BAA2-FD4F-D77BCC6E34C2}"/>
              </a:ext>
            </a:extLst>
          </p:cNvPr>
          <p:cNvSpPr txBox="1"/>
          <p:nvPr/>
        </p:nvSpPr>
        <p:spPr>
          <a:xfrm>
            <a:off x="10330249" y="2384854"/>
            <a:ext cx="1680519" cy="2585323"/>
          </a:xfrm>
          <a:prstGeom prst="rect">
            <a:avLst/>
          </a:prstGeom>
          <a:noFill/>
        </p:spPr>
        <p:txBody>
          <a:bodyPr wrap="square" rtlCol="0">
            <a:spAutoFit/>
          </a:bodyPr>
          <a:lstStyle/>
          <a:p>
            <a:r>
              <a:rPr lang="en-US" dirty="0"/>
              <a:t>1) Emittance ratio mostly affected by cooling. </a:t>
            </a:r>
          </a:p>
          <a:p>
            <a:endParaRPr lang="en-US" dirty="0"/>
          </a:p>
          <a:p>
            <a:r>
              <a:rPr lang="en-US" dirty="0"/>
              <a:t>2) Emittance ratio did not change much w/o collision.</a:t>
            </a:r>
          </a:p>
        </p:txBody>
      </p:sp>
    </p:spTree>
    <p:extLst>
      <p:ext uri="{BB962C8B-B14F-4D97-AF65-F5344CB8AC3E}">
        <p14:creationId xmlns:p14="http://schemas.microsoft.com/office/powerpoint/2010/main" val="3045650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14F383-F6BB-F3AA-8FCC-4C31F9892E89}"/>
              </a:ext>
            </a:extLst>
          </p:cNvPr>
          <p:cNvSpPr>
            <a:spLocks noGrp="1"/>
          </p:cNvSpPr>
          <p:nvPr>
            <p:ph type="title"/>
          </p:nvPr>
        </p:nvSpPr>
        <p:spPr>
          <a:xfrm>
            <a:off x="838200" y="212110"/>
            <a:ext cx="10515600" cy="1325563"/>
          </a:xfrm>
        </p:spPr>
        <p:txBody>
          <a:bodyPr/>
          <a:lstStyle/>
          <a:p>
            <a:r>
              <a:rPr lang="en-US" dirty="0">
                <a:solidFill>
                  <a:srgbClr val="FF0000"/>
                </a:solidFill>
              </a:rPr>
              <a:t>Beam-beam Parameters</a:t>
            </a:r>
          </a:p>
        </p:txBody>
      </p:sp>
      <p:pic>
        <p:nvPicPr>
          <p:cNvPr id="5" name="Picture 4">
            <a:extLst>
              <a:ext uri="{FF2B5EF4-FFF2-40B4-BE49-F238E27FC236}">
                <a16:creationId xmlns:a16="http://schemas.microsoft.com/office/drawing/2014/main" id="{9437ED26-642C-C171-D651-04F54D1CD31D}"/>
              </a:ext>
            </a:extLst>
          </p:cNvPr>
          <p:cNvPicPr>
            <a:picLocks noChangeAspect="1"/>
          </p:cNvPicPr>
          <p:nvPr/>
        </p:nvPicPr>
        <p:blipFill>
          <a:blip r:embed="rId2"/>
          <a:stretch>
            <a:fillRect/>
          </a:stretch>
        </p:blipFill>
        <p:spPr>
          <a:xfrm>
            <a:off x="1015147" y="1477743"/>
            <a:ext cx="3833192" cy="2552921"/>
          </a:xfrm>
          <a:prstGeom prst="rect">
            <a:avLst/>
          </a:prstGeom>
        </p:spPr>
      </p:pic>
      <p:pic>
        <p:nvPicPr>
          <p:cNvPr id="6" name="Picture 5">
            <a:extLst>
              <a:ext uri="{FF2B5EF4-FFF2-40B4-BE49-F238E27FC236}">
                <a16:creationId xmlns:a16="http://schemas.microsoft.com/office/drawing/2014/main" id="{A825E950-B471-921D-AD63-31BB7E19244D}"/>
              </a:ext>
            </a:extLst>
          </p:cNvPr>
          <p:cNvPicPr>
            <a:picLocks noChangeAspect="1"/>
          </p:cNvPicPr>
          <p:nvPr/>
        </p:nvPicPr>
        <p:blipFill>
          <a:blip r:embed="rId3"/>
          <a:stretch>
            <a:fillRect/>
          </a:stretch>
        </p:blipFill>
        <p:spPr>
          <a:xfrm>
            <a:off x="5255114" y="1302903"/>
            <a:ext cx="3694576" cy="5067739"/>
          </a:xfrm>
          <a:prstGeom prst="rect">
            <a:avLst/>
          </a:prstGeom>
        </p:spPr>
      </p:pic>
      <p:pic>
        <p:nvPicPr>
          <p:cNvPr id="7" name="Picture 6">
            <a:extLst>
              <a:ext uri="{FF2B5EF4-FFF2-40B4-BE49-F238E27FC236}">
                <a16:creationId xmlns:a16="http://schemas.microsoft.com/office/drawing/2014/main" id="{D7B16CBA-EBFD-8D1B-2E35-D2C521D036ED}"/>
              </a:ext>
            </a:extLst>
          </p:cNvPr>
          <p:cNvPicPr>
            <a:picLocks noChangeAspect="1"/>
          </p:cNvPicPr>
          <p:nvPr/>
        </p:nvPicPr>
        <p:blipFill>
          <a:blip r:embed="rId4"/>
          <a:stretch>
            <a:fillRect/>
          </a:stretch>
        </p:blipFill>
        <p:spPr>
          <a:xfrm>
            <a:off x="1015148" y="4089201"/>
            <a:ext cx="3833192" cy="2281441"/>
          </a:xfrm>
          <a:prstGeom prst="rect">
            <a:avLst/>
          </a:prstGeom>
        </p:spPr>
      </p:pic>
      <p:sp>
        <p:nvSpPr>
          <p:cNvPr id="8" name="TextBox 7">
            <a:extLst>
              <a:ext uri="{FF2B5EF4-FFF2-40B4-BE49-F238E27FC236}">
                <a16:creationId xmlns:a16="http://schemas.microsoft.com/office/drawing/2014/main" id="{7746052D-1AB8-0312-2E59-501A9359E3C3}"/>
              </a:ext>
            </a:extLst>
          </p:cNvPr>
          <p:cNvSpPr txBox="1"/>
          <p:nvPr/>
        </p:nvSpPr>
        <p:spPr>
          <a:xfrm>
            <a:off x="9196966" y="1306176"/>
            <a:ext cx="3287215" cy="6186309"/>
          </a:xfrm>
          <a:prstGeom prst="rect">
            <a:avLst/>
          </a:prstGeom>
          <a:noFill/>
        </p:spPr>
        <p:txBody>
          <a:bodyPr wrap="square" rtlCol="0">
            <a:spAutoFit/>
          </a:bodyPr>
          <a:lstStyle/>
          <a:p>
            <a:r>
              <a:rPr lang="en-US" b="1" dirty="0"/>
              <a:t>BB parameters for Yellow: </a:t>
            </a:r>
          </a:p>
          <a:p>
            <a:endParaRPr lang="en-US" dirty="0"/>
          </a:p>
          <a:p>
            <a:r>
              <a:rPr lang="en-US" b="1" dirty="0"/>
              <a:t>(0.0021,0.0071)/IP</a:t>
            </a:r>
            <a:r>
              <a:rPr lang="en-US" dirty="0"/>
              <a:t>, 2 IPs in collision. Blue emittance ratio 11.2:1 , 0.8e9/bunch</a:t>
            </a:r>
          </a:p>
          <a:p>
            <a:endParaRPr lang="en-US" dirty="0"/>
          </a:p>
          <a:p>
            <a:endParaRPr lang="en-US" dirty="0"/>
          </a:p>
          <a:p>
            <a:endParaRPr lang="en-US" dirty="0"/>
          </a:p>
          <a:p>
            <a:r>
              <a:rPr lang="en-US" b="1" dirty="0"/>
              <a:t>BB parameters for Blue: </a:t>
            </a:r>
          </a:p>
          <a:p>
            <a:endParaRPr lang="en-US" dirty="0"/>
          </a:p>
          <a:p>
            <a:r>
              <a:rPr lang="en-US" b="1" dirty="0"/>
              <a:t>(0.0015,0.0041)/IP</a:t>
            </a:r>
            <a:r>
              <a:rPr lang="en-US" dirty="0"/>
              <a:t>, 2 IPs in collision. Yellow emittance ratio 7.5:1, 0.5e9/bunch</a:t>
            </a:r>
          </a:p>
          <a:p>
            <a:endParaRPr lang="en-US" dirty="0"/>
          </a:p>
          <a:p>
            <a:r>
              <a:rPr lang="en-US" b="1" dirty="0"/>
              <a:t>BB parameters for EIC/HSR:</a:t>
            </a:r>
          </a:p>
          <a:p>
            <a:r>
              <a:rPr lang="en-US" b="1" dirty="0"/>
              <a:t>(0.012, 0.012)/IP</a:t>
            </a:r>
            <a:r>
              <a:rPr lang="en-US" dirty="0"/>
              <a:t>, ONLY 1 IP</a:t>
            </a:r>
          </a:p>
          <a:p>
            <a:endParaRPr lang="en-US" dirty="0"/>
          </a:p>
          <a:p>
            <a:endParaRPr lang="en-US" dirty="0"/>
          </a:p>
          <a:p>
            <a:endParaRPr lang="en-US" dirty="0"/>
          </a:p>
          <a:p>
            <a:endParaRPr lang="en-US" dirty="0"/>
          </a:p>
          <a:p>
            <a:endParaRPr lang="en-US" dirty="0"/>
          </a:p>
          <a:p>
            <a:endParaRPr lang="en-US" dirty="0"/>
          </a:p>
        </p:txBody>
      </p:sp>
      <p:sp>
        <p:nvSpPr>
          <p:cNvPr id="9" name="TextBox 8">
            <a:extLst>
              <a:ext uri="{FF2B5EF4-FFF2-40B4-BE49-F238E27FC236}">
                <a16:creationId xmlns:a16="http://schemas.microsoft.com/office/drawing/2014/main" id="{1B63B27C-98F2-ECA0-5EBD-651414562AB2}"/>
              </a:ext>
            </a:extLst>
          </p:cNvPr>
          <p:cNvSpPr txBox="1"/>
          <p:nvPr/>
        </p:nvSpPr>
        <p:spPr>
          <a:xfrm>
            <a:off x="4782373" y="6461224"/>
            <a:ext cx="2240280" cy="369332"/>
          </a:xfrm>
          <a:prstGeom prst="rect">
            <a:avLst/>
          </a:prstGeom>
          <a:noFill/>
        </p:spPr>
        <p:txBody>
          <a:bodyPr wrap="square" rtlCol="0">
            <a:spAutoFit/>
          </a:bodyPr>
          <a:lstStyle/>
          <a:p>
            <a:r>
              <a:rPr lang="en-US" dirty="0"/>
              <a:t>At  ~ 22:00pm</a:t>
            </a:r>
          </a:p>
        </p:txBody>
      </p:sp>
      <p:sp>
        <p:nvSpPr>
          <p:cNvPr id="10" name="TextBox 9">
            <a:extLst>
              <a:ext uri="{FF2B5EF4-FFF2-40B4-BE49-F238E27FC236}">
                <a16:creationId xmlns:a16="http://schemas.microsoft.com/office/drawing/2014/main" id="{D9048425-824F-407E-903E-9A15993D2EB2}"/>
              </a:ext>
            </a:extLst>
          </p:cNvPr>
          <p:cNvSpPr txBox="1"/>
          <p:nvPr/>
        </p:nvSpPr>
        <p:spPr>
          <a:xfrm>
            <a:off x="2503170" y="4089201"/>
            <a:ext cx="2057400" cy="369332"/>
          </a:xfrm>
          <a:prstGeom prst="rect">
            <a:avLst/>
          </a:prstGeom>
          <a:noFill/>
        </p:spPr>
        <p:txBody>
          <a:bodyPr wrap="square" rtlCol="0">
            <a:spAutoFit/>
          </a:bodyPr>
          <a:lstStyle/>
          <a:p>
            <a:r>
              <a:rPr lang="en-US" dirty="0"/>
              <a:t>Beam decay</a:t>
            </a:r>
          </a:p>
        </p:txBody>
      </p:sp>
      <p:cxnSp>
        <p:nvCxnSpPr>
          <p:cNvPr id="11" name="Straight Arrow Connector 10">
            <a:extLst>
              <a:ext uri="{FF2B5EF4-FFF2-40B4-BE49-F238E27FC236}">
                <a16:creationId xmlns:a16="http://schemas.microsoft.com/office/drawing/2014/main" id="{0D860030-5582-FD5F-96AD-E013C852EC6D}"/>
              </a:ext>
            </a:extLst>
          </p:cNvPr>
          <p:cNvCxnSpPr/>
          <p:nvPr/>
        </p:nvCxnSpPr>
        <p:spPr>
          <a:xfrm flipH="1">
            <a:off x="3086100" y="4458533"/>
            <a:ext cx="274320" cy="34206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8B486653-CD6A-F896-1526-796018B7D8A9}"/>
              </a:ext>
            </a:extLst>
          </p:cNvPr>
          <p:cNvSpPr txBox="1"/>
          <p:nvPr/>
        </p:nvSpPr>
        <p:spPr>
          <a:xfrm>
            <a:off x="6423660" y="5567598"/>
            <a:ext cx="2716324" cy="369332"/>
          </a:xfrm>
          <a:prstGeom prst="rect">
            <a:avLst/>
          </a:prstGeom>
          <a:noFill/>
        </p:spPr>
        <p:txBody>
          <a:bodyPr wrap="square" rtlCol="0">
            <a:spAutoFit/>
          </a:bodyPr>
          <a:lstStyle/>
          <a:p>
            <a:r>
              <a:rPr lang="en-US" dirty="0"/>
              <a:t>Horizontal Emittance</a:t>
            </a:r>
          </a:p>
        </p:txBody>
      </p:sp>
      <p:sp>
        <p:nvSpPr>
          <p:cNvPr id="13" name="TextBox 12">
            <a:extLst>
              <a:ext uri="{FF2B5EF4-FFF2-40B4-BE49-F238E27FC236}">
                <a16:creationId xmlns:a16="http://schemas.microsoft.com/office/drawing/2014/main" id="{5CC74C06-E235-9B23-3BE1-A82771CAB936}"/>
              </a:ext>
            </a:extLst>
          </p:cNvPr>
          <p:cNvSpPr txBox="1"/>
          <p:nvPr/>
        </p:nvSpPr>
        <p:spPr>
          <a:xfrm>
            <a:off x="6328513" y="1786719"/>
            <a:ext cx="2716324" cy="369332"/>
          </a:xfrm>
          <a:prstGeom prst="rect">
            <a:avLst/>
          </a:prstGeom>
          <a:noFill/>
        </p:spPr>
        <p:txBody>
          <a:bodyPr wrap="square" rtlCol="0">
            <a:spAutoFit/>
          </a:bodyPr>
          <a:lstStyle/>
          <a:p>
            <a:r>
              <a:rPr lang="en-US" dirty="0"/>
              <a:t>Vertical Emittance</a:t>
            </a:r>
          </a:p>
        </p:txBody>
      </p:sp>
      <p:sp>
        <p:nvSpPr>
          <p:cNvPr id="14" name="TextBox 13">
            <a:extLst>
              <a:ext uri="{FF2B5EF4-FFF2-40B4-BE49-F238E27FC236}">
                <a16:creationId xmlns:a16="http://schemas.microsoft.com/office/drawing/2014/main" id="{74374CD0-4565-DE0E-97B8-649CAA763AE5}"/>
              </a:ext>
            </a:extLst>
          </p:cNvPr>
          <p:cNvSpPr txBox="1"/>
          <p:nvPr/>
        </p:nvSpPr>
        <p:spPr>
          <a:xfrm>
            <a:off x="419100" y="6397526"/>
            <a:ext cx="3429000" cy="369332"/>
          </a:xfrm>
          <a:prstGeom prst="rect">
            <a:avLst/>
          </a:prstGeom>
          <a:noFill/>
        </p:spPr>
        <p:txBody>
          <a:bodyPr wrap="square" rtlCol="0">
            <a:spAutoFit/>
          </a:bodyPr>
          <a:lstStyle/>
          <a:p>
            <a:r>
              <a:rPr lang="en-US" dirty="0"/>
              <a:t>How much from luminous loss?</a:t>
            </a:r>
          </a:p>
        </p:txBody>
      </p:sp>
    </p:spTree>
    <p:extLst>
      <p:ext uri="{BB962C8B-B14F-4D97-AF65-F5344CB8AC3E}">
        <p14:creationId xmlns:p14="http://schemas.microsoft.com/office/powerpoint/2010/main" val="813393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52E5B-EACC-9A30-E79A-58E639487089}"/>
              </a:ext>
            </a:extLst>
          </p:cNvPr>
          <p:cNvSpPr>
            <a:spLocks noGrp="1"/>
          </p:cNvSpPr>
          <p:nvPr>
            <p:ph type="title"/>
          </p:nvPr>
        </p:nvSpPr>
        <p:spPr/>
        <p:txBody>
          <a:bodyPr/>
          <a:lstStyle/>
          <a:p>
            <a:r>
              <a:rPr lang="en-US" dirty="0">
                <a:solidFill>
                  <a:srgbClr val="FF0000"/>
                </a:solidFill>
              </a:rPr>
              <a:t>APEX Schedules for Following Sessions</a:t>
            </a:r>
          </a:p>
        </p:txBody>
      </p:sp>
      <p:sp>
        <p:nvSpPr>
          <p:cNvPr id="4" name="TextBox 3">
            <a:extLst>
              <a:ext uri="{FF2B5EF4-FFF2-40B4-BE49-F238E27FC236}">
                <a16:creationId xmlns:a16="http://schemas.microsoft.com/office/drawing/2014/main" id="{CB4E8C6B-0BFE-48A9-EC6F-C5ED09549DBF}"/>
              </a:ext>
            </a:extLst>
          </p:cNvPr>
          <p:cNvSpPr txBox="1"/>
          <p:nvPr/>
        </p:nvSpPr>
        <p:spPr>
          <a:xfrm>
            <a:off x="718846" y="1478037"/>
            <a:ext cx="10296483" cy="5262979"/>
          </a:xfrm>
          <a:prstGeom prst="rect">
            <a:avLst/>
          </a:prstGeom>
          <a:noFill/>
        </p:spPr>
        <p:txBody>
          <a:bodyPr wrap="square" rtlCol="0">
            <a:spAutoFit/>
          </a:bodyPr>
          <a:lstStyle/>
          <a:p>
            <a:pPr marL="0" algn="l" rtl="0" eaLnBrk="1" fontAlgn="b" latinLnBrk="0" hangingPunct="1">
              <a:spcBef>
                <a:spcPts val="0"/>
              </a:spcBef>
              <a:spcAft>
                <a:spcPts val="0"/>
              </a:spcAft>
            </a:pPr>
            <a:r>
              <a:rPr lang="en-US" sz="1400" strike="sngStrike" dirty="0">
                <a:latin typeface="Times New Roman" panose="02020603050405020304" pitchFamily="18" charset="0"/>
                <a:cs typeface="Times New Roman" panose="02020603050405020304" pitchFamily="18" charset="0"/>
              </a:rPr>
              <a:t>6/25  Au 100    </a:t>
            </a:r>
            <a:r>
              <a:rPr lang="en-US" sz="1400" u="none" strike="sngStrike" dirty="0">
                <a:solidFill>
                  <a:srgbClr val="FF0000"/>
                </a:solidFill>
                <a:effectLst/>
                <a:latin typeface="Times New Roman" panose="02020603050405020304" pitchFamily="18" charset="0"/>
                <a:cs typeface="Times New Roman" panose="02020603050405020304" pitchFamily="18" charset="0"/>
              </a:rPr>
              <a:t>24-03(15h)</a:t>
            </a:r>
            <a:r>
              <a:rPr lang="en-US" sz="1400" u="none" strike="sngStrike" dirty="0">
                <a:solidFill>
                  <a:srgbClr val="C00000"/>
                </a:solidFill>
                <a:effectLst/>
                <a:latin typeface="Times New Roman" panose="02020603050405020304" pitchFamily="18" charset="0"/>
                <a:cs typeface="Times New Roman" panose="02020603050405020304" pitchFamily="18" charset="0"/>
              </a:rPr>
              <a:t> </a:t>
            </a:r>
            <a:r>
              <a:rPr lang="en-US" sz="1400" u="none" strike="sngStrike" dirty="0">
                <a:effectLst/>
                <a:latin typeface="Times New Roman" panose="02020603050405020304" pitchFamily="18" charset="0"/>
                <a:cs typeface="Times New Roman" panose="02020603050405020304" pitchFamily="18" charset="0"/>
              </a:rPr>
              <a:t>Accelerating flat gold ion beams from 31GeV  to 100GeV: ramp development</a:t>
            </a:r>
          </a:p>
          <a:p>
            <a:pPr marL="0" algn="l" rtl="0" eaLnBrk="1" fontAlgn="b" latinLnBrk="0" hangingPunct="1">
              <a:spcBef>
                <a:spcPts val="0"/>
              </a:spcBef>
              <a:spcAft>
                <a:spcPts val="0"/>
              </a:spcAft>
            </a:pPr>
            <a:r>
              <a:rPr lang="en-US" sz="1400" strike="sngStrike" dirty="0">
                <a:latin typeface="Times New Roman" panose="02020603050405020304" pitchFamily="18" charset="0"/>
                <a:cs typeface="Times New Roman" panose="02020603050405020304" pitchFamily="18" charset="0"/>
              </a:rPr>
              <a:t>7/9</a:t>
            </a:r>
            <a:r>
              <a:rPr lang="en-US" sz="1400" strike="sngStrike" dirty="0">
                <a:solidFill>
                  <a:srgbClr val="C00000"/>
                </a:solidFill>
                <a:latin typeface="Times New Roman" panose="02020603050405020304" pitchFamily="18" charset="0"/>
                <a:cs typeface="Times New Roman" panose="02020603050405020304" pitchFamily="18" charset="0"/>
              </a:rPr>
              <a:t>  </a:t>
            </a:r>
            <a:r>
              <a:rPr lang="en-US" sz="1400" strike="sngStrike" dirty="0">
                <a:latin typeface="Times New Roman" panose="02020603050405020304" pitchFamily="18" charset="0"/>
                <a:cs typeface="Times New Roman" panose="02020603050405020304" pitchFamily="18" charset="0"/>
              </a:rPr>
              <a:t>Au 100</a:t>
            </a:r>
            <a:r>
              <a:rPr lang="en-US" sz="1400" strike="sngStrike" dirty="0">
                <a:solidFill>
                  <a:srgbClr val="C00000"/>
                </a:solidFill>
                <a:latin typeface="Times New Roman" panose="02020603050405020304" pitchFamily="18" charset="0"/>
                <a:cs typeface="Times New Roman" panose="02020603050405020304" pitchFamily="18" charset="0"/>
              </a:rPr>
              <a:t>    </a:t>
            </a:r>
            <a:r>
              <a:rPr lang="en-US" sz="1400" u="none" strike="sngStrike" dirty="0">
                <a:solidFill>
                  <a:srgbClr val="FF0000"/>
                </a:solidFill>
                <a:effectLst/>
                <a:latin typeface="Times New Roman" panose="02020603050405020304" pitchFamily="18" charset="0"/>
                <a:cs typeface="Times New Roman" panose="02020603050405020304" pitchFamily="18" charset="0"/>
              </a:rPr>
              <a:t>24-03(15h)</a:t>
            </a:r>
            <a:r>
              <a:rPr lang="en-US" sz="1400" u="none" strike="sngStrike" dirty="0">
                <a:effectLst/>
                <a:latin typeface="Times New Roman" panose="02020603050405020304" pitchFamily="18" charset="0"/>
                <a:cs typeface="Times New Roman" panose="02020603050405020304" pitchFamily="18" charset="0"/>
              </a:rPr>
              <a:t> Accelerating flat gold ion beams from 31GeV  to 100GeV: cooling setup</a:t>
            </a:r>
          </a:p>
          <a:p>
            <a:pPr marL="0" algn="l" rtl="0" eaLnBrk="1" fontAlgn="b" latinLnBrk="0" hangingPunct="1">
              <a:spcBef>
                <a:spcPts val="0"/>
              </a:spcBef>
              <a:spcAft>
                <a:spcPts val="0"/>
              </a:spcAft>
            </a:pPr>
            <a:r>
              <a:rPr lang="en-US" sz="1400" strike="sngStrike" dirty="0">
                <a:latin typeface="Times New Roman" panose="02020603050405020304" pitchFamily="18" charset="0"/>
                <a:cs typeface="Times New Roman" panose="02020603050405020304" pitchFamily="18" charset="0"/>
              </a:rPr>
              <a:t>7/23   Au 100    </a:t>
            </a:r>
            <a:r>
              <a:rPr lang="en-US" sz="1400" u="none" strike="sngStrike" dirty="0">
                <a:solidFill>
                  <a:srgbClr val="FF0000"/>
                </a:solidFill>
                <a:effectLst/>
                <a:latin typeface="Times New Roman" panose="02020603050405020304" pitchFamily="18" charset="0"/>
                <a:cs typeface="Times New Roman" panose="02020603050405020304" pitchFamily="18" charset="0"/>
              </a:rPr>
              <a:t>24-03(15h) </a:t>
            </a:r>
            <a:r>
              <a:rPr lang="en-US" sz="1400" u="none" strike="sngStrike" dirty="0">
                <a:effectLst/>
                <a:latin typeface="Times New Roman" panose="02020603050405020304" pitchFamily="18" charset="0"/>
                <a:cs typeface="Times New Roman" panose="02020603050405020304" pitchFamily="18" charset="0"/>
              </a:rPr>
              <a:t>Accelerating flat gold ion beams from 31GeV  to 100GeV: acceleration of flat beam</a:t>
            </a:r>
          </a:p>
          <a:p>
            <a:pPr fontAlgn="b"/>
            <a:r>
              <a:rPr lang="en-US" sz="1400" strike="sngStrike" dirty="0">
                <a:latin typeface="Times New Roman" panose="02020603050405020304" pitchFamily="18" charset="0"/>
                <a:cs typeface="Times New Roman" panose="02020603050405020304" pitchFamily="18" charset="0"/>
              </a:rPr>
              <a:t>8/6 </a:t>
            </a:r>
            <a:r>
              <a:rPr lang="en-US" sz="1400" strike="sngStrike" dirty="0">
                <a:solidFill>
                  <a:srgbClr val="000000"/>
                </a:solidFill>
                <a:latin typeface="Times New Roman" panose="02020603050405020304" pitchFamily="18" charset="0"/>
                <a:cs typeface="Times New Roman" panose="02020603050405020304" pitchFamily="18" charset="0"/>
              </a:rPr>
              <a:t>   Au 100      </a:t>
            </a:r>
            <a:r>
              <a:rPr lang="en-US" sz="1400" strike="sngStrike" dirty="0">
                <a:solidFill>
                  <a:srgbClr val="FF0000"/>
                </a:solidFill>
                <a:latin typeface="Times New Roman" panose="02020603050405020304" pitchFamily="18" charset="0"/>
                <a:cs typeface="Times New Roman" panose="02020603050405020304" pitchFamily="18" charset="0"/>
              </a:rPr>
              <a:t>23-10(8h)</a:t>
            </a:r>
            <a:r>
              <a:rPr lang="en-US" sz="1400" strike="sngStrike" dirty="0">
                <a:latin typeface="Times New Roman" panose="02020603050405020304" pitchFamily="18" charset="0"/>
                <a:cs typeface="Times New Roman" panose="02020603050405020304" pitchFamily="18" charset="0"/>
              </a:rPr>
              <a:t> Transition Jump with Less Jump Quads </a:t>
            </a:r>
          </a:p>
          <a:p>
            <a:pPr fontAlgn="b"/>
            <a:r>
              <a:rPr lang="en-US" sz="1400" strike="sngStrike" dirty="0">
                <a:latin typeface="Times New Roman" panose="02020603050405020304" pitchFamily="18" charset="0"/>
                <a:cs typeface="Times New Roman" panose="02020603050405020304" pitchFamily="18" charset="0"/>
              </a:rPr>
              <a:t>         Au 100      </a:t>
            </a:r>
            <a:r>
              <a:rPr lang="en-US" sz="1400" strike="sngStrike" dirty="0">
                <a:solidFill>
                  <a:srgbClr val="FF0000"/>
                </a:solidFill>
                <a:latin typeface="Times New Roman" panose="02020603050405020304" pitchFamily="18" charset="0"/>
                <a:cs typeface="Times New Roman" panose="02020603050405020304" pitchFamily="18" charset="0"/>
              </a:rPr>
              <a:t>25-01(7h) </a:t>
            </a:r>
            <a:r>
              <a:rPr lang="en-US" sz="1400" strike="sngStrike" dirty="0">
                <a:latin typeface="Times New Roman" panose="02020603050405020304" pitchFamily="18" charset="0"/>
                <a:cs typeface="Times New Roman" panose="02020603050405020304" pitchFamily="18" charset="0"/>
              </a:rPr>
              <a:t>Maximize b-b parameter with flat beam collision at RHIC</a:t>
            </a:r>
          </a:p>
          <a:p>
            <a:pPr fontAlgn="b"/>
            <a:r>
              <a:rPr lang="en-US" sz="1400" strike="sngStrike" dirty="0">
                <a:latin typeface="Times New Roman" panose="02020603050405020304" pitchFamily="18" charset="0"/>
                <a:cs typeface="Times New Roman" panose="02020603050405020304" pitchFamily="18" charset="0"/>
              </a:rPr>
              <a:t>8/20  Au 100     </a:t>
            </a:r>
            <a:r>
              <a:rPr lang="en-US" sz="1400" strike="sngStrike" dirty="0">
                <a:solidFill>
                  <a:srgbClr val="FF0000"/>
                </a:solidFill>
                <a:latin typeface="Times New Roman" panose="02020603050405020304" pitchFamily="18" charset="0"/>
                <a:cs typeface="Times New Roman" panose="02020603050405020304" pitchFamily="18" charset="0"/>
              </a:rPr>
              <a:t>25-01(15h) </a:t>
            </a:r>
            <a:r>
              <a:rPr lang="en-US" sz="1400" strike="sngStrike" dirty="0">
                <a:latin typeface="Times New Roman" panose="02020603050405020304" pitchFamily="18" charset="0"/>
                <a:cs typeface="Times New Roman" panose="02020603050405020304" pitchFamily="18" charset="0"/>
              </a:rPr>
              <a:t>Maximize b-b parameter with flat beam collision at RHIC</a:t>
            </a:r>
          </a:p>
          <a:p>
            <a:pPr fontAlgn="b"/>
            <a:r>
              <a:rPr lang="en-US" sz="1400" u="none" dirty="0">
                <a:effectLst/>
                <a:latin typeface="Times New Roman" panose="02020603050405020304" pitchFamily="18" charset="0"/>
                <a:cs typeface="Times New Roman" panose="02020603050405020304" pitchFamily="18" charset="0"/>
              </a:rPr>
              <a:t>9/3   </a:t>
            </a:r>
            <a:r>
              <a:rPr lang="en-US" sz="1400" dirty="0">
                <a:latin typeface="Times New Roman" panose="02020603050405020304" pitchFamily="18" charset="0"/>
                <a:cs typeface="Times New Roman" panose="02020603050405020304" pitchFamily="18" charset="0"/>
              </a:rPr>
              <a:t>Au 10 </a:t>
            </a:r>
            <a:r>
              <a:rPr lang="en-US" sz="1400" dirty="0">
                <a:solidFill>
                  <a:srgbClr val="C00000"/>
                </a:solidFill>
                <a:latin typeface="Times New Roman" panose="02020603050405020304" pitchFamily="18" charset="0"/>
                <a:cs typeface="Times New Roman" panose="02020603050405020304" pitchFamily="18" charset="0"/>
              </a:rPr>
              <a:t>     </a:t>
            </a:r>
            <a:r>
              <a:rPr lang="en-US" sz="1400" u="none" dirty="0">
                <a:solidFill>
                  <a:srgbClr val="FF0000"/>
                </a:solidFill>
                <a:effectLst/>
                <a:latin typeface="Times New Roman" panose="02020603050405020304" pitchFamily="18" charset="0"/>
                <a:cs typeface="Times New Roman" panose="02020603050405020304" pitchFamily="18" charset="0"/>
              </a:rPr>
              <a:t>25-04((4h) </a:t>
            </a:r>
            <a:r>
              <a:rPr lang="en-US" sz="1400" u="none" dirty="0">
                <a:effectLst/>
                <a:latin typeface="Times New Roman" panose="02020603050405020304" pitchFamily="18" charset="0"/>
                <a:cs typeface="Times New Roman" panose="02020603050405020304" pitchFamily="18" charset="0"/>
              </a:rPr>
              <a:t>RF transient beam loading study </a:t>
            </a:r>
          </a:p>
          <a:p>
            <a:pPr fontAlgn="b"/>
            <a:r>
              <a:rPr lang="en-US" sz="1400" u="none" dirty="0">
                <a:effectLst/>
                <a:latin typeface="Times New Roman" panose="02020603050405020304" pitchFamily="18" charset="0"/>
                <a:cs typeface="Times New Roman" panose="02020603050405020304" pitchFamily="18" charset="0"/>
              </a:rPr>
              <a:t>        Au </a:t>
            </a:r>
            <a:r>
              <a:rPr lang="en-US" sz="1400" dirty="0">
                <a:latin typeface="Times New Roman" panose="02020603050405020304" pitchFamily="18" charset="0"/>
                <a:cs typeface="Times New Roman" panose="02020603050405020304" pitchFamily="18" charset="0"/>
              </a:rPr>
              <a:t> 100    </a:t>
            </a:r>
            <a:r>
              <a:rPr lang="en-US" sz="1400" dirty="0">
                <a:solidFill>
                  <a:srgbClr val="FF0000"/>
                </a:solidFill>
                <a:latin typeface="Times New Roman" panose="02020603050405020304" pitchFamily="18" charset="0"/>
                <a:cs typeface="Times New Roman" panose="02020603050405020304" pitchFamily="18" charset="0"/>
              </a:rPr>
              <a:t>23-10(4h)</a:t>
            </a:r>
            <a:r>
              <a:rPr lang="en-US" sz="1400" dirty="0">
                <a:latin typeface="Times New Roman" panose="02020603050405020304" pitchFamily="18" charset="0"/>
                <a:cs typeface="Times New Roman" panose="02020603050405020304" pitchFamily="18" charset="0"/>
              </a:rPr>
              <a:t> Measure  longitudinal impedance in RHIC (both rings)</a:t>
            </a:r>
          </a:p>
          <a:p>
            <a:pPr fontAlgn="b"/>
            <a:r>
              <a:rPr lang="en-US" sz="1400" dirty="0">
                <a:latin typeface="Times New Roman" panose="02020603050405020304" pitchFamily="18" charset="0"/>
                <a:cs typeface="Times New Roman" panose="02020603050405020304" pitchFamily="18" charset="0"/>
              </a:rPr>
              <a:t>       Au. 100    </a:t>
            </a:r>
            <a:r>
              <a:rPr lang="en-US" sz="1400" dirty="0">
                <a:solidFill>
                  <a:srgbClr val="FF0000"/>
                </a:solidFill>
                <a:latin typeface="Times New Roman" panose="02020603050405020304" pitchFamily="18" charset="0"/>
                <a:cs typeface="Times New Roman" panose="02020603050405020304" pitchFamily="18" charset="0"/>
              </a:rPr>
              <a:t>25-01(7h) </a:t>
            </a:r>
            <a:r>
              <a:rPr lang="en-US" sz="1400" dirty="0">
                <a:latin typeface="Times New Roman" panose="02020603050405020304" pitchFamily="18" charset="0"/>
                <a:cs typeface="Times New Roman" panose="02020603050405020304" pitchFamily="18" charset="0"/>
              </a:rPr>
              <a:t>Maximize b-b parameter with flat beam collision at RHIC</a:t>
            </a:r>
          </a:p>
          <a:p>
            <a:pPr fontAlgn="b"/>
            <a:r>
              <a:rPr lang="en-US" sz="1400" dirty="0">
                <a:latin typeface="Times New Roman" panose="02020603050405020304" pitchFamily="18" charset="0"/>
                <a:cs typeface="Times New Roman" panose="02020603050405020304" pitchFamily="18" charset="0"/>
              </a:rPr>
              <a:t>9/17 Au 100    </a:t>
            </a:r>
            <a:r>
              <a:rPr lang="en-US" sz="1400" dirty="0">
                <a:solidFill>
                  <a:srgbClr val="FF0000"/>
                </a:solidFill>
                <a:latin typeface="Times New Roman" panose="02020603050405020304" pitchFamily="18" charset="0"/>
                <a:cs typeface="Times New Roman" panose="02020603050405020304" pitchFamily="18" charset="0"/>
              </a:rPr>
              <a:t>25-09(8h) </a:t>
            </a:r>
            <a:r>
              <a:rPr lang="en-US" sz="1400" dirty="0">
                <a:latin typeface="Times New Roman" panose="02020603050405020304" pitchFamily="18" charset="0"/>
                <a:cs typeface="Times New Roman" panose="02020603050405020304" pitchFamily="18" charset="0"/>
              </a:rPr>
              <a:t>Transition Jump with Less Jump Quads.  </a:t>
            </a:r>
          </a:p>
          <a:p>
            <a:pPr fontAlgn="b"/>
            <a:r>
              <a:rPr lang="en-US" sz="1400" dirty="0">
                <a:solidFill>
                  <a:schemeClr val="tx2"/>
                </a:solidFill>
                <a:latin typeface="Times New Roman" panose="02020603050405020304" pitchFamily="18" charset="0"/>
                <a:cs typeface="Times New Roman" panose="02020603050405020304" pitchFamily="18" charset="0"/>
              </a:rPr>
              <a:t>        Au 100    </a:t>
            </a:r>
            <a:r>
              <a:rPr lang="en-US" sz="1400" dirty="0">
                <a:solidFill>
                  <a:srgbClr val="FF0000"/>
                </a:solidFill>
                <a:latin typeface="Times New Roman" panose="02020603050405020304" pitchFamily="18" charset="0"/>
                <a:cs typeface="Times New Roman" panose="02020603050405020304" pitchFamily="18" charset="0"/>
              </a:rPr>
              <a:t>23-02(2h)</a:t>
            </a:r>
            <a:r>
              <a:rPr lang="en-US" sz="1400" dirty="0">
                <a:solidFill>
                  <a:srgbClr val="C00000"/>
                </a:solidFill>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IR8 tuning with crossing angle and short vertex </a:t>
            </a:r>
          </a:p>
          <a:p>
            <a:pPr fontAlgn="b"/>
            <a:r>
              <a:rPr lang="en-US" sz="1400" dirty="0">
                <a:solidFill>
                  <a:srgbClr val="FF0000"/>
                </a:solidFill>
                <a:latin typeface="Times New Roman" panose="02020603050405020304" pitchFamily="18" charset="0"/>
                <a:cs typeface="Times New Roman" panose="02020603050405020304" pitchFamily="18" charset="0"/>
              </a:rPr>
              <a:t>        </a:t>
            </a:r>
            <a:r>
              <a:rPr lang="en-US" sz="1400" dirty="0">
                <a:solidFill>
                  <a:schemeClr val="tx2"/>
                </a:solidFill>
                <a:latin typeface="Times New Roman" panose="02020603050405020304" pitchFamily="18" charset="0"/>
                <a:cs typeface="Times New Roman" panose="02020603050405020304" pitchFamily="18" charset="0"/>
              </a:rPr>
              <a:t>Au 100</a:t>
            </a:r>
            <a:r>
              <a:rPr lang="en-US" sz="1400" dirty="0">
                <a:solidFill>
                  <a:srgbClr val="FF0000"/>
                </a:solidFill>
                <a:latin typeface="Times New Roman" panose="02020603050405020304" pitchFamily="18" charset="0"/>
                <a:cs typeface="Times New Roman" panose="02020603050405020304" pitchFamily="18" charset="0"/>
              </a:rPr>
              <a:t>    25-0</a:t>
            </a:r>
            <a:r>
              <a:rPr lang="en-US" altLang="zh-CN" sz="1400" dirty="0">
                <a:solidFill>
                  <a:srgbClr val="FF0000"/>
                </a:solidFill>
                <a:latin typeface="Times New Roman" panose="02020603050405020304" pitchFamily="18" charset="0"/>
                <a:cs typeface="Times New Roman" panose="02020603050405020304" pitchFamily="18" charset="0"/>
              </a:rPr>
              <a:t>8</a:t>
            </a:r>
            <a:r>
              <a:rPr lang="en-US" sz="1400" dirty="0">
                <a:solidFill>
                  <a:srgbClr val="FF0000"/>
                </a:solidFill>
                <a:latin typeface="Times New Roman" panose="02020603050405020304" pitchFamily="18" charset="0"/>
                <a:cs typeface="Times New Roman" panose="02020603050405020304" pitchFamily="18" charset="0"/>
              </a:rPr>
              <a:t>(5h)</a:t>
            </a:r>
            <a:r>
              <a:rPr lang="en-US" sz="1400" dirty="0">
                <a:solidFill>
                  <a:srgbClr val="C00000"/>
                </a:solidFill>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Sextupole</a:t>
            </a:r>
            <a:r>
              <a:rPr lang="en-US" sz="1400" dirty="0">
                <a:latin typeface="Times New Roman" panose="02020603050405020304" pitchFamily="18" charset="0"/>
                <a:cs typeface="Times New Roman" panose="02020603050405020304" pitchFamily="18" charset="0"/>
              </a:rPr>
              <a:t> settings to reduce vertical emittance growth with  flat ion beam collisions</a:t>
            </a:r>
          </a:p>
          <a:p>
            <a:pPr fontAlgn="b"/>
            <a:r>
              <a:rPr lang="en-US" sz="1400" dirty="0">
                <a:latin typeface="Times New Roman" panose="02020603050405020304" pitchFamily="18" charset="0"/>
                <a:cs typeface="Times New Roman" panose="02020603050405020304" pitchFamily="18" charset="0"/>
              </a:rPr>
              <a:t>10/1  Au 100   </a:t>
            </a:r>
            <a:r>
              <a:rPr lang="en-US" sz="1400" dirty="0">
                <a:solidFill>
                  <a:srgbClr val="FF0000"/>
                </a:solidFill>
                <a:latin typeface="Times New Roman" panose="02020603050405020304" pitchFamily="18" charset="0"/>
                <a:cs typeface="Times New Roman" panose="02020603050405020304" pitchFamily="18" charset="0"/>
              </a:rPr>
              <a:t>23-05(7h)</a:t>
            </a:r>
            <a:r>
              <a:rPr lang="en-US" sz="1400" dirty="0">
                <a:solidFill>
                  <a:srgbClr val="C00000"/>
                </a:solidFill>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Radial shift in RHIC using a dipole field offset </a:t>
            </a:r>
          </a:p>
          <a:p>
            <a:pPr fontAlgn="b"/>
            <a:r>
              <a:rPr lang="en-US" sz="1400" dirty="0">
                <a:solidFill>
                  <a:srgbClr val="000000"/>
                </a:solidFill>
                <a:latin typeface="Times New Roman" panose="02020603050405020304" pitchFamily="18" charset="0"/>
                <a:cs typeface="Times New Roman" panose="02020603050405020304" pitchFamily="18" charset="0"/>
              </a:rPr>
              <a:t> </a:t>
            </a:r>
            <a:r>
              <a:rPr lang="en-US" sz="1400" dirty="0">
                <a:solidFill>
                  <a:schemeClr val="tx2"/>
                </a:solidFill>
                <a:latin typeface="Times New Roman" panose="02020603050405020304" pitchFamily="18" charset="0"/>
                <a:cs typeface="Times New Roman" panose="02020603050405020304" pitchFamily="18" charset="0"/>
              </a:rPr>
              <a:t>      Au 100    </a:t>
            </a:r>
            <a:r>
              <a:rPr lang="en-US" sz="1400" dirty="0">
                <a:solidFill>
                  <a:srgbClr val="FF0000"/>
                </a:solidFill>
                <a:latin typeface="Times New Roman" panose="02020603050405020304" pitchFamily="18" charset="0"/>
                <a:cs typeface="Times New Roman" panose="02020603050405020304" pitchFamily="18" charset="0"/>
              </a:rPr>
              <a:t>23-02(4h)</a:t>
            </a:r>
            <a:r>
              <a:rPr lang="en-US" sz="1400" dirty="0">
                <a:solidFill>
                  <a:srgbClr val="C00000"/>
                </a:solidFill>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IR8 tuning with crossing angle and short vertex </a:t>
            </a:r>
            <a:r>
              <a:rPr lang="en-US" sz="1400" dirty="0">
                <a:solidFill>
                  <a:srgbClr val="000000"/>
                </a:solidFill>
                <a:latin typeface="Times New Roman" panose="02020603050405020304" pitchFamily="18" charset="0"/>
                <a:cs typeface="Times New Roman" panose="02020603050405020304" pitchFamily="18" charset="0"/>
              </a:rPr>
              <a:t>        </a:t>
            </a:r>
          </a:p>
          <a:p>
            <a:pPr fontAlgn="b"/>
            <a:r>
              <a:rPr lang="en-US" sz="1400" dirty="0">
                <a:solidFill>
                  <a:srgbClr val="000000"/>
                </a:solidFill>
                <a:latin typeface="Times New Roman" panose="02020603050405020304" pitchFamily="18" charset="0"/>
                <a:cs typeface="Times New Roman" panose="02020603050405020304" pitchFamily="18" charset="0"/>
              </a:rPr>
              <a:t>       Au 19.57 </a:t>
            </a:r>
            <a:r>
              <a:rPr lang="en-US" sz="1400" dirty="0">
                <a:solidFill>
                  <a:srgbClr val="FF0000"/>
                </a:solidFill>
                <a:latin typeface="Times New Roman" panose="02020603050405020304" pitchFamily="18" charset="0"/>
                <a:cs typeface="Times New Roman" panose="02020603050405020304" pitchFamily="18" charset="0"/>
              </a:rPr>
              <a:t>25-02(4h)  </a:t>
            </a:r>
            <a:r>
              <a:rPr lang="en-US" sz="1400" dirty="0" err="1">
                <a:solidFill>
                  <a:srgbClr val="000000"/>
                </a:solidFill>
                <a:latin typeface="Times New Roman" panose="02020603050405020304" pitchFamily="18" charset="0"/>
                <a:cs typeface="Times New Roman" panose="02020603050405020304" pitchFamily="18" charset="0"/>
              </a:rPr>
              <a:t>CeC</a:t>
            </a:r>
            <a:r>
              <a:rPr lang="en-US" sz="1400" dirty="0">
                <a:solidFill>
                  <a:srgbClr val="000000"/>
                </a:solidFill>
                <a:latin typeface="Times New Roman" panose="02020603050405020304" pitchFamily="18" charset="0"/>
                <a:cs typeface="Times New Roman" panose="02020603050405020304" pitchFamily="18" charset="0"/>
              </a:rPr>
              <a:t> Experiment ramp preparation</a:t>
            </a:r>
            <a:endParaRPr lang="en-US" sz="1400" dirty="0">
              <a:latin typeface="Times New Roman" panose="02020603050405020304" pitchFamily="18" charset="0"/>
              <a:cs typeface="Times New Roman" panose="02020603050405020304" pitchFamily="18" charset="0"/>
            </a:endParaRPr>
          </a:p>
          <a:p>
            <a:pPr fontAlgn="b"/>
            <a:r>
              <a:rPr lang="en-US" sz="1400" dirty="0">
                <a:latin typeface="Times New Roman" panose="02020603050405020304" pitchFamily="18" charset="0"/>
                <a:cs typeface="Times New Roman" panose="02020603050405020304" pitchFamily="18" charset="0"/>
              </a:rPr>
              <a:t>10/15 Au 100  </a:t>
            </a:r>
            <a:r>
              <a:rPr lang="en-US" sz="1400" dirty="0">
                <a:solidFill>
                  <a:srgbClr val="FF0000"/>
                </a:solidFill>
                <a:latin typeface="Times New Roman" panose="02020603050405020304" pitchFamily="18" charset="0"/>
                <a:cs typeface="Times New Roman" panose="02020603050405020304" pitchFamily="18" charset="0"/>
              </a:rPr>
              <a:t>25-0</a:t>
            </a:r>
            <a:r>
              <a:rPr lang="en-US" altLang="zh-CN" sz="1400" dirty="0">
                <a:solidFill>
                  <a:srgbClr val="FF0000"/>
                </a:solidFill>
                <a:latin typeface="Times New Roman" panose="02020603050405020304" pitchFamily="18" charset="0"/>
                <a:cs typeface="Times New Roman" panose="02020603050405020304" pitchFamily="18" charset="0"/>
              </a:rPr>
              <a:t>8</a:t>
            </a:r>
            <a:r>
              <a:rPr lang="en-US" sz="1400" dirty="0">
                <a:solidFill>
                  <a:srgbClr val="FF0000"/>
                </a:solidFill>
                <a:latin typeface="Times New Roman" panose="02020603050405020304" pitchFamily="18" charset="0"/>
                <a:cs typeface="Times New Roman" panose="02020603050405020304" pitchFamily="18" charset="0"/>
              </a:rPr>
              <a:t>(6h)</a:t>
            </a:r>
            <a:r>
              <a:rPr lang="en-US" sz="1400" dirty="0">
                <a:solidFill>
                  <a:srgbClr val="C00000"/>
                </a:solidFill>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Sextupole</a:t>
            </a:r>
            <a:r>
              <a:rPr lang="en-US" sz="1400" dirty="0">
                <a:latin typeface="Times New Roman" panose="02020603050405020304" pitchFamily="18" charset="0"/>
                <a:cs typeface="Times New Roman" panose="02020603050405020304" pitchFamily="18" charset="0"/>
              </a:rPr>
              <a:t> settings to reduce vertical emittance growth with  flat ion beam collisions</a:t>
            </a:r>
          </a:p>
          <a:p>
            <a:pPr fontAlgn="b"/>
            <a:r>
              <a:rPr lang="en-US" sz="1400" dirty="0">
                <a:latin typeface="Times New Roman" panose="02020603050405020304" pitchFamily="18" charset="0"/>
                <a:cs typeface="Times New Roman" panose="02020603050405020304" pitchFamily="18" charset="0"/>
              </a:rPr>
              <a:t>          Au 31   </a:t>
            </a:r>
            <a:r>
              <a:rPr lang="en-US" sz="1400" dirty="0">
                <a:solidFill>
                  <a:srgbClr val="FF0000"/>
                </a:solidFill>
                <a:latin typeface="Times New Roman" panose="02020603050405020304" pitchFamily="18" charset="0"/>
                <a:cs typeface="Times New Roman" panose="02020603050405020304" pitchFamily="18" charset="0"/>
              </a:rPr>
              <a:t>25-07(9h) </a:t>
            </a:r>
            <a:r>
              <a:rPr lang="en-US" sz="1400" dirty="0">
                <a:latin typeface="Times New Roman" panose="02020603050405020304" pitchFamily="18" charset="0"/>
                <a:cs typeface="Times New Roman" panose="02020603050405020304" pitchFamily="18" charset="0"/>
              </a:rPr>
              <a:t>Effects of Various Ramp Rates on Transition Crossing. 	</a:t>
            </a:r>
            <a:endParaRPr lang="en-US" sz="1400" dirty="0">
              <a:solidFill>
                <a:srgbClr val="0070C0"/>
              </a:solidFill>
              <a:latin typeface="Times New Roman" panose="02020603050405020304" pitchFamily="18" charset="0"/>
              <a:cs typeface="Times New Roman" panose="02020603050405020304" pitchFamily="18" charset="0"/>
            </a:endParaRPr>
          </a:p>
          <a:p>
            <a:pPr fontAlgn="b"/>
            <a:r>
              <a:rPr lang="en-US" sz="1400" dirty="0">
                <a:latin typeface="Times New Roman" panose="02020603050405020304" pitchFamily="18" charset="0"/>
                <a:cs typeface="Times New Roman" panose="02020603050405020304" pitchFamily="18" charset="0"/>
              </a:rPr>
              <a:t>10/29(?) p 100</a:t>
            </a:r>
            <a:r>
              <a:rPr lang="en-US" sz="1400" dirty="0">
                <a:solidFill>
                  <a:srgbClr val="FF0000"/>
                </a:solidFill>
                <a:latin typeface="Times New Roman" panose="02020603050405020304" pitchFamily="18" charset="0"/>
                <a:cs typeface="Times New Roman" panose="02020603050405020304" pitchFamily="18" charset="0"/>
              </a:rPr>
              <a:t>    25-03(12h) </a:t>
            </a:r>
            <a:r>
              <a:rPr lang="en-US" sz="1400" dirty="0">
                <a:latin typeface="Times New Roman" panose="02020603050405020304" pitchFamily="18" charset="0"/>
                <a:cs typeface="Times New Roman" panose="02020603050405020304" pitchFamily="18" charset="0"/>
              </a:rPr>
              <a:t>Light from C target (proton beam from tandem). </a:t>
            </a:r>
            <a:r>
              <a:rPr lang="en-US" sz="1400" dirty="0">
                <a:solidFill>
                  <a:srgbClr val="0070C0"/>
                </a:solidFill>
                <a:latin typeface="Times New Roman" panose="02020603050405020304" pitchFamily="18" charset="0"/>
                <a:cs typeface="Times New Roman" panose="02020603050405020304" pitchFamily="18" charset="0"/>
              </a:rPr>
              <a:t>3 hours left</a:t>
            </a:r>
            <a:endParaRPr lang="en-US" sz="1400" dirty="0">
              <a:latin typeface="Times New Roman" panose="02020603050405020304" pitchFamily="18" charset="0"/>
              <a:cs typeface="Times New Roman" panose="02020603050405020304" pitchFamily="18" charset="0"/>
            </a:endParaRPr>
          </a:p>
          <a:p>
            <a:pPr fontAlgn="b"/>
            <a:r>
              <a:rPr lang="en-US" sz="1400" dirty="0">
                <a:latin typeface="Times New Roman" panose="02020603050405020304" pitchFamily="18" charset="0"/>
                <a:cs typeface="Times New Roman" panose="02020603050405020304" pitchFamily="18" charset="0"/>
              </a:rPr>
              <a:t>11/12</a:t>
            </a:r>
          </a:p>
          <a:p>
            <a:pPr fontAlgn="b"/>
            <a:r>
              <a:rPr lang="en-US" sz="1400" dirty="0">
                <a:latin typeface="Times New Roman" panose="02020603050405020304" pitchFamily="18" charset="0"/>
                <a:cs typeface="Times New Roman" panose="02020603050405020304" pitchFamily="18" charset="0"/>
              </a:rPr>
              <a:t>11/26</a:t>
            </a:r>
          </a:p>
          <a:p>
            <a:pPr fontAlgn="b"/>
            <a:r>
              <a:rPr lang="en-US" sz="1400" dirty="0">
                <a:latin typeface="Times New Roman" panose="02020603050405020304" pitchFamily="18" charset="0"/>
                <a:cs typeface="Times New Roman" panose="02020603050405020304" pitchFamily="18" charset="0"/>
              </a:rPr>
              <a:t>12/10</a:t>
            </a:r>
          </a:p>
          <a:p>
            <a:pPr fontAlgn="b"/>
            <a:r>
              <a:rPr lang="en-US" sz="1400" dirty="0">
                <a:latin typeface="Times New Roman" panose="02020603050405020304" pitchFamily="18" charset="0"/>
                <a:cs typeface="Times New Roman" panose="02020603050405020304" pitchFamily="18" charset="0"/>
              </a:rPr>
              <a:t>Some backup APEX:</a:t>
            </a:r>
            <a:endParaRPr lang="en-US" sz="1400" u="none" dirty="0">
              <a:effectLst/>
              <a:latin typeface="Times New Roman" panose="02020603050405020304" pitchFamily="18" charset="0"/>
              <a:cs typeface="Times New Roman" panose="02020603050405020304" pitchFamily="18" charset="0"/>
            </a:endParaRPr>
          </a:p>
          <a:p>
            <a:pPr fontAlgn="b"/>
            <a:r>
              <a:rPr lang="en-US" sz="1400" dirty="0">
                <a:solidFill>
                  <a:srgbClr val="000000"/>
                </a:solidFill>
                <a:latin typeface="Times New Roman" panose="02020603050405020304" pitchFamily="18" charset="0"/>
                <a:cs typeface="Times New Roman" panose="02020603050405020304" pitchFamily="18" charset="0"/>
              </a:rPr>
              <a:t>       Au 3.85   </a:t>
            </a:r>
            <a:r>
              <a:rPr lang="en-US" sz="1400" b="0" i="0" u="none" dirty="0">
                <a:solidFill>
                  <a:srgbClr val="FF0000"/>
                </a:solidFill>
                <a:effectLst/>
                <a:latin typeface="Times New Roman" panose="02020603050405020304" pitchFamily="18" charset="0"/>
                <a:cs typeface="Times New Roman" panose="02020603050405020304" pitchFamily="18" charset="0"/>
              </a:rPr>
              <a:t>22-05(28h)</a:t>
            </a:r>
            <a:r>
              <a:rPr lang="en-US" sz="1400" b="0" i="0" u="none" dirty="0">
                <a:solidFill>
                  <a:srgbClr val="000000"/>
                </a:solidFill>
                <a:effectLst/>
                <a:latin typeface="Times New Roman" panose="02020603050405020304" pitchFamily="18" charset="0"/>
                <a:cs typeface="Times New Roman" panose="02020603050405020304" pitchFamily="18" charset="0"/>
              </a:rPr>
              <a:t> Studies of electron-ion heating effect (take longer time to recover to normal ramp)</a:t>
            </a:r>
          </a:p>
          <a:p>
            <a:pPr fontAlgn="b"/>
            <a:r>
              <a:rPr lang="en-US" sz="1400" dirty="0">
                <a:solidFill>
                  <a:srgbClr val="000000"/>
                </a:solidFill>
                <a:latin typeface="Times New Roman" panose="02020603050405020304" pitchFamily="18" charset="0"/>
                <a:cs typeface="Times New Roman" panose="02020603050405020304" pitchFamily="18" charset="0"/>
              </a:rPr>
              <a:t>       </a:t>
            </a:r>
          </a:p>
        </p:txBody>
      </p:sp>
      <p:sp>
        <p:nvSpPr>
          <p:cNvPr id="5" name="Rectangle 4">
            <a:extLst>
              <a:ext uri="{FF2B5EF4-FFF2-40B4-BE49-F238E27FC236}">
                <a16:creationId xmlns:a16="http://schemas.microsoft.com/office/drawing/2014/main" id="{8975CDCB-7A76-AFE8-D51C-0493182A5081}"/>
              </a:ext>
            </a:extLst>
          </p:cNvPr>
          <p:cNvSpPr/>
          <p:nvPr/>
        </p:nvSpPr>
        <p:spPr>
          <a:xfrm>
            <a:off x="616688" y="2817628"/>
            <a:ext cx="7559749" cy="61137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A1AE4AF-4118-D4E9-7173-F32CE61ABD0C}"/>
              </a:ext>
            </a:extLst>
          </p:cNvPr>
          <p:cNvSpPr/>
          <p:nvPr/>
        </p:nvSpPr>
        <p:spPr>
          <a:xfrm>
            <a:off x="616687" y="3429000"/>
            <a:ext cx="8282764" cy="61137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8837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C974336-F5F3-9F0B-8B20-12AEC7989290}"/>
              </a:ext>
            </a:extLst>
          </p:cNvPr>
          <p:cNvPicPr>
            <a:picLocks noChangeAspect="1"/>
          </p:cNvPicPr>
          <p:nvPr/>
        </p:nvPicPr>
        <p:blipFill>
          <a:blip r:embed="rId2"/>
          <a:stretch>
            <a:fillRect/>
          </a:stretch>
        </p:blipFill>
        <p:spPr>
          <a:xfrm>
            <a:off x="3662023" y="537759"/>
            <a:ext cx="4867954" cy="5782482"/>
          </a:xfrm>
          <a:prstGeom prst="rect">
            <a:avLst/>
          </a:prstGeom>
        </p:spPr>
      </p:pic>
    </p:spTree>
    <p:extLst>
      <p:ext uri="{BB962C8B-B14F-4D97-AF65-F5344CB8AC3E}">
        <p14:creationId xmlns:p14="http://schemas.microsoft.com/office/powerpoint/2010/main" val="4287603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TotalTime>
  <Words>595</Words>
  <Application>Microsoft Office PowerPoint</Application>
  <PresentationFormat>Widescreen</PresentationFormat>
  <Paragraphs>66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Times New Roman</vt:lpstr>
      <vt:lpstr>Office Theme</vt:lpstr>
      <vt:lpstr>APEX  Report</vt:lpstr>
      <vt:lpstr>August 20 APEX Session</vt:lpstr>
      <vt:lpstr>Intensities and Emittances</vt:lpstr>
      <vt:lpstr>Emittance ratio, Vertical cooling, Collision </vt:lpstr>
      <vt:lpstr>Beam-beam Parameters</vt:lpstr>
      <vt:lpstr>APEX Schedules for Following Sessions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Luo, Yun</dc:creator>
  <cp:lastModifiedBy>Luo, Yun</cp:lastModifiedBy>
  <cp:revision>1</cp:revision>
  <dcterms:created xsi:type="dcterms:W3CDTF">2025-08-26T13:27:19Z</dcterms:created>
  <dcterms:modified xsi:type="dcterms:W3CDTF">2025-08-26T13:35:14Z</dcterms:modified>
</cp:coreProperties>
</file>