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7"/>
  </p:notesMasterIdLst>
  <p:sldIdLst>
    <p:sldId id="256" r:id="rId5"/>
    <p:sldId id="262" r:id="rId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9F12"/>
    <a:srgbClr val="FFFFFF"/>
    <a:srgbClr val="339966"/>
    <a:srgbClr val="000066"/>
    <a:srgbClr val="0066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23" autoAdjust="0"/>
    <p:restoredTop sz="57351" autoAdjust="0"/>
  </p:normalViewPr>
  <p:slideViewPr>
    <p:cSldViewPr snapToGrid="0">
      <p:cViewPr varScale="1">
        <p:scale>
          <a:sx n="117" d="100"/>
          <a:sy n="117" d="100"/>
        </p:scale>
        <p:origin x="15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3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5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35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35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35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35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</a:lstStyle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55088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311699" y="593367"/>
            <a:ext cx="85206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914400">
              <a:lnSpc>
                <a:spcPct val="100000"/>
              </a:lnSpc>
              <a:defRPr sz="27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536634"/>
            <a:ext cx="39999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1pPr>
            <a:lvl2pPr marL="8001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2pPr>
            <a:lvl3pPr marL="11430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350">
                <a:solidFill>
                  <a:srgbClr val="595959"/>
                </a:solidFill>
              </a:defRPr>
            </a:lvl3pPr>
            <a:lvl4pPr marL="14859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4pPr>
            <a:lvl5pPr marL="18288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400" y="1536634"/>
            <a:ext cx="3999901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</a:lstStyle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01646" y="6271716"/>
            <a:ext cx="319512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914400">
              <a:defRPr sz="9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/>
            </a:lvl1pPr>
            <a:lvl2pPr marL="0" indent="342900">
              <a:buSzTx/>
              <a:buNone/>
              <a:defRPr sz="1350"/>
            </a:lvl2pPr>
            <a:lvl3pPr marL="0" indent="685800">
              <a:buSzTx/>
              <a:buNone/>
              <a:defRPr sz="1350"/>
            </a:lvl3pPr>
            <a:lvl4pPr marL="0" indent="1028700">
              <a:buSzTx/>
              <a:buNone/>
              <a:defRPr sz="1350"/>
            </a:lvl4pPr>
            <a:lvl5pPr marL="0" indent="1371600">
              <a:buSzTx/>
              <a:buNone/>
              <a:defRPr sz="13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</a:lstStyle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42910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342900">
              <a:buSzTx/>
              <a:buNone/>
              <a:defRPr sz="1800"/>
            </a:lvl2pPr>
            <a:lvl3pPr marL="0" indent="685800">
              <a:buSzTx/>
              <a:buNone/>
              <a:defRPr sz="1800"/>
            </a:lvl3pPr>
            <a:lvl4pPr marL="0" indent="1028700">
              <a:buSzTx/>
              <a:buNone/>
              <a:defRPr sz="1800"/>
            </a:lvl4pPr>
            <a:lvl5pPr marL="0" indent="13716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28625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8625" y="1681164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1800" b="1"/>
            </a:lvl1pPr>
            <a:lvl2pPr marL="0" indent="342900">
              <a:buSzTx/>
              <a:buNone/>
              <a:defRPr sz="1800" b="1"/>
            </a:lvl2pPr>
            <a:lvl3pPr marL="0" indent="685800">
              <a:buSzTx/>
              <a:buNone/>
              <a:defRPr sz="1800" b="1"/>
            </a:lvl3pPr>
            <a:lvl4pPr marL="0" indent="1028700">
              <a:buSzTx/>
              <a:buNone/>
              <a:defRPr sz="1800" b="1"/>
            </a:lvl4pPr>
            <a:lvl5pPr marL="0" indent="1371600"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572000" y="1681164"/>
            <a:ext cx="388739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</a:lstStyle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2400"/>
            </a:lvl1pPr>
            <a:lvl2pPr marL="538843" indent="-195943">
              <a:buFont typeface="Arial"/>
              <a:defRPr sz="2400"/>
            </a:lvl2pPr>
            <a:lvl3pPr marL="914400" indent="-228600">
              <a:buFont typeface="Arial"/>
              <a:defRPr sz="2400"/>
            </a:lvl3pPr>
            <a:lvl4pPr marL="1303020" indent="-274320">
              <a:buFont typeface="Arial"/>
              <a:defRPr sz="2400"/>
            </a:lvl4pPr>
            <a:lvl5pPr marL="1645920" indent="-274320">
              <a:buFont typeface="Arial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</a:lstStyle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200"/>
            </a:lvl1pPr>
            <a:lvl2pPr marL="0" indent="342900">
              <a:buSzTx/>
              <a:buNone/>
              <a:defRPr sz="1200"/>
            </a:lvl2pPr>
            <a:lvl3pPr marL="0" indent="685800">
              <a:buSzTx/>
              <a:buNone/>
              <a:defRPr sz="1200"/>
            </a:lvl3pPr>
            <a:lvl4pPr marL="0" indent="1028700">
              <a:buSzTx/>
              <a:buNone/>
              <a:defRPr sz="1200"/>
            </a:lvl4pPr>
            <a:lvl5pPr marL="0" indent="1371600">
              <a:buSz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28625" y="1825625"/>
            <a:ext cx="828675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8356" y="6441450"/>
            <a:ext cx="117020" cy="1154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75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ransition spd="med"/>
  <p:hf hdr="0" ftr="0" dt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xfrm>
            <a:off x="609880" y="2527861"/>
            <a:ext cx="7750970" cy="14605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>
                <a:latin typeface="Times New Roman" panose="02020603050405020304" pitchFamily="18" charset="0"/>
                <a:cs typeface="Times New Roman" panose="02020603050405020304" pitchFamily="18" charset="0"/>
              </a:rPr>
              <a:t>sPHENIX </a:t>
            </a: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4800">
                <a:latin typeface="Times New Roman" panose="02020603050405020304" pitchFamily="18" charset="0"/>
                <a:cs typeface="Times New Roman" panose="02020603050405020304" pitchFamily="18" charset="0"/>
              </a:rPr>
              <a:t>tatus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xfrm>
            <a:off x="609880" y="5101447"/>
            <a:ext cx="7750970" cy="5596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M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eeting</a:t>
            </a:r>
          </a:p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Sept.</a:t>
            </a:r>
            <a:r>
              <a:rPr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xfrm>
            <a:off x="609880" y="3811851"/>
            <a:ext cx="7750970" cy="9447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F1027-B48D-2F12-EBDA-C2C3773962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500300" y="6298643"/>
            <a:ext cx="52900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EC9D7-B739-976E-7F22-820A2C2A0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12" y="860437"/>
            <a:ext cx="8962988" cy="5831211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365760" lvl="1" indent="-256032">
              <a:lnSpc>
                <a:spcPct val="100000"/>
              </a:lnSpc>
              <a:spcBef>
                <a:spcPts val="0"/>
              </a:spcBef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Aug. 26, we’ve opened the magnet pole-tip doors and </a:t>
            </a:r>
            <a:r>
              <a:rPr lang="en-US" sz="2300" kern="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sEPD</a:t>
            </a: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find and mitigate the glycol/water leak from EMCAL.</a:t>
            </a:r>
          </a:p>
          <a:p>
            <a:pPr marL="365760" lvl="1" indent="-256032">
              <a:lnSpc>
                <a:spcPct val="100000"/>
              </a:lnSpc>
              <a:spcBef>
                <a:spcPts val="0"/>
              </a:spcBef>
            </a:pP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-256032">
              <a:lnSpc>
                <a:spcPct val="100000"/>
              </a:lnSpc>
              <a:spcBef>
                <a:spcPts val="0"/>
              </a:spcBef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 Friday (~noon), we turned off all the detector racks and shut down all detectors (including ZDC’s/SMD’s in the tunnel) before the cooling water (1008C pumps and chillers) was turned off.</a:t>
            </a:r>
          </a:p>
          <a:p>
            <a:pPr marL="835532" lvl="2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 (noon) to Tue. (~8 am), we flowed </a:t>
            </a:r>
            <a:r>
              <a:rPr lang="en-US" sz="2300" kern="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instead of </a:t>
            </a:r>
            <a:r>
              <a:rPr lang="en-US" sz="2300" kern="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CF</a:t>
            </a:r>
            <a:r>
              <a:rPr lang="en-US" sz="2300" kern="1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isobutane.</a:t>
            </a:r>
          </a:p>
          <a:p>
            <a:pPr marL="365760" lvl="1" indent="-256032">
              <a:lnSpc>
                <a:spcPct val="100000"/>
              </a:lnSpc>
              <a:spcBef>
                <a:spcPts val="0"/>
              </a:spcBef>
            </a:pP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-256032">
              <a:lnSpc>
                <a:spcPct val="100000"/>
              </a:lnSpc>
              <a:spcBef>
                <a:spcPts val="0"/>
              </a:spcBef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1008A generator timestamps, the power outage during the repair was from 5:58 am to 07:18 am (Sat.), only 1 hour and 20 minutes.  </a:t>
            </a:r>
          </a:p>
          <a:p>
            <a:pPr marL="748664" lvl="2" indent="-256032">
              <a:lnSpc>
                <a:spcPct val="100000"/>
              </a:lnSpc>
              <a:spcBef>
                <a:spcPts val="0"/>
              </a:spcBef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</a:t>
            </a: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~8 am, a few of us returned to 1008 to make sure </a:t>
            </a:r>
            <a:r>
              <a:rPr lang="en-US" sz="2300" kern="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flowing and opened the rack solenoid to deal with cooling water pressure.</a:t>
            </a:r>
          </a:p>
          <a:p>
            <a:pPr marL="365760" lvl="1" indent="-256032">
              <a:lnSpc>
                <a:spcPct val="100000"/>
              </a:lnSpc>
              <a:spcBef>
                <a:spcPts val="0"/>
              </a:spcBef>
            </a:pP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-256032">
              <a:lnSpc>
                <a:spcPct val="100000"/>
              </a:lnSpc>
              <a:spcBef>
                <a:spcPts val="0"/>
              </a:spcBef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turned on all DAQ computers on Monday and started to turn on all detectors and electronics this morning.  So far so good.</a:t>
            </a:r>
          </a:p>
          <a:p>
            <a:pPr marL="835532" lvl="2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</a:t>
            </a:r>
            <a:r>
              <a:rPr lang="en-US" sz="2300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 was cold this morning (~9 am).</a:t>
            </a:r>
          </a:p>
          <a:p>
            <a:pPr marL="835532" lvl="2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Plan: ready by ~Friday.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C3E11-0D1E-9781-2E20-10013390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2440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in the last week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4A497-56EB-005D-2F93-2E106305CD0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3331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9" ma:contentTypeDescription="Create a new document." ma:contentTypeScope="" ma:versionID="6b5c440b9e1a4f3bdd077bc4993ce17d">
  <xsd:schema xmlns:xsd="http://www.w3.org/2001/XMLSchema" xmlns:xs="http://www.w3.org/2001/XMLSchema" xmlns:p="http://schemas.microsoft.com/office/2006/metadata/properties" xmlns:ns2="46d32cf5-67aa-4169-8b5a-b88b5954077c" xmlns:ns3="a15366be-a11d-406f-97c0-25efe51bccc8" xmlns:ns4="3bfd71d5-c7ac-4dca-b865-a609d1eb4074" targetNamespace="http://schemas.microsoft.com/office/2006/metadata/properties" ma:root="true" ma:fieldsID="04ea1c653435450ae8f27b81b248e8d7" ns2:_="" ns3:_="" ns4:_="">
    <xsd:import namespace="46d32cf5-67aa-4169-8b5a-b88b5954077c"/>
    <xsd:import namespace="a15366be-a11d-406f-97c0-25efe51bccc8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51bce98-7737-4717-bdeb-0f7fab7ce19e}" ma:internalName="TaxCatchAll" ma:showField="CatchAllData" ma:web="a15366be-a11d-406f-97c0-25efe51bc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  <lcf76f155ced4ddcb4097134ff3c332f xmlns="46d32cf5-67aa-4169-8b5a-b88b5954077c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Props1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9AE2C4-B681-4EA4-B8C9-3FD150EAF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7FC6D0-1318-4919-89B5-CF65DF79CEF6}">
  <ds:schemaRefs>
    <ds:schemaRef ds:uri="46d32cf5-67aa-4169-8b5a-b88b5954077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3bfd71d5-c7ac-4dca-b865-a609d1eb4074"/>
    <ds:schemaRef ds:uri="a15366be-a11d-406f-97c0-25efe51bccc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61215</TotalTime>
  <Words>212</Words>
  <Application>Microsoft Office PowerPoint</Application>
  <PresentationFormat>On-screen Show (4:3)</PresentationFormat>
  <Paragraphs>19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Courier New</vt:lpstr>
      <vt:lpstr>Times New Roman</vt:lpstr>
      <vt:lpstr>BNL</vt:lpstr>
      <vt:lpstr>sPHENIX Status</vt:lpstr>
      <vt:lpstr>sPHENIX in the last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 on July 1, 2025</dc:title>
  <cp:lastModifiedBy>Yip, Kin</cp:lastModifiedBy>
  <cp:revision>601</cp:revision>
  <dcterms:modified xsi:type="dcterms:W3CDTF">2025-09-02T17:13:20Z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  <property fmtid="{D5CDD505-2E9C-101B-9397-08002B2CF9AE}" pid="3" name="MediaServiceImageTags">
    <vt:lpwstr/>
  </property>
</Properties>
</file>