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9" r:id="rId4"/>
    <p:sldId id="257" r:id="rId5"/>
    <p:sldId id="259" r:id="rId6"/>
    <p:sldId id="260" r:id="rId7"/>
    <p:sldId id="265" r:id="rId8"/>
    <p:sldId id="26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BA6B7-FB98-4549-AC63-05E1B0918BD2}" v="1" dt="2025-09-16T14:37:18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">
      <pc:chgData name="Craner, Francis" userId="bacbc4c7-fc84-4868-b145-d1a996a384b5" providerId="ADAL" clId="{4C40AE1E-D199-46A4-897C-C6F5EB248734}" dt="2025-09-16T14:41:07.254" v="284" actId="6549"/>
      <pc:docMkLst>
        <pc:docMk/>
      </pc:docMkLst>
      <pc:sldChg chg="modSp mod">
        <pc:chgData name="Craner, Francis" userId="bacbc4c7-fc84-4868-b145-d1a996a384b5" providerId="ADAL" clId="{4C40AE1E-D199-46A4-897C-C6F5EB248734}" dt="2025-09-16T14:35:26.114" v="98" actId="20577"/>
        <pc:sldMkLst>
          <pc:docMk/>
          <pc:sldMk cId="193363940" sldId="265"/>
        </pc:sldMkLst>
        <pc:spChg chg="mod">
          <ac:chgData name="Craner, Francis" userId="bacbc4c7-fc84-4868-b145-d1a996a384b5" providerId="ADAL" clId="{4C40AE1E-D199-46A4-897C-C6F5EB248734}" dt="2025-09-16T14:35:26.114" v="98" actId="20577"/>
          <ac:spMkLst>
            <pc:docMk/>
            <pc:sldMk cId="193363940" sldId="265"/>
            <ac:spMk id="4" creationId="{6842AB1C-2D06-666E-C603-9C9F52E0A4A5}"/>
          </ac:spMkLst>
        </pc:spChg>
      </pc:sldChg>
      <pc:sldChg chg="modSp mod">
        <pc:chgData name="Craner, Francis" userId="bacbc4c7-fc84-4868-b145-d1a996a384b5" providerId="ADAL" clId="{4C40AE1E-D199-46A4-897C-C6F5EB248734}" dt="2025-09-16T14:41:07.254" v="284" actId="6549"/>
        <pc:sldMkLst>
          <pc:docMk/>
          <pc:sldMk cId="2721459550" sldId="266"/>
        </pc:sldMkLst>
        <pc:spChg chg="mod">
          <ac:chgData name="Craner, Francis" userId="bacbc4c7-fc84-4868-b145-d1a996a384b5" providerId="ADAL" clId="{4C40AE1E-D199-46A4-897C-C6F5EB248734}" dt="2025-09-16T14:41:07.254" v="284" actId="6549"/>
          <ac:spMkLst>
            <pc:docMk/>
            <pc:sldMk cId="2721459550" sldId="266"/>
            <ac:spMk id="2" creationId="{5663FDFA-93BC-2F8D-3FE5-FC94147E16EA}"/>
          </ac:spMkLst>
        </pc:spChg>
        <pc:spChg chg="mod">
          <ac:chgData name="Craner, Francis" userId="bacbc4c7-fc84-4868-b145-d1a996a384b5" providerId="ADAL" clId="{4C40AE1E-D199-46A4-897C-C6F5EB248734}" dt="2025-09-16T14:30:10.221" v="81" actId="20577"/>
          <ac:spMkLst>
            <pc:docMk/>
            <pc:sldMk cId="2721459550" sldId="266"/>
            <ac:spMk id="3" creationId="{CAA09567-0C47-1680-36D6-DF1298499E3E}"/>
          </ac:spMkLst>
        </pc:spChg>
        <pc:spChg chg="mod">
          <ac:chgData name="Craner, Francis" userId="bacbc4c7-fc84-4868-b145-d1a996a384b5" providerId="ADAL" clId="{4C40AE1E-D199-46A4-897C-C6F5EB248734}" dt="2025-09-16T14:29:20.376" v="1" actId="1076"/>
          <ac:spMkLst>
            <pc:docMk/>
            <pc:sldMk cId="2721459550" sldId="266"/>
            <ac:spMk id="4" creationId="{A95298DA-26E7-A6C2-2475-3D46B64D2A7C}"/>
          </ac:spMkLst>
        </pc:spChg>
      </pc:sldChg>
      <pc:sldChg chg="modSp mod">
        <pc:chgData name="Craner, Francis" userId="bacbc4c7-fc84-4868-b145-d1a996a384b5" providerId="ADAL" clId="{4C40AE1E-D199-46A4-897C-C6F5EB248734}" dt="2025-09-16T14:40:02.741" v="282" actId="20577"/>
        <pc:sldMkLst>
          <pc:docMk/>
          <pc:sldMk cId="2358451889" sldId="267"/>
        </pc:sldMkLst>
        <pc:spChg chg="mod">
          <ac:chgData name="Craner, Francis" userId="bacbc4c7-fc84-4868-b145-d1a996a384b5" providerId="ADAL" clId="{4C40AE1E-D199-46A4-897C-C6F5EB248734}" dt="2025-09-16T14:37:23.528" v="194" actId="20577"/>
          <ac:spMkLst>
            <pc:docMk/>
            <pc:sldMk cId="2358451889" sldId="267"/>
            <ac:spMk id="2" creationId="{393AFB64-4596-3460-96B8-0D3628B0CC4F}"/>
          </ac:spMkLst>
        </pc:spChg>
        <pc:spChg chg="mod">
          <ac:chgData name="Craner, Francis" userId="bacbc4c7-fc84-4868-b145-d1a996a384b5" providerId="ADAL" clId="{4C40AE1E-D199-46A4-897C-C6F5EB248734}" dt="2025-09-16T14:40:02.741" v="282" actId="20577"/>
          <ac:spMkLst>
            <pc:docMk/>
            <pc:sldMk cId="2358451889" sldId="267"/>
            <ac:spMk id="3" creationId="{E2A381A6-F60C-F1F9-DB10-D4EB7BB4B1E9}"/>
          </ac:spMkLst>
        </pc:spChg>
      </pc:sldChg>
      <pc:sldChg chg="del">
        <pc:chgData name="Craner, Francis" userId="bacbc4c7-fc84-4868-b145-d1a996a384b5" providerId="ADAL" clId="{4C40AE1E-D199-46A4-897C-C6F5EB248734}" dt="2025-09-16T14:33:38.962" v="84" actId="47"/>
        <pc:sldMkLst>
          <pc:docMk/>
          <pc:sldMk cId="568951862" sldId="270"/>
        </pc:sldMkLst>
      </pc:sldChg>
      <pc:sldChg chg="add del">
        <pc:chgData name="Craner, Francis" userId="bacbc4c7-fc84-4868-b145-d1a996a384b5" providerId="ADAL" clId="{4C40AE1E-D199-46A4-897C-C6F5EB248734}" dt="2025-09-16T14:33:39.912" v="85" actId="47"/>
        <pc:sldMkLst>
          <pc:docMk/>
          <pc:sldMk cId="36458060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laws-regs/regulations/standardnumber/1926/1926.503" TargetMode="External"/><Relationship Id="rId3" Type="http://schemas.openxmlformats.org/officeDocument/2006/relationships/hyperlink" Target="https://www.osha.gov/laws-regs/regulations/standardnumber/1910/1910.1200" TargetMode="External"/><Relationship Id="rId7" Type="http://schemas.openxmlformats.org/officeDocument/2006/relationships/hyperlink" Target="https://www.osha.gov/laws-regs/regulations/standardnumber/1910/1910.178" TargetMode="External"/><Relationship Id="rId2" Type="http://schemas.openxmlformats.org/officeDocument/2006/relationships/hyperlink" Target="https://www.osha.gov/laws-regs/regulations/standardnumber/1926/1926.50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sha.gov/laws-regs/regulations/standardnumber/1910/1910.147" TargetMode="External"/><Relationship Id="rId11" Type="http://schemas.openxmlformats.org/officeDocument/2006/relationships/hyperlink" Target="https://www.osha.gov/laws-regs/regulations/standardnumber/1910/1910.212" TargetMode="External"/><Relationship Id="rId5" Type="http://schemas.openxmlformats.org/officeDocument/2006/relationships/hyperlink" Target="https://www.osha.gov/laws-regs/regulations/standardnumber/1910/1910.134" TargetMode="External"/><Relationship Id="rId10" Type="http://schemas.openxmlformats.org/officeDocument/2006/relationships/hyperlink" Target="https://www.osha.gov/laws-regs/regulations/standardnumber/1926/1926.102" TargetMode="External"/><Relationship Id="rId4" Type="http://schemas.openxmlformats.org/officeDocument/2006/relationships/hyperlink" Target="https://www.osha.gov/laws-regs/regulations/standardnumber/1926/1926.1053" TargetMode="External"/><Relationship Id="rId9" Type="http://schemas.openxmlformats.org/officeDocument/2006/relationships/hyperlink" Target="https://www.osha.gov/laws-regs/regulations/standardnumber/1926/1926.45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Injury Prevention and Regulatory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9,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FDFA-93BC-2F8D-3FE5-FC94147E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Related </a:t>
            </a:r>
            <a:r>
              <a:rPr lang="en-US" dirty="0"/>
              <a:t>Needs Associated with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9567-0C47-1680-36D6-DF1298499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4810" y="1726449"/>
            <a:ext cx="3886200" cy="4351338"/>
          </a:xfrm>
        </p:spPr>
        <p:txBody>
          <a:bodyPr/>
          <a:lstStyle/>
          <a:p>
            <a:r>
              <a:rPr lang="en-US" dirty="0"/>
              <a:t>Compliance with Regulations and Standards</a:t>
            </a:r>
          </a:p>
          <a:p>
            <a:pPr lvl="1"/>
            <a:r>
              <a:rPr lang="en-US" dirty="0"/>
              <a:t>DOE Orders and Regulations</a:t>
            </a:r>
          </a:p>
          <a:p>
            <a:pPr lvl="1"/>
            <a:r>
              <a:rPr lang="en-US" dirty="0"/>
              <a:t>OSHA Regulations</a:t>
            </a:r>
          </a:p>
          <a:p>
            <a:pPr lvl="1"/>
            <a:r>
              <a:rPr lang="en-US" dirty="0"/>
              <a:t>Consensus Standards (i.e., NFPA, ANSI)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298DA-26E7-A6C2-2475-3D46B64D2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437" y="1705561"/>
            <a:ext cx="3886200" cy="4351338"/>
          </a:xfrm>
        </p:spPr>
        <p:txBody>
          <a:bodyPr/>
          <a:lstStyle/>
          <a:p>
            <a:r>
              <a:rPr lang="en-US" dirty="0"/>
              <a:t>Safety and Health of Workers</a:t>
            </a:r>
          </a:p>
          <a:p>
            <a:pPr lvl="1"/>
            <a:r>
              <a:rPr lang="en-US" dirty="0"/>
              <a:t>Preventing Injuries/Accidents/Events</a:t>
            </a:r>
          </a:p>
          <a:p>
            <a:pPr lvl="1"/>
            <a:r>
              <a:rPr lang="en-US" dirty="0"/>
              <a:t>Understanding and Managing Risk</a:t>
            </a:r>
          </a:p>
          <a:p>
            <a:pPr lvl="1"/>
            <a:r>
              <a:rPr lang="en-US" dirty="0"/>
              <a:t>Graded Approach</a:t>
            </a:r>
          </a:p>
          <a:p>
            <a:pPr lvl="1"/>
            <a:r>
              <a:rPr lang="en-US" dirty="0"/>
              <a:t>Organizational Learning and Improvement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A79A-58EE-11DD-BBDD-FE711A21E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2145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D513-8421-F1C1-F852-EBEED3F5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Liberty Mutual Insurance Workplace Safety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FD09B-6E1F-BEE0-09A6-8CB9F815D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3BD90-1467-0E81-0A7B-8F3B95994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556" y="1825625"/>
            <a:ext cx="747888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DA20-4568-1F4D-DE95-DB3EDED0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Workplace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8CCB-B206-261B-EE99-5A092AFA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Liberty Mutual’s Workplace Safety Indices estimates the top ten causes of the most serious workplace injuries — those causing an employee to miss more than five days of work — and ranks them by their direct costs of medical and lost-wage payments.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According to the 2025 Index, U.S. businesses spend more than $1 billion per week on workplace injuries, for a total of more than $58 billion per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top 10 causes cost U.S. businesses $50.87 billion per year or 86.55% of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CCEE-1390-4F2F-98B6-DCF32BE78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1739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47D3-E939-FA42-8DAF-C5FD4E50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top 10 most costly causes of injury and their direct costs to U.S. businesses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4401-75A2-8D71-058B-C6834A651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Cause 								Cost (billions) 	Percentage </a:t>
            </a:r>
          </a:p>
          <a:p>
            <a:r>
              <a:rPr lang="en-US" sz="1600" dirty="0"/>
              <a:t>1. Overexertion involving outside sources 			$13.70 		23.3% </a:t>
            </a:r>
          </a:p>
          <a:p>
            <a:r>
              <a:rPr lang="en-US" sz="1600" dirty="0"/>
              <a:t>2.	 Falls on same level 						$10.52 		17.9% </a:t>
            </a:r>
          </a:p>
          <a:p>
            <a:r>
              <a:rPr lang="en-US" sz="1600" dirty="0"/>
              <a:t>3. Struck by object or equipment 				$5.81 		9.9% </a:t>
            </a:r>
          </a:p>
          <a:p>
            <a:r>
              <a:rPr lang="en-US" sz="1600" dirty="0"/>
              <a:t>4. Falls to lower level 						$5.78 		9.8% </a:t>
            </a:r>
          </a:p>
          <a:p>
            <a:r>
              <a:rPr lang="en-US" sz="1600" dirty="0"/>
              <a:t>5. Other exertions or bodily reactions 				$3.90 		6.6% </a:t>
            </a:r>
          </a:p>
          <a:p>
            <a:r>
              <a:rPr lang="en-US" sz="1600" dirty="0"/>
              <a:t>6. Roadway incidents involving motorized land vehicles 	$2.84 		4.8% </a:t>
            </a:r>
          </a:p>
          <a:p>
            <a:r>
              <a:rPr lang="en-US" sz="1600" dirty="0"/>
              <a:t>7. Slip or trip without fall 					$2.60 		4.4% </a:t>
            </a:r>
          </a:p>
          <a:p>
            <a:r>
              <a:rPr lang="en-US" sz="1600" dirty="0"/>
              <a:t>8. Caught in or compressed by equipment or objects 		$2.16 		3.7% </a:t>
            </a:r>
          </a:p>
          <a:p>
            <a:r>
              <a:rPr lang="en-US" sz="1600" dirty="0"/>
              <a:t>9. Repetitive motions involving microtasks 			$1.83 		3.1% </a:t>
            </a:r>
          </a:p>
          <a:p>
            <a:r>
              <a:rPr lang="en-US" sz="1600" dirty="0"/>
              <a:t>10.Struck against object or equipment 			$1.73 		2.9%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EF953-99D8-E1A8-78BD-59050B1C8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9326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E96C-BF12-2C64-6D85-5871D15E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top 10 Most Frequently Cited Standards by OSHA in Fiscal Year 2024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7955-39DE-EB07-868B-CBBF9A8E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 dirty="0"/>
              <a:t>Fall Protection, general requirements (</a:t>
            </a:r>
            <a:r>
              <a:rPr lang="en-US" sz="1700" u="sng" dirty="0">
                <a:hlinkClick r:id="rId2" tooltip="1926.501 - Duty to have fall protection."/>
              </a:rPr>
              <a:t>29 CFR 1926.501</a:t>
            </a:r>
            <a:r>
              <a:rPr lang="en-US" sz="17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Hazard Communication, general industry (</a:t>
            </a:r>
            <a:r>
              <a:rPr lang="en-US" sz="1700" u="sng" dirty="0">
                <a:hlinkClick r:id="rId3" tooltip="1910.1200 - Hazard Communication."/>
              </a:rPr>
              <a:t>29 CFR 1910.1200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Ladders, construction (</a:t>
            </a:r>
            <a:r>
              <a:rPr lang="en-US" sz="1700" u="sng" dirty="0">
                <a:hlinkClick r:id="rId4" tooltip="1926.1053 - Ladders."/>
              </a:rPr>
              <a:t>29 CFR 1926.1053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Respiratory Protection, general industry (</a:t>
            </a:r>
            <a:r>
              <a:rPr lang="en-US" sz="1700" u="sng" dirty="0">
                <a:hlinkClick r:id="rId5" tooltip="1910.134 - Respiratory Protection."/>
              </a:rPr>
              <a:t>29 CFR 1910.134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Control of Hazardous Energy (lockout/tagout), general industry (</a:t>
            </a:r>
            <a:r>
              <a:rPr lang="en-US" sz="1700" u="sng" dirty="0">
                <a:hlinkClick r:id="rId6" tooltip="1910.147 - The control of hazardous energy (lockout/tagout)."/>
              </a:rPr>
              <a:t>29 CFR 1910.147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Powered Industrial Trucks, general industry (</a:t>
            </a:r>
            <a:r>
              <a:rPr lang="en-US" sz="1700" u="sng" dirty="0">
                <a:hlinkClick r:id="rId7" tooltip="1910.178 - Powered industrial trucks."/>
              </a:rPr>
              <a:t>29 CFR 1910.178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Fall Protection Training, construction (</a:t>
            </a:r>
            <a:r>
              <a:rPr lang="en-US" sz="1700" u="sng" dirty="0">
                <a:hlinkClick r:id="rId8" tooltip="1926.503 - Training requirements."/>
              </a:rPr>
              <a:t>29 CFR 1926.503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Scaffolding, construction (</a:t>
            </a:r>
            <a:r>
              <a:rPr lang="en-US" sz="1700" u="sng" dirty="0">
                <a:hlinkClick r:id="rId9" tooltip="1926.451 - General requirements."/>
              </a:rPr>
              <a:t>29 CFR 1926.451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Eye and Face Protection, construction (</a:t>
            </a:r>
            <a:r>
              <a:rPr lang="en-US" sz="1700" u="sng" dirty="0">
                <a:hlinkClick r:id="rId10" tooltip="1926.102 - Eye and face protection"/>
              </a:rPr>
              <a:t>29 CFR 1926.102</a:t>
            </a:r>
            <a:r>
              <a:rPr lang="en-US" sz="1700" dirty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Machine Guarding, general industry (</a:t>
            </a:r>
            <a:r>
              <a:rPr lang="en-US" sz="1700" u="sng" dirty="0">
                <a:hlinkClick r:id="rId11" tooltip="1910.212 - General requirements for all machines."/>
              </a:rPr>
              <a:t>29 CFR 1910.212</a:t>
            </a:r>
            <a:r>
              <a:rPr lang="en-US" sz="1700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5312A-6B5C-D28F-8D18-26C4C858E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76500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3941-33CE-82CE-EC1D-A85579A4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lists correlate?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8DE3-C7F4-61AD-0EAC-607BA0C95D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Most Costly Injury types (Liberty Mutual)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Overexertion involving outside sources </a:t>
            </a:r>
          </a:p>
          <a:p>
            <a:pPr marL="0" indent="0">
              <a:buNone/>
            </a:pPr>
            <a:r>
              <a:rPr lang="en-US" dirty="0"/>
              <a:t>2. Falls on same level 			</a:t>
            </a:r>
          </a:p>
          <a:p>
            <a:pPr marL="0" indent="0">
              <a:buNone/>
            </a:pPr>
            <a:r>
              <a:rPr lang="en-US" dirty="0"/>
              <a:t>3. Struck by object or equipment 	</a:t>
            </a:r>
          </a:p>
          <a:p>
            <a:pPr marL="0" indent="0">
              <a:buNone/>
            </a:pPr>
            <a:r>
              <a:rPr lang="en-US" dirty="0"/>
              <a:t>4. Falls to lower level </a:t>
            </a:r>
          </a:p>
          <a:p>
            <a:pPr marL="0" indent="0">
              <a:buNone/>
            </a:pPr>
            <a:r>
              <a:rPr lang="en-US" dirty="0"/>
              <a:t>5. Other exertions or bodily reactions 	</a:t>
            </a:r>
          </a:p>
          <a:p>
            <a:pPr marL="0" indent="0">
              <a:buNone/>
            </a:pPr>
            <a:r>
              <a:rPr lang="en-US" dirty="0"/>
              <a:t>6. Roadway incidents involving motorized    land vehicles  </a:t>
            </a:r>
          </a:p>
          <a:p>
            <a:pPr marL="0" indent="0">
              <a:buNone/>
            </a:pPr>
            <a:r>
              <a:rPr lang="en-US" dirty="0"/>
              <a:t>7. Slip or trip without fall </a:t>
            </a:r>
          </a:p>
          <a:p>
            <a:pPr marL="0" indent="0">
              <a:buNone/>
            </a:pPr>
            <a:r>
              <a:rPr lang="en-US" dirty="0"/>
              <a:t>8. Caught in or compressed by equipment or objects </a:t>
            </a:r>
          </a:p>
          <a:p>
            <a:pPr marL="0" indent="0">
              <a:buNone/>
            </a:pPr>
            <a:r>
              <a:rPr lang="en-US" dirty="0"/>
              <a:t>9. Repetitive motions involving microtasks</a:t>
            </a:r>
          </a:p>
          <a:p>
            <a:pPr marL="0" indent="0">
              <a:buNone/>
            </a:pPr>
            <a:r>
              <a:rPr lang="en-US" dirty="0"/>
              <a:t>10.Struck against object or 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2AB1C-2D06-666E-C603-9C9F52E0A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825625"/>
            <a:ext cx="4241133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Most Common Regulatory Violations (OSHA)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1  Fall Protection, general requirements </a:t>
            </a:r>
          </a:p>
          <a:p>
            <a:pPr marL="0" indent="0">
              <a:buNone/>
            </a:pPr>
            <a:r>
              <a:rPr lang="en-US" dirty="0"/>
              <a:t>2. Hazard Communication, general industry </a:t>
            </a:r>
          </a:p>
          <a:p>
            <a:pPr marL="0" indent="0">
              <a:buNone/>
            </a:pPr>
            <a:r>
              <a:rPr lang="en-US" dirty="0"/>
              <a:t>3. Ladders, construction </a:t>
            </a:r>
          </a:p>
          <a:p>
            <a:pPr marL="0" indent="0">
              <a:buNone/>
            </a:pPr>
            <a:r>
              <a:rPr lang="en-US" dirty="0"/>
              <a:t>4. Respiratory Protection, general industry </a:t>
            </a:r>
          </a:p>
          <a:p>
            <a:pPr marL="0" indent="0">
              <a:buNone/>
            </a:pPr>
            <a:r>
              <a:rPr lang="en-US" dirty="0"/>
              <a:t>5. Control of Hazardous Energy  (lockout/tagout), general industry </a:t>
            </a:r>
          </a:p>
          <a:p>
            <a:pPr marL="0" indent="0">
              <a:buNone/>
            </a:pPr>
            <a:r>
              <a:rPr lang="en-US" dirty="0"/>
              <a:t>6. Powered Industrial Trucks, general industry ) </a:t>
            </a:r>
          </a:p>
          <a:p>
            <a:pPr marL="0" indent="0">
              <a:buNone/>
            </a:pPr>
            <a:r>
              <a:rPr lang="en-US" dirty="0"/>
              <a:t>7. Fall Protection Training, construction </a:t>
            </a:r>
          </a:p>
          <a:p>
            <a:pPr marL="0" indent="0">
              <a:buNone/>
            </a:pPr>
            <a:r>
              <a:rPr lang="en-US" dirty="0"/>
              <a:t>8. Scaffolding, construction </a:t>
            </a:r>
          </a:p>
          <a:p>
            <a:pPr marL="0" indent="0">
              <a:buNone/>
            </a:pPr>
            <a:r>
              <a:rPr lang="en-US" dirty="0"/>
              <a:t>9. Eye and Face Protection, construction </a:t>
            </a:r>
          </a:p>
          <a:p>
            <a:pPr marL="0" indent="0">
              <a:buNone/>
            </a:pPr>
            <a:r>
              <a:rPr lang="en-US" dirty="0"/>
              <a:t>10. Machine Guarding, general industry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B4299-2843-854A-8A39-6C618D0C2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336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FB64-4596-3460-96B8-0D3628B0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Summary- Hazard Identification Includes Requirements and Risk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81A6-F60C-F1F9-DB10-D4EB7BB4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Planning and Control</a:t>
            </a:r>
          </a:p>
          <a:p>
            <a:pPr marL="685800" lvl="1" indent="-342900"/>
            <a:r>
              <a:rPr lang="en-US" dirty="0"/>
              <a:t>Hazard Identification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SCoR Principles</a:t>
            </a:r>
          </a:p>
          <a:p>
            <a:pPr marL="685800" lvl="1" indent="-342900"/>
            <a:r>
              <a:rPr lang="en-US" dirty="0"/>
              <a:t>Hazards are identified and evaluated for every task, every time.</a:t>
            </a:r>
          </a:p>
          <a:p>
            <a:pPr marL="685800" lvl="1" indent="-342900"/>
            <a:r>
              <a:rPr lang="en-US" dirty="0"/>
              <a:t>A healthy respect is maintained for what can go wrong.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FC88-DE80-8EDD-C47F-79256CAAE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5845188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20283</TotalTime>
  <Words>712</Words>
  <Application>Microsoft Office PowerPoint</Application>
  <PresentationFormat>On-screen Show (4:3)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TAKE FIVE for Safety- Injury Prevention and Regulatory Requirements </vt:lpstr>
      <vt:lpstr>Two Related Needs Associated with Safety</vt:lpstr>
      <vt:lpstr>Liberty Mutual Insurance Workplace Safety Index</vt:lpstr>
      <vt:lpstr>Cost of Workplace Injuries</vt:lpstr>
      <vt:lpstr>The top 10 most costly causes of injury and their direct costs to U.S. businesses  </vt:lpstr>
      <vt:lpstr>The top 10 Most Frequently Cited Standards by OSHA in Fiscal Year 2024 </vt:lpstr>
      <vt:lpstr>How do these lists correlate?</vt:lpstr>
      <vt:lpstr>Summary- Hazard Identification Includes Requirements and Risk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60</cp:revision>
  <cp:lastPrinted>2025-08-12T17:11:16Z</cp:lastPrinted>
  <dcterms:created xsi:type="dcterms:W3CDTF">2021-06-07T15:08:31Z</dcterms:created>
  <dcterms:modified xsi:type="dcterms:W3CDTF">2025-09-16T14:41:14Z</dcterms:modified>
  <cp:category/>
</cp:coreProperties>
</file>