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1111" r:id="rId3"/>
    <p:sldId id="1110" r:id="rId4"/>
    <p:sldId id="258" r:id="rId5"/>
    <p:sldId id="1112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B37FD-31BD-4D0E-B998-B694ACE6542D}" v="13" dt="2025-10-07T17:08:4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 sldOrd">
      <pc:chgData name="Craner, Francis" userId="bacbc4c7-fc84-4868-b145-d1a996a384b5" providerId="ADAL" clId="{4C40AE1E-D199-46A4-897C-C6F5EB248734}" dt="2025-10-07T17:09:59.106" v="291" actId="113"/>
      <pc:docMkLst>
        <pc:docMk/>
      </pc:docMkLst>
      <pc:sldChg chg="modSp mod">
        <pc:chgData name="Craner, Francis" userId="bacbc4c7-fc84-4868-b145-d1a996a384b5" providerId="ADAL" clId="{4C40AE1E-D199-46A4-897C-C6F5EB248734}" dt="2025-10-07T13:43:09.459" v="258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10-07T13:43:09.459" v="258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5-10-06T17:41:59.183" v="44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addSp delSp modSp new del mod">
        <pc:chgData name="Craner, Francis" userId="bacbc4c7-fc84-4868-b145-d1a996a384b5" providerId="ADAL" clId="{4C40AE1E-D199-46A4-897C-C6F5EB248734}" dt="2025-10-06T17:47:40.420" v="154" actId="47"/>
        <pc:sldMkLst>
          <pc:docMk/>
          <pc:sldMk cId="2342905698" sldId="257"/>
        </pc:sldMkLst>
        <pc:spChg chg="mod">
          <ac:chgData name="Craner, Francis" userId="bacbc4c7-fc84-4868-b145-d1a996a384b5" providerId="ADAL" clId="{4C40AE1E-D199-46A4-897C-C6F5EB248734}" dt="2025-10-06T17:45:23.637" v="88" actId="20577"/>
          <ac:spMkLst>
            <pc:docMk/>
            <pc:sldMk cId="2342905698" sldId="257"/>
            <ac:spMk id="2" creationId="{E9519FE4-27B4-26CD-51CB-9525520C3CA0}"/>
          </ac:spMkLst>
        </pc:spChg>
        <pc:spChg chg="del">
          <ac:chgData name="Craner, Francis" userId="bacbc4c7-fc84-4868-b145-d1a996a384b5" providerId="ADAL" clId="{4C40AE1E-D199-46A4-897C-C6F5EB248734}" dt="2025-10-06T17:43:15.595" v="46"/>
          <ac:spMkLst>
            <pc:docMk/>
            <pc:sldMk cId="2342905698" sldId="257"/>
            <ac:spMk id="3" creationId="{1F628172-0EDE-CD32-1AC0-7C0FC563363F}"/>
          </ac:spMkLst>
        </pc:spChg>
        <pc:spChg chg="add del mod">
          <ac:chgData name="Craner, Francis" userId="bacbc4c7-fc84-4868-b145-d1a996a384b5" providerId="ADAL" clId="{4C40AE1E-D199-46A4-897C-C6F5EB248734}" dt="2025-10-06T17:44:14.203" v="53"/>
          <ac:spMkLst>
            <pc:docMk/>
            <pc:sldMk cId="2342905698" sldId="257"/>
            <ac:spMk id="7" creationId="{EB7DE630-3D6C-834F-4DE0-40088FCF50B8}"/>
          </ac:spMkLst>
        </pc:spChg>
        <pc:graphicFrameChg chg="add del mod modGraphic">
          <ac:chgData name="Craner, Francis" userId="bacbc4c7-fc84-4868-b145-d1a996a384b5" providerId="ADAL" clId="{4C40AE1E-D199-46A4-897C-C6F5EB248734}" dt="2025-10-06T17:44:11.717" v="52" actId="478"/>
          <ac:graphicFrameMkLst>
            <pc:docMk/>
            <pc:sldMk cId="2342905698" sldId="257"/>
            <ac:graphicFrameMk id="5" creationId="{B1B5A8F6-72DE-E6A1-3521-B74B8B4C0F87}"/>
          </ac:graphicFrameMkLst>
        </pc:graphicFrameChg>
        <pc:graphicFrameChg chg="add mod modGraphic">
          <ac:chgData name="Craner, Francis" userId="bacbc4c7-fc84-4868-b145-d1a996a384b5" providerId="ADAL" clId="{4C40AE1E-D199-46A4-897C-C6F5EB248734}" dt="2025-10-06T17:44:49.890" v="59" actId="113"/>
          <ac:graphicFrameMkLst>
            <pc:docMk/>
            <pc:sldMk cId="2342905698" sldId="257"/>
            <ac:graphicFrameMk id="8" creationId="{77AE98D3-2579-5061-A3B8-843DCD092A3F}"/>
          </ac:graphicFrameMkLst>
        </pc:graphicFrameChg>
      </pc:sldChg>
      <pc:sldChg chg="del">
        <pc:chgData name="Craner, Francis" userId="bacbc4c7-fc84-4868-b145-d1a996a384b5" providerId="ADAL" clId="{4C40AE1E-D199-46A4-897C-C6F5EB248734}" dt="2025-10-06T17:41:15.119" v="4" actId="47"/>
        <pc:sldMkLst>
          <pc:docMk/>
          <pc:sldMk cId="2742116913" sldId="257"/>
        </pc:sldMkLst>
      </pc:sldChg>
      <pc:sldChg chg="addSp delSp modSp new mod ord">
        <pc:chgData name="Craner, Francis" userId="bacbc4c7-fc84-4868-b145-d1a996a384b5" providerId="ADAL" clId="{4C40AE1E-D199-46A4-897C-C6F5EB248734}" dt="2025-10-07T15:33:55.712" v="281" actId="113"/>
        <pc:sldMkLst>
          <pc:docMk/>
          <pc:sldMk cId="1765090342" sldId="258"/>
        </pc:sldMkLst>
        <pc:spChg chg="mod">
          <ac:chgData name="Craner, Francis" userId="bacbc4c7-fc84-4868-b145-d1a996a384b5" providerId="ADAL" clId="{4C40AE1E-D199-46A4-897C-C6F5EB248734}" dt="2025-10-06T17:46:58.933" v="145" actId="20577"/>
          <ac:spMkLst>
            <pc:docMk/>
            <pc:sldMk cId="1765090342" sldId="258"/>
            <ac:spMk id="2" creationId="{04807FF5-2970-7AE8-55F6-BAADC9130A85}"/>
          </ac:spMkLst>
        </pc:spChg>
        <pc:spChg chg="del">
          <ac:chgData name="Craner, Francis" userId="bacbc4c7-fc84-4868-b145-d1a996a384b5" providerId="ADAL" clId="{4C40AE1E-D199-46A4-897C-C6F5EB248734}" dt="2025-10-06T17:46:12.748" v="90"/>
          <ac:spMkLst>
            <pc:docMk/>
            <pc:sldMk cId="1765090342" sldId="258"/>
            <ac:spMk id="3" creationId="{997E1247-ECDE-A487-EBD9-FF789FA3C096}"/>
          </ac:spMkLst>
        </pc:spChg>
        <pc:graphicFrameChg chg="add mod modGraphic">
          <ac:chgData name="Craner, Francis" userId="bacbc4c7-fc84-4868-b145-d1a996a384b5" providerId="ADAL" clId="{4C40AE1E-D199-46A4-897C-C6F5EB248734}" dt="2025-10-07T15:33:55.712" v="281" actId="113"/>
          <ac:graphicFrameMkLst>
            <pc:docMk/>
            <pc:sldMk cId="1765090342" sldId="258"/>
            <ac:graphicFrameMk id="5" creationId="{CC59759A-C9F0-0490-ACE0-BE4848FD3D84}"/>
          </ac:graphicFrameMkLst>
        </pc:graphicFrameChg>
      </pc:sldChg>
      <pc:sldChg chg="addSp delSp modSp new del mod">
        <pc:chgData name="Craner, Francis" userId="bacbc4c7-fc84-4868-b145-d1a996a384b5" providerId="ADAL" clId="{4C40AE1E-D199-46A4-897C-C6F5EB248734}" dt="2025-10-07T15:31:52.825" v="275" actId="47"/>
        <pc:sldMkLst>
          <pc:docMk/>
          <pc:sldMk cId="3979452976" sldId="259"/>
        </pc:sldMkLst>
        <pc:spChg chg="mod">
          <ac:chgData name="Craner, Francis" userId="bacbc4c7-fc84-4868-b145-d1a996a384b5" providerId="ADAL" clId="{4C40AE1E-D199-46A4-897C-C6F5EB248734}" dt="2025-10-06T17:49:53.035" v="177" actId="20577"/>
          <ac:spMkLst>
            <pc:docMk/>
            <pc:sldMk cId="3979452976" sldId="259"/>
            <ac:spMk id="2" creationId="{308CD85E-5CBA-9E22-94A0-C8D05F78F36C}"/>
          </ac:spMkLst>
        </pc:spChg>
        <pc:spChg chg="del">
          <ac:chgData name="Craner, Francis" userId="bacbc4c7-fc84-4868-b145-d1a996a384b5" providerId="ADAL" clId="{4C40AE1E-D199-46A4-897C-C6F5EB248734}" dt="2025-10-06T17:48:22.922" v="156"/>
          <ac:spMkLst>
            <pc:docMk/>
            <pc:sldMk cId="3979452976" sldId="259"/>
            <ac:spMk id="3" creationId="{A4BFD950-5526-087A-25E8-174D50BFACDB}"/>
          </ac:spMkLst>
        </pc:spChg>
        <pc:spChg chg="add del mod">
          <ac:chgData name="Craner, Francis" userId="bacbc4c7-fc84-4868-b145-d1a996a384b5" providerId="ADAL" clId="{4C40AE1E-D199-46A4-897C-C6F5EB248734}" dt="2025-10-06T17:48:26.308" v="157"/>
          <ac:spMkLst>
            <pc:docMk/>
            <pc:sldMk cId="3979452976" sldId="259"/>
            <ac:spMk id="5" creationId="{9EBED331-AD57-89FD-4A59-36D0B68A2B9F}"/>
          </ac:spMkLst>
        </pc:spChg>
        <pc:spChg chg="add del mod">
          <ac:chgData name="Craner, Francis" userId="bacbc4c7-fc84-4868-b145-d1a996a384b5" providerId="ADAL" clId="{4C40AE1E-D199-46A4-897C-C6F5EB248734}" dt="2025-10-06T17:48:30.337" v="158"/>
          <ac:spMkLst>
            <pc:docMk/>
            <pc:sldMk cId="3979452976" sldId="259"/>
            <ac:spMk id="6" creationId="{381AA880-E4E6-A467-0639-7B99B83429FC}"/>
          </ac:spMkLst>
        </pc:spChg>
        <pc:picChg chg="add mod">
          <ac:chgData name="Craner, Francis" userId="bacbc4c7-fc84-4868-b145-d1a996a384b5" providerId="ADAL" clId="{4C40AE1E-D199-46A4-897C-C6F5EB248734}" dt="2025-10-06T17:48:40.606" v="160" actId="14100"/>
          <ac:picMkLst>
            <pc:docMk/>
            <pc:sldMk cId="3979452976" sldId="259"/>
            <ac:picMk id="7" creationId="{03D43A6B-A3D9-8269-08E5-A5AB69EC9588}"/>
          </ac:picMkLst>
        </pc:picChg>
      </pc:sldChg>
      <pc:sldChg chg="addSp modSp new del mod">
        <pc:chgData name="Craner, Francis" userId="bacbc4c7-fc84-4868-b145-d1a996a384b5" providerId="ADAL" clId="{4C40AE1E-D199-46A4-897C-C6F5EB248734}" dt="2025-10-07T13:13:00.863" v="236" actId="47"/>
        <pc:sldMkLst>
          <pc:docMk/>
          <pc:sldMk cId="1573343459" sldId="260"/>
        </pc:sldMkLst>
        <pc:spChg chg="mod">
          <ac:chgData name="Craner, Francis" userId="bacbc4c7-fc84-4868-b145-d1a996a384b5" providerId="ADAL" clId="{4C40AE1E-D199-46A4-897C-C6F5EB248734}" dt="2025-10-06T18:43:54.887" v="235" actId="20577"/>
          <ac:spMkLst>
            <pc:docMk/>
            <pc:sldMk cId="1573343459" sldId="260"/>
            <ac:spMk id="2" creationId="{121A5C6C-783B-5AED-E35B-D1212F7887FC}"/>
          </ac:spMkLst>
        </pc:spChg>
        <pc:spChg chg="add mod">
          <ac:chgData name="Craner, Francis" userId="bacbc4c7-fc84-4868-b145-d1a996a384b5" providerId="ADAL" clId="{4C40AE1E-D199-46A4-897C-C6F5EB248734}" dt="2025-10-06T18:43:47.840" v="220" actId="20577"/>
          <ac:spMkLst>
            <pc:docMk/>
            <pc:sldMk cId="1573343459" sldId="260"/>
            <ac:spMk id="6" creationId="{FCDC536C-34D9-5EBB-3105-C0B66CC0DBA5}"/>
          </ac:spMkLst>
        </pc:spChg>
      </pc:sldChg>
      <pc:sldChg chg="del">
        <pc:chgData name="Craner, Francis" userId="bacbc4c7-fc84-4868-b145-d1a996a384b5" providerId="ADAL" clId="{4C40AE1E-D199-46A4-897C-C6F5EB248734}" dt="2025-10-06T17:41:14.160" v="3" actId="47"/>
        <pc:sldMkLst>
          <pc:docMk/>
          <pc:sldMk cId="11215995" sldId="262"/>
        </pc:sldMkLst>
      </pc:sldChg>
      <pc:sldChg chg="del">
        <pc:chgData name="Craner, Francis" userId="bacbc4c7-fc84-4868-b145-d1a996a384b5" providerId="ADAL" clId="{4C40AE1E-D199-46A4-897C-C6F5EB248734}" dt="2025-10-06T17:41:13.430" v="2" actId="47"/>
        <pc:sldMkLst>
          <pc:docMk/>
          <pc:sldMk cId="1162229729" sldId="264"/>
        </pc:sldMkLst>
      </pc:sldChg>
      <pc:sldChg chg="del">
        <pc:chgData name="Craner, Francis" userId="bacbc4c7-fc84-4868-b145-d1a996a384b5" providerId="ADAL" clId="{4C40AE1E-D199-46A4-897C-C6F5EB248734}" dt="2025-10-06T17:41:12.564" v="1" actId="47"/>
        <pc:sldMkLst>
          <pc:docMk/>
          <pc:sldMk cId="1282694552" sldId="265"/>
        </pc:sldMkLst>
      </pc:sldChg>
      <pc:sldChg chg="del">
        <pc:chgData name="Craner, Francis" userId="bacbc4c7-fc84-4868-b145-d1a996a384b5" providerId="ADAL" clId="{4C40AE1E-D199-46A4-897C-C6F5EB248734}" dt="2025-10-06T17:41:11.787" v="0" actId="47"/>
        <pc:sldMkLst>
          <pc:docMk/>
          <pc:sldMk cId="4029852873" sldId="266"/>
        </pc:sldMkLst>
      </pc:sldChg>
      <pc:sldChg chg="del">
        <pc:chgData name="Craner, Francis" userId="bacbc4c7-fc84-4868-b145-d1a996a384b5" providerId="ADAL" clId="{4C40AE1E-D199-46A4-897C-C6F5EB248734}" dt="2025-10-06T17:41:17.327" v="6" actId="47"/>
        <pc:sldMkLst>
          <pc:docMk/>
          <pc:sldMk cId="3517616018" sldId="267"/>
        </pc:sldMkLst>
      </pc:sldChg>
      <pc:sldChg chg="del">
        <pc:chgData name="Craner, Francis" userId="bacbc4c7-fc84-4868-b145-d1a996a384b5" providerId="ADAL" clId="{4C40AE1E-D199-46A4-897C-C6F5EB248734}" dt="2025-10-06T17:41:16.170" v="5" actId="47"/>
        <pc:sldMkLst>
          <pc:docMk/>
          <pc:sldMk cId="746462887" sldId="268"/>
        </pc:sldMkLst>
      </pc:sldChg>
      <pc:sldChg chg="modSp add mod ord">
        <pc:chgData name="Craner, Francis" userId="bacbc4c7-fc84-4868-b145-d1a996a384b5" providerId="ADAL" clId="{4C40AE1E-D199-46A4-897C-C6F5EB248734}" dt="2025-10-07T17:03:08.083" v="284" actId="113"/>
        <pc:sldMkLst>
          <pc:docMk/>
          <pc:sldMk cId="1873099735" sldId="1110"/>
        </pc:sldMkLst>
        <pc:graphicFrameChg chg="modGraphic">
          <ac:chgData name="Craner, Francis" userId="bacbc4c7-fc84-4868-b145-d1a996a384b5" providerId="ADAL" clId="{4C40AE1E-D199-46A4-897C-C6F5EB248734}" dt="2025-10-07T17:03:08.083" v="284" actId="113"/>
          <ac:graphicFrameMkLst>
            <pc:docMk/>
            <pc:sldMk cId="1873099735" sldId="1110"/>
            <ac:graphicFrameMk id="5" creationId="{9849ED9A-BA18-286E-F861-763A72DFE0CE}"/>
          </ac:graphicFrameMkLst>
        </pc:graphicFrameChg>
      </pc:sldChg>
      <pc:sldChg chg="modSp add mod ord">
        <pc:chgData name="Craner, Francis" userId="bacbc4c7-fc84-4868-b145-d1a996a384b5" providerId="ADAL" clId="{4C40AE1E-D199-46A4-897C-C6F5EB248734}" dt="2025-10-07T17:09:59.106" v="291" actId="113"/>
        <pc:sldMkLst>
          <pc:docMk/>
          <pc:sldMk cId="1672049912" sldId="1111"/>
        </pc:sldMkLst>
        <pc:spChg chg="mod">
          <ac:chgData name="Craner, Francis" userId="bacbc4c7-fc84-4868-b145-d1a996a384b5" providerId="ADAL" clId="{4C40AE1E-D199-46A4-897C-C6F5EB248734}" dt="2025-10-07T13:43:30.627" v="264" actId="20577"/>
          <ac:spMkLst>
            <pc:docMk/>
            <pc:sldMk cId="1672049912" sldId="1111"/>
            <ac:spMk id="2" creationId="{6D9897DA-BE02-8789-1E97-5F601C119F03}"/>
          </ac:spMkLst>
        </pc:spChg>
        <pc:graphicFrameChg chg="mod modGraphic">
          <ac:chgData name="Craner, Francis" userId="bacbc4c7-fc84-4868-b145-d1a996a384b5" providerId="ADAL" clId="{4C40AE1E-D199-46A4-897C-C6F5EB248734}" dt="2025-10-07T17:09:59.106" v="291" actId="113"/>
          <ac:graphicFrameMkLst>
            <pc:docMk/>
            <pc:sldMk cId="1672049912" sldId="1111"/>
            <ac:graphicFrameMk id="5" creationId="{839090B3-6BBB-D1CD-6E16-AB53FBEED85E}"/>
          </ac:graphicFrameMkLst>
        </pc:graphicFrameChg>
      </pc:sldChg>
      <pc:sldChg chg="addSp modSp new mod">
        <pc:chgData name="Craner, Francis" userId="bacbc4c7-fc84-4868-b145-d1a996a384b5" providerId="ADAL" clId="{4C40AE1E-D199-46A4-897C-C6F5EB248734}" dt="2025-10-07T17:08:44.018" v="290" actId="113"/>
        <pc:sldMkLst>
          <pc:docMk/>
          <pc:sldMk cId="4215085504" sldId="1112"/>
        </pc:sldMkLst>
        <pc:graphicFrameChg chg="add mod">
          <ac:chgData name="Craner, Francis" userId="bacbc4c7-fc84-4868-b145-d1a996a384b5" providerId="ADAL" clId="{4C40AE1E-D199-46A4-897C-C6F5EB248734}" dt="2025-10-07T17:08:44.018" v="290" actId="113"/>
          <ac:graphicFrameMkLst>
            <pc:docMk/>
            <pc:sldMk cId="4215085504" sldId="1112"/>
            <ac:graphicFrameMk id="3" creationId="{B55EEF87-263F-9079-59BE-E09CF9D6608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C-AD Injuries by Cause </a:t>
            </a:r>
          </a:p>
          <a:p>
            <a:pPr>
              <a:defRPr/>
            </a:pPr>
            <a:r>
              <a:rPr lang="en-US" b="1" dirty="0"/>
              <a:t>FY2021-FY2025 Total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'Injury Dashboard Stats'!$A$2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'Injury Dashboard Stats'!$B$1:$O$1</c:f>
              <c:strCache>
                <c:ptCount val="14"/>
                <c:pt idx="0">
                  <c:v>Bodily Reaction</c:v>
                </c:pt>
                <c:pt idx="1">
                  <c:v>Inhalation</c:v>
                </c:pt>
                <c:pt idx="2">
                  <c:v>Overexertion</c:v>
                </c:pt>
                <c:pt idx="3">
                  <c:v>Struck By/Against</c:v>
                </c:pt>
                <c:pt idx="4">
                  <c:v>Bite Sting Scratch</c:v>
                </c:pt>
                <c:pt idx="5">
                  <c:v>Caught In/Under/Between</c:v>
                </c:pt>
                <c:pt idx="6">
                  <c:v>Contact/Employee</c:v>
                </c:pt>
                <c:pt idx="7">
                  <c:v>Falling Object</c:v>
                </c:pt>
                <c:pt idx="8">
                  <c:v>Other</c:v>
                </c:pt>
                <c:pt idx="9">
                  <c:v>Slip/Trip/Fall</c:v>
                </c:pt>
                <c:pt idx="10">
                  <c:v>Struck Object</c:v>
                </c:pt>
                <c:pt idx="11">
                  <c:v>Unknown</c:v>
                </c:pt>
                <c:pt idx="12">
                  <c:v>Sharp Edge-Contact With</c:v>
                </c:pt>
                <c:pt idx="13">
                  <c:v>Rubbed/Abraded</c:v>
                </c:pt>
              </c:strCache>
            </c:strRef>
          </c:cat>
          <c:val>
            <c:numRef>
              <c:f>'Injury Dashboard Stats'!$B$2:$O$2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D-45AC-98A0-62D83DA72D67}"/>
            </c:ext>
          </c:extLst>
        </c:ser>
        <c:ser>
          <c:idx val="1"/>
          <c:order val="1"/>
          <c:tx>
            <c:strRef>
              <c:f>'Injury Dashboard Stats'!$A$3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'Injury Dashboard Stats'!$B$1:$O$1</c:f>
              <c:strCache>
                <c:ptCount val="14"/>
                <c:pt idx="0">
                  <c:v>Bodily Reaction</c:v>
                </c:pt>
                <c:pt idx="1">
                  <c:v>Inhalation</c:v>
                </c:pt>
                <c:pt idx="2">
                  <c:v>Overexertion</c:v>
                </c:pt>
                <c:pt idx="3">
                  <c:v>Struck By/Against</c:v>
                </c:pt>
                <c:pt idx="4">
                  <c:v>Bite Sting Scratch</c:v>
                </c:pt>
                <c:pt idx="5">
                  <c:v>Caught In/Under/Between</c:v>
                </c:pt>
                <c:pt idx="6">
                  <c:v>Contact/Employee</c:v>
                </c:pt>
                <c:pt idx="7">
                  <c:v>Falling Object</c:v>
                </c:pt>
                <c:pt idx="8">
                  <c:v>Other</c:v>
                </c:pt>
                <c:pt idx="9">
                  <c:v>Slip/Trip/Fall</c:v>
                </c:pt>
                <c:pt idx="10">
                  <c:v>Struck Object</c:v>
                </c:pt>
                <c:pt idx="11">
                  <c:v>Unknown</c:v>
                </c:pt>
                <c:pt idx="12">
                  <c:v>Sharp Edge-Contact With</c:v>
                </c:pt>
                <c:pt idx="13">
                  <c:v>Rubbed/Abraded</c:v>
                </c:pt>
              </c:strCache>
            </c:strRef>
          </c:cat>
          <c:val>
            <c:numRef>
              <c:f>'Injury Dashboard Stats'!$B$3:$O$3</c:f>
              <c:numCache>
                <c:formatCode>General</c:formatCode>
                <c:ptCount val="14"/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D-45AC-98A0-62D83DA72D67}"/>
            </c:ext>
          </c:extLst>
        </c:ser>
        <c:ser>
          <c:idx val="2"/>
          <c:order val="2"/>
          <c:tx>
            <c:strRef>
              <c:f>'Injury Dashboard Stats'!$A$4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'Injury Dashboard Stats'!$B$1:$O$1</c:f>
              <c:strCache>
                <c:ptCount val="14"/>
                <c:pt idx="0">
                  <c:v>Bodily Reaction</c:v>
                </c:pt>
                <c:pt idx="1">
                  <c:v>Inhalation</c:v>
                </c:pt>
                <c:pt idx="2">
                  <c:v>Overexertion</c:v>
                </c:pt>
                <c:pt idx="3">
                  <c:v>Struck By/Against</c:v>
                </c:pt>
                <c:pt idx="4">
                  <c:v>Bite Sting Scratch</c:v>
                </c:pt>
                <c:pt idx="5">
                  <c:v>Caught In/Under/Between</c:v>
                </c:pt>
                <c:pt idx="6">
                  <c:v>Contact/Employee</c:v>
                </c:pt>
                <c:pt idx="7">
                  <c:v>Falling Object</c:v>
                </c:pt>
                <c:pt idx="8">
                  <c:v>Other</c:v>
                </c:pt>
                <c:pt idx="9">
                  <c:v>Slip/Trip/Fall</c:v>
                </c:pt>
                <c:pt idx="10">
                  <c:v>Struck Object</c:v>
                </c:pt>
                <c:pt idx="11">
                  <c:v>Unknown</c:v>
                </c:pt>
                <c:pt idx="12">
                  <c:v>Sharp Edge-Contact With</c:v>
                </c:pt>
                <c:pt idx="13">
                  <c:v>Rubbed/Abraded</c:v>
                </c:pt>
              </c:strCache>
            </c:strRef>
          </c:cat>
          <c:val>
            <c:numRef>
              <c:f>'Injury Dashboard Stats'!$B$4:$O$4</c:f>
              <c:numCache>
                <c:formatCode>General</c:formatCode>
                <c:ptCount val="14"/>
                <c:pt idx="0">
                  <c:v>2</c:v>
                </c:pt>
                <c:pt idx="2">
                  <c:v>2</c:v>
                </c:pt>
                <c:pt idx="3">
                  <c:v>1</c:v>
                </c:pt>
                <c:pt idx="6">
                  <c:v>3</c:v>
                </c:pt>
                <c:pt idx="9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D-45AC-98A0-62D83DA72D67}"/>
            </c:ext>
          </c:extLst>
        </c:ser>
        <c:ser>
          <c:idx val="3"/>
          <c:order val="3"/>
          <c:tx>
            <c:strRef>
              <c:f>'Injury Dashboard Stats'!$A$5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'Injury Dashboard Stats'!$B$1:$O$1</c:f>
              <c:strCache>
                <c:ptCount val="14"/>
                <c:pt idx="0">
                  <c:v>Bodily Reaction</c:v>
                </c:pt>
                <c:pt idx="1">
                  <c:v>Inhalation</c:v>
                </c:pt>
                <c:pt idx="2">
                  <c:v>Overexertion</c:v>
                </c:pt>
                <c:pt idx="3">
                  <c:v>Struck By/Against</c:v>
                </c:pt>
                <c:pt idx="4">
                  <c:v>Bite Sting Scratch</c:v>
                </c:pt>
                <c:pt idx="5">
                  <c:v>Caught In/Under/Between</c:v>
                </c:pt>
                <c:pt idx="6">
                  <c:v>Contact/Employee</c:v>
                </c:pt>
                <c:pt idx="7">
                  <c:v>Falling Object</c:v>
                </c:pt>
                <c:pt idx="8">
                  <c:v>Other</c:v>
                </c:pt>
                <c:pt idx="9">
                  <c:v>Slip/Trip/Fall</c:v>
                </c:pt>
                <c:pt idx="10">
                  <c:v>Struck Object</c:v>
                </c:pt>
                <c:pt idx="11">
                  <c:v>Unknown</c:v>
                </c:pt>
                <c:pt idx="12">
                  <c:v>Sharp Edge-Contact With</c:v>
                </c:pt>
                <c:pt idx="13">
                  <c:v>Rubbed/Abraded</c:v>
                </c:pt>
              </c:strCache>
            </c:strRef>
          </c:cat>
          <c:val>
            <c:numRef>
              <c:f>'Injury Dashboard Stats'!$B$5:$O$5</c:f>
              <c:numCache>
                <c:formatCode>General</c:formatCode>
                <c:ptCount val="14"/>
                <c:pt idx="3">
                  <c:v>2</c:v>
                </c:pt>
                <c:pt idx="4">
                  <c:v>4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FD-45AC-98A0-62D83DA72D67}"/>
            </c:ext>
          </c:extLst>
        </c:ser>
        <c:ser>
          <c:idx val="4"/>
          <c:order val="4"/>
          <c:tx>
            <c:strRef>
              <c:f>'Injury Dashboard Stats'!$A$6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'Injury Dashboard Stats'!$B$1:$O$1</c:f>
              <c:strCache>
                <c:ptCount val="14"/>
                <c:pt idx="0">
                  <c:v>Bodily Reaction</c:v>
                </c:pt>
                <c:pt idx="1">
                  <c:v>Inhalation</c:v>
                </c:pt>
                <c:pt idx="2">
                  <c:v>Overexertion</c:v>
                </c:pt>
                <c:pt idx="3">
                  <c:v>Struck By/Against</c:v>
                </c:pt>
                <c:pt idx="4">
                  <c:v>Bite Sting Scratch</c:v>
                </c:pt>
                <c:pt idx="5">
                  <c:v>Caught In/Under/Between</c:v>
                </c:pt>
                <c:pt idx="6">
                  <c:v>Contact/Employee</c:v>
                </c:pt>
                <c:pt idx="7">
                  <c:v>Falling Object</c:v>
                </c:pt>
                <c:pt idx="8">
                  <c:v>Other</c:v>
                </c:pt>
                <c:pt idx="9">
                  <c:v>Slip/Trip/Fall</c:v>
                </c:pt>
                <c:pt idx="10">
                  <c:v>Struck Object</c:v>
                </c:pt>
                <c:pt idx="11">
                  <c:v>Unknown</c:v>
                </c:pt>
                <c:pt idx="12">
                  <c:v>Sharp Edge-Contact With</c:v>
                </c:pt>
                <c:pt idx="13">
                  <c:v>Rubbed/Abraded</c:v>
                </c:pt>
              </c:strCache>
            </c:strRef>
          </c:cat>
          <c:val>
            <c:numRef>
              <c:f>'Injury Dashboard Stats'!$B$6:$O$6</c:f>
              <c:numCache>
                <c:formatCode>General</c:formatCode>
                <c:ptCount val="14"/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7">
                  <c:v>1</c:v>
                </c:pt>
                <c:pt idx="8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FD-45AC-98A0-62D83DA72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8070288"/>
        <c:axId val="868072448"/>
      </c:barChart>
      <c:catAx>
        <c:axId val="868070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Injury</a:t>
                </a:r>
                <a:r>
                  <a:rPr lang="en-US" b="1" baseline="0"/>
                  <a:t> Cause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072448"/>
        <c:crosses val="autoZero"/>
        <c:auto val="1"/>
        <c:lblAlgn val="ctr"/>
        <c:lblOffset val="100"/>
        <c:noMultiLvlLbl val="0"/>
      </c:catAx>
      <c:valAx>
        <c:axId val="86807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Injury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0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FY25 NPP Injury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7,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5251491"/>
            <a:ext cx="7750969" cy="521739"/>
          </a:xfrm>
        </p:spPr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97DA-BE02-8789-1E97-5F601C11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FY2025 NPP Injury Data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9090B3-6BBB-D1CD-6E16-AB53FBEED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592460"/>
              </p:ext>
            </p:extLst>
          </p:nvPr>
        </p:nvGraphicFramePr>
        <p:xfrm>
          <a:off x="924678" y="1846659"/>
          <a:ext cx="7202653" cy="2304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837">
                  <a:extLst>
                    <a:ext uri="{9D8B030D-6E8A-4147-A177-3AD203B41FA5}">
                      <a16:colId xmlns:a16="http://schemas.microsoft.com/office/drawing/2014/main" val="3109496111"/>
                    </a:ext>
                  </a:extLst>
                </a:gridCol>
                <a:gridCol w="1680567">
                  <a:extLst>
                    <a:ext uri="{9D8B030D-6E8A-4147-A177-3AD203B41FA5}">
                      <a16:colId xmlns:a16="http://schemas.microsoft.com/office/drawing/2014/main" val="1223187519"/>
                    </a:ext>
                  </a:extLst>
                </a:gridCol>
                <a:gridCol w="611024">
                  <a:extLst>
                    <a:ext uri="{9D8B030D-6E8A-4147-A177-3AD203B41FA5}">
                      <a16:colId xmlns:a16="http://schemas.microsoft.com/office/drawing/2014/main" val="1238904185"/>
                    </a:ext>
                  </a:extLst>
                </a:gridCol>
                <a:gridCol w="405405">
                  <a:extLst>
                    <a:ext uri="{9D8B030D-6E8A-4147-A177-3AD203B41FA5}">
                      <a16:colId xmlns:a16="http://schemas.microsoft.com/office/drawing/2014/main" val="3809315585"/>
                    </a:ext>
                  </a:extLst>
                </a:gridCol>
                <a:gridCol w="511861">
                  <a:extLst>
                    <a:ext uri="{9D8B030D-6E8A-4147-A177-3AD203B41FA5}">
                      <a16:colId xmlns:a16="http://schemas.microsoft.com/office/drawing/2014/main" val="2866281058"/>
                    </a:ext>
                  </a:extLst>
                </a:gridCol>
                <a:gridCol w="306241">
                  <a:extLst>
                    <a:ext uri="{9D8B030D-6E8A-4147-A177-3AD203B41FA5}">
                      <a16:colId xmlns:a16="http://schemas.microsoft.com/office/drawing/2014/main" val="76614910"/>
                    </a:ext>
                  </a:extLst>
                </a:gridCol>
                <a:gridCol w="392282">
                  <a:extLst>
                    <a:ext uri="{9D8B030D-6E8A-4147-A177-3AD203B41FA5}">
                      <a16:colId xmlns:a16="http://schemas.microsoft.com/office/drawing/2014/main" val="212756015"/>
                    </a:ext>
                  </a:extLst>
                </a:gridCol>
                <a:gridCol w="611024">
                  <a:extLst>
                    <a:ext uri="{9D8B030D-6E8A-4147-A177-3AD203B41FA5}">
                      <a16:colId xmlns:a16="http://schemas.microsoft.com/office/drawing/2014/main" val="2816991131"/>
                    </a:ext>
                  </a:extLst>
                </a:gridCol>
                <a:gridCol w="987412">
                  <a:extLst>
                    <a:ext uri="{9D8B030D-6E8A-4147-A177-3AD203B41FA5}">
                      <a16:colId xmlns:a16="http://schemas.microsoft.com/office/drawing/2014/main" val="626368551"/>
                    </a:ext>
                  </a:extLst>
                </a:gridCol>
              </a:tblGrid>
              <a:tr h="4608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Directorate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Department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Hours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Cases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First Aid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TRC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DART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Lost Days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Restricted Days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57465485"/>
                  </a:ext>
                </a:extLst>
              </a:tr>
              <a:tr h="4608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ALD - Nuclear &amp; Particle Phy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ALD - Nuclear &amp; Particle Phy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20,677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041585944"/>
                  </a:ext>
                </a:extLst>
              </a:tr>
              <a:tr h="4608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ALD - Nuclear &amp; Particle </a:t>
                      </a:r>
                      <a:r>
                        <a:rPr lang="en-US" sz="800" b="1" u="none" strike="noStrike" dirty="0" err="1">
                          <a:effectLst/>
                        </a:rPr>
                        <a:t>Phy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Collider Accelerator Dept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664,880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7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5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200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14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878362932"/>
                  </a:ext>
                </a:extLst>
              </a:tr>
              <a:tr h="4608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ALD - Nuclear &amp; Particle Phy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Physics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421,551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80217123"/>
                  </a:ext>
                </a:extLst>
              </a:tr>
              <a:tr h="4608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Total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1,107,108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7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5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200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14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6272374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D75A6-FDCD-72DA-FAB6-45476930D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>
              <a:defRPr/>
            </a:pPr>
            <a:fld id="{933A556B-7C63-244D-9B7C-B0EA8042B330}" type="slidenum">
              <a:rPr lang="en-US">
                <a:solidFill>
                  <a:srgbClr val="000000"/>
                </a:solidFill>
                <a:latin typeface="Arial" panose="020B0604020202020204"/>
              </a:rPr>
              <a:pPr defTabSz="685800">
                <a:defRPr/>
              </a:pPr>
              <a:t>2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7204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86AE-F8FE-4E65-BA7A-0C46022A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2025 C-AD Injury Details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49ED9A-BA18-286E-F861-763A72DFE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447651"/>
              </p:ext>
            </p:extLst>
          </p:nvPr>
        </p:nvGraphicFramePr>
        <p:xfrm>
          <a:off x="428625" y="2177101"/>
          <a:ext cx="8374710" cy="2033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280">
                  <a:extLst>
                    <a:ext uri="{9D8B030D-6E8A-4147-A177-3AD203B41FA5}">
                      <a16:colId xmlns:a16="http://schemas.microsoft.com/office/drawing/2014/main" val="2239930377"/>
                    </a:ext>
                  </a:extLst>
                </a:gridCol>
                <a:gridCol w="3320716">
                  <a:extLst>
                    <a:ext uri="{9D8B030D-6E8A-4147-A177-3AD203B41FA5}">
                      <a16:colId xmlns:a16="http://schemas.microsoft.com/office/drawing/2014/main" val="2629318927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val="3447731088"/>
                    </a:ext>
                  </a:extLst>
                </a:gridCol>
                <a:gridCol w="872289">
                  <a:extLst>
                    <a:ext uri="{9D8B030D-6E8A-4147-A177-3AD203B41FA5}">
                      <a16:colId xmlns:a16="http://schemas.microsoft.com/office/drawing/2014/main" val="2554931416"/>
                    </a:ext>
                  </a:extLst>
                </a:gridCol>
                <a:gridCol w="457281">
                  <a:extLst>
                    <a:ext uri="{9D8B030D-6E8A-4147-A177-3AD203B41FA5}">
                      <a16:colId xmlns:a16="http://schemas.microsoft.com/office/drawing/2014/main" val="1980135823"/>
                    </a:ext>
                  </a:extLst>
                </a:gridCol>
                <a:gridCol w="601498">
                  <a:extLst>
                    <a:ext uri="{9D8B030D-6E8A-4147-A177-3AD203B41FA5}">
                      <a16:colId xmlns:a16="http://schemas.microsoft.com/office/drawing/2014/main" val="1809296977"/>
                    </a:ext>
                  </a:extLst>
                </a:gridCol>
                <a:gridCol w="348507">
                  <a:extLst>
                    <a:ext uri="{9D8B030D-6E8A-4147-A177-3AD203B41FA5}">
                      <a16:colId xmlns:a16="http://schemas.microsoft.com/office/drawing/2014/main" val="2847594308"/>
                    </a:ext>
                  </a:extLst>
                </a:gridCol>
                <a:gridCol w="408592">
                  <a:extLst>
                    <a:ext uri="{9D8B030D-6E8A-4147-A177-3AD203B41FA5}">
                      <a16:colId xmlns:a16="http://schemas.microsoft.com/office/drawing/2014/main" val="916351907"/>
                    </a:ext>
                  </a:extLst>
                </a:gridCol>
                <a:gridCol w="700957">
                  <a:extLst>
                    <a:ext uri="{9D8B030D-6E8A-4147-A177-3AD203B41FA5}">
                      <a16:colId xmlns:a16="http://schemas.microsoft.com/office/drawing/2014/main" val="2386433760"/>
                    </a:ext>
                  </a:extLst>
                </a:gridCol>
              </a:tblGrid>
              <a:tr h="2349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Date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Injury Title 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General Activity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Injury Cause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First Aid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Recordable 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DART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Lost Days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Restricted Days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97453935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09/10/2025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Employee sustains a left knee injury while descending a fixed ladder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Mechanical Tech.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Other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14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3247846407"/>
                  </a:ext>
                </a:extLst>
              </a:tr>
              <a:tr h="23498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09/04/2025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sustains abrasions on right elbow and right lower leg while playing a BERA sport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Athletic/Recreational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>
                          <a:effectLst/>
                        </a:rPr>
                        <a:t>Fall on same level</a:t>
                      </a:r>
                      <a:endParaRPr lang="en-US" sz="800" b="0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1514761763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08/21/2025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Right ankle/foot Injury while participating in softball game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Athletic/Recreational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Falling Object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2515656733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08/14/2025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finds multiple ticks on legs while participating in a BERA sport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Athletic/Recreational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Bite/Sting/Scratch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4093894258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07/24/2025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reports pain in calf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Other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Overexertion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3542524703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07/18/2025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slips and falls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Walking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3571110172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05/02/2025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sustains minor lacerations to two fingers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Lab Work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Rubbed/Abraded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1542301542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03/24/2025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injures right foot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Office work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Falling Object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350377808"/>
                  </a:ext>
                </a:extLst>
              </a:tr>
              <a:tr h="23498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03/18/2025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Stung by Insect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Conducting Inspection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Bite/Sting/Scratch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2708927122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02/27/2025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poked in the outer portion of their right eyeball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Other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Struck By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2850186529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01/27/2025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Employee injures back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Mechanical Tech.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Overexertion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2008479015"/>
                  </a:ext>
                </a:extLst>
              </a:tr>
              <a:tr h="1277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b="1" i="0" u="none" strike="noStrike" dirty="0">
                          <a:effectLst/>
                          <a:latin typeface="Aptos Narrow" panose="020B0004020202020204" pitchFamily="34" charset="0"/>
                        </a:rPr>
                        <a:t>Totals</a:t>
                      </a: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5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200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800" b="1" u="none" strike="noStrike" dirty="0">
                          <a:effectLst/>
                        </a:rPr>
                        <a:t>14</a:t>
                      </a:r>
                      <a:endParaRPr lang="en-US" sz="800" b="1" i="0" u="none" strike="noStrike" dirty="0"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88" marR="6388" marT="6388" marB="0" anchor="b"/>
                </a:tc>
                <a:extLst>
                  <a:ext uri="{0D108BD9-81ED-4DB2-BD59-A6C34878D82A}">
                    <a16:rowId xmlns:a16="http://schemas.microsoft.com/office/drawing/2014/main" val="11750839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B3947-7ACE-28AA-0061-E8B65225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187309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7FF5-2970-7AE8-55F6-BAADC913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NPP DART Count by Fiscal Year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59759A-C9F0-0490-ACE0-BE4848FD3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541718"/>
              </p:ext>
            </p:extLst>
          </p:nvPr>
        </p:nvGraphicFramePr>
        <p:xfrm>
          <a:off x="428625" y="1834816"/>
          <a:ext cx="8286750" cy="388620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105646579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53129292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693054848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907524067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353377098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OpenSansSemibold"/>
                        </a:rPr>
                        <a:t>Fiscal Year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OpenSansSemibold"/>
                        </a:rPr>
                        <a:t>2022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OpenSansSemibold"/>
                        </a:rPr>
                        <a:t>2023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OpenSansSemibold"/>
                        </a:rPr>
                        <a:t>2024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OpenSansSemibold"/>
                        </a:rPr>
                        <a:t>2025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7035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Total DART Days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871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34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214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39687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Days Away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314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200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6494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Days Restricted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557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170"/>
                        </a:lnSpc>
                        <a:buNone/>
                      </a:pPr>
                      <a:r>
                        <a:rPr lang="en-US" b="1" dirty="0">
                          <a:solidFill>
                            <a:srgbClr val="494B4D"/>
                          </a:solidFill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723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1D860-C3EE-5047-2746-8A5AD886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6509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EBF24-1F5A-19C9-2650-CD5213F24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5EEF87-263F-9079-59BE-E09CF9D66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91243"/>
              </p:ext>
            </p:extLst>
          </p:nvPr>
        </p:nvGraphicFramePr>
        <p:xfrm>
          <a:off x="238421" y="281608"/>
          <a:ext cx="8667158" cy="629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08550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22068</TotalTime>
  <Words>362</Words>
  <Application>Microsoft Office PowerPoint</Application>
  <PresentationFormat>On-screen Show (4:3)</PresentationFormat>
  <Paragraphs>192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Narrow</vt:lpstr>
      <vt:lpstr>Arial</vt:lpstr>
      <vt:lpstr>Calibri</vt:lpstr>
      <vt:lpstr>inherit</vt:lpstr>
      <vt:lpstr>OpenSansSemibold</vt:lpstr>
      <vt:lpstr>BNL</vt:lpstr>
      <vt:lpstr>TAKE FIVE for Safety- FY25 NPP Injury Data</vt:lpstr>
      <vt:lpstr>FY2025 NPP Injury Data</vt:lpstr>
      <vt:lpstr>FY 2025 C-AD Injury Details</vt:lpstr>
      <vt:lpstr>NPP DART Count by Fiscal Year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63</cp:revision>
  <cp:lastPrinted>2025-08-12T17:11:16Z</cp:lastPrinted>
  <dcterms:created xsi:type="dcterms:W3CDTF">2021-06-07T15:08:31Z</dcterms:created>
  <dcterms:modified xsi:type="dcterms:W3CDTF">2025-10-07T17:10:03Z</dcterms:modified>
  <cp:category/>
</cp:coreProperties>
</file>