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drawings/drawing1.xml" ContentType="application/vnd.openxmlformats-officedocument.drawingml.chartshapes+xml"/>
  <Override PartName="/ppt/charts/chart9.xml" ContentType="application/vnd.openxmlformats-officedocument.drawingml.chart+xml"/>
  <Override PartName="/ppt/drawings/drawing2.xml" ContentType="application/vnd.openxmlformats-officedocument.drawingml.chartshapes+xml"/>
  <Override PartName="/ppt/charts/chart10.xml" ContentType="application/vnd.openxmlformats-officedocument.drawingml.chart+xml"/>
  <Override PartName="/ppt/drawings/drawing3.xml" ContentType="application/vnd.openxmlformats-officedocument.drawingml.chartshapes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drawings/drawing4.xml" ContentType="application/vnd.openxmlformats-officedocument.drawingml.chartshapes+xml"/>
  <Override PartName="/ppt/charts/chart13.xml" ContentType="application/vnd.openxmlformats-officedocument.drawingml.chart+xml"/>
  <Override PartName="/ppt/drawings/drawing5.xml" ContentType="application/vnd.openxmlformats-officedocument.drawingml.chartshapes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drawings/drawing6.xml" ContentType="application/vnd.openxmlformats-officedocument.drawingml.chartshapes+xml"/>
  <Override PartName="/ppt/charts/chart16.xml" ContentType="application/vnd.openxmlformats-officedocument.drawingml.chart+xml"/>
  <Override PartName="/ppt/drawings/drawing7.xml" ContentType="application/vnd.openxmlformats-officedocument.drawingml.chartshape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7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8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charts/chart19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.xml" ContentType="application/vnd.openxmlformats-officedocument.presentationml.notesSlide+xml"/>
  <Override PartName="/ppt/charts/chart20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8.xml" ContentType="application/vnd.openxmlformats-officedocument.drawingml.chartshapes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notesMasterIdLst>
    <p:notesMasterId r:id="rId31"/>
  </p:notesMasterIdLst>
  <p:sldIdLst>
    <p:sldId id="371" r:id="rId5"/>
    <p:sldId id="374" r:id="rId6"/>
    <p:sldId id="372" r:id="rId7"/>
    <p:sldId id="364" r:id="rId8"/>
    <p:sldId id="366" r:id="rId9"/>
    <p:sldId id="362" r:id="rId10"/>
    <p:sldId id="360" r:id="rId11"/>
    <p:sldId id="356" r:id="rId12"/>
    <p:sldId id="357" r:id="rId13"/>
    <p:sldId id="361" r:id="rId14"/>
    <p:sldId id="363" r:id="rId15"/>
    <p:sldId id="365" r:id="rId16"/>
    <p:sldId id="367" r:id="rId17"/>
    <p:sldId id="370" r:id="rId18"/>
    <p:sldId id="373" r:id="rId19"/>
    <p:sldId id="375" r:id="rId20"/>
    <p:sldId id="318" r:id="rId21"/>
    <p:sldId id="345" r:id="rId22"/>
    <p:sldId id="339" r:id="rId23"/>
    <p:sldId id="306" r:id="rId24"/>
    <p:sldId id="355" r:id="rId25"/>
    <p:sldId id="358" r:id="rId26"/>
    <p:sldId id="359" r:id="rId27"/>
    <p:sldId id="354" r:id="rId28"/>
    <p:sldId id="369" r:id="rId29"/>
    <p:sldId id="304" r:id="rId30"/>
  </p:sldIdLst>
  <p:sldSz cx="12192000" cy="6858000"/>
  <p:notesSz cx="6858000" cy="24098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FF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076D274-D22C-43DB-95D8-3C5E8EDEC84A}" v="189" dt="2025-10-07T16:31:51.56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108" y="4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r, Gregory" userId="3561ba5d-ecd2-4074-b30a-c8c766e651bb" providerId="ADAL" clId="{DF02E204-A254-4422-AD99-DCB2DD1C1BF4}"/>
    <pc:docChg chg="undo redo custSel addSld modSld">
      <pc:chgData name="Marr, Gregory" userId="3561ba5d-ecd2-4074-b30a-c8c766e651bb" providerId="ADAL" clId="{DF02E204-A254-4422-AD99-DCB2DD1C1BF4}" dt="2025-10-07T16:31:51.564" v="871" actId="692"/>
      <pc:docMkLst>
        <pc:docMk/>
      </pc:docMkLst>
      <pc:sldChg chg="addSp modSp mod">
        <pc:chgData name="Marr, Gregory" userId="3561ba5d-ecd2-4074-b30a-c8c766e651bb" providerId="ADAL" clId="{DF02E204-A254-4422-AD99-DCB2DD1C1BF4}" dt="2025-10-07T16:29:01.241" v="863" actId="20577"/>
        <pc:sldMkLst>
          <pc:docMk/>
          <pc:sldMk cId="3919863926" sldId="306"/>
        </pc:sldMkLst>
        <pc:spChg chg="mod">
          <ac:chgData name="Marr, Gregory" userId="3561ba5d-ecd2-4074-b30a-c8c766e651bb" providerId="ADAL" clId="{DF02E204-A254-4422-AD99-DCB2DD1C1BF4}" dt="2025-10-07T16:29:01.241" v="863" actId="20577"/>
          <ac:spMkLst>
            <pc:docMk/>
            <pc:sldMk cId="3919863926" sldId="306"/>
            <ac:spMk id="3" creationId="{CE05BAB3-93A9-4362-AA58-BF024EA3D008}"/>
          </ac:spMkLst>
        </pc:spChg>
        <pc:picChg chg="add mod">
          <ac:chgData name="Marr, Gregory" userId="3561ba5d-ecd2-4074-b30a-c8c766e651bb" providerId="ADAL" clId="{DF02E204-A254-4422-AD99-DCB2DD1C1BF4}" dt="2025-10-07T16:28:47.569" v="858" actId="1076"/>
          <ac:picMkLst>
            <pc:docMk/>
            <pc:sldMk cId="3919863926" sldId="306"/>
            <ac:picMk id="5" creationId="{7FA2CB3D-81DB-296D-8EAB-B384273A7771}"/>
          </ac:picMkLst>
        </pc:picChg>
      </pc:sldChg>
      <pc:sldChg chg="addSp delSp modSp mod">
        <pc:chgData name="Marr, Gregory" userId="3561ba5d-ecd2-4074-b30a-c8c766e651bb" providerId="ADAL" clId="{DF02E204-A254-4422-AD99-DCB2DD1C1BF4}" dt="2025-10-07T16:20:03.185" v="797" actId="20577"/>
        <pc:sldMkLst>
          <pc:docMk/>
          <pc:sldMk cId="1336046822" sldId="339"/>
        </pc:sldMkLst>
        <pc:spChg chg="mod">
          <ac:chgData name="Marr, Gregory" userId="3561ba5d-ecd2-4074-b30a-c8c766e651bb" providerId="ADAL" clId="{DF02E204-A254-4422-AD99-DCB2DD1C1BF4}" dt="2025-10-07T16:20:03.185" v="797" actId="20577"/>
          <ac:spMkLst>
            <pc:docMk/>
            <pc:sldMk cId="1336046822" sldId="339"/>
            <ac:spMk id="10" creationId="{C77E873D-E72B-4BE0-99D3-3CB079EDDDF1}"/>
          </ac:spMkLst>
        </pc:spChg>
        <pc:picChg chg="add mod">
          <ac:chgData name="Marr, Gregory" userId="3561ba5d-ecd2-4074-b30a-c8c766e651bb" providerId="ADAL" clId="{DF02E204-A254-4422-AD99-DCB2DD1C1BF4}" dt="2025-10-07T16:03:29.637" v="172" actId="14100"/>
          <ac:picMkLst>
            <pc:docMk/>
            <pc:sldMk cId="1336046822" sldId="339"/>
            <ac:picMk id="4" creationId="{F13A7DDC-1F3B-B0F0-0BB6-BF4C2F80B0AE}"/>
          </ac:picMkLst>
        </pc:picChg>
        <pc:picChg chg="del">
          <ac:chgData name="Marr, Gregory" userId="3561ba5d-ecd2-4074-b30a-c8c766e651bb" providerId="ADAL" clId="{DF02E204-A254-4422-AD99-DCB2DD1C1BF4}" dt="2025-10-07T16:03:15.509" v="168" actId="478"/>
          <ac:picMkLst>
            <pc:docMk/>
            <pc:sldMk cId="1336046822" sldId="339"/>
            <ac:picMk id="5" creationId="{7A602F28-3F60-3319-2CD8-E959C0579871}"/>
          </ac:picMkLst>
        </pc:picChg>
        <pc:picChg chg="add mod ord">
          <ac:chgData name="Marr, Gregory" userId="3561ba5d-ecd2-4074-b30a-c8c766e651bb" providerId="ADAL" clId="{DF02E204-A254-4422-AD99-DCB2DD1C1BF4}" dt="2025-10-07T16:03:52.495" v="178" actId="171"/>
          <ac:picMkLst>
            <pc:docMk/>
            <pc:sldMk cId="1336046822" sldId="339"/>
            <ac:picMk id="7" creationId="{F43A7F89-1750-2A82-9FB2-8E703EFF0442}"/>
          </ac:picMkLst>
        </pc:picChg>
        <pc:picChg chg="del">
          <ac:chgData name="Marr, Gregory" userId="3561ba5d-ecd2-4074-b30a-c8c766e651bb" providerId="ADAL" clId="{DF02E204-A254-4422-AD99-DCB2DD1C1BF4}" dt="2025-10-07T16:03:47.375" v="176" actId="478"/>
          <ac:picMkLst>
            <pc:docMk/>
            <pc:sldMk cId="1336046822" sldId="339"/>
            <ac:picMk id="8" creationId="{2832A398-8250-F376-F4CA-BD8240D96CE6}"/>
          </ac:picMkLst>
        </pc:picChg>
      </pc:sldChg>
      <pc:sldChg chg="modSp mod">
        <pc:chgData name="Marr, Gregory" userId="3561ba5d-ecd2-4074-b30a-c8c766e651bb" providerId="ADAL" clId="{DF02E204-A254-4422-AD99-DCB2DD1C1BF4}" dt="2025-10-07T16:02:42.884" v="167" actId="20577"/>
        <pc:sldMkLst>
          <pc:docMk/>
          <pc:sldMk cId="1973591361" sldId="345"/>
        </pc:sldMkLst>
        <pc:spChg chg="mod">
          <ac:chgData name="Marr, Gregory" userId="3561ba5d-ecd2-4074-b30a-c8c766e651bb" providerId="ADAL" clId="{DF02E204-A254-4422-AD99-DCB2DD1C1BF4}" dt="2025-10-07T16:02:42.884" v="167" actId="20577"/>
          <ac:spMkLst>
            <pc:docMk/>
            <pc:sldMk cId="1973591361" sldId="345"/>
            <ac:spMk id="3" creationId="{9B498A92-B3B2-49BC-A076-391E836286E6}"/>
          </ac:spMkLst>
        </pc:spChg>
        <pc:spChg chg="mod">
          <ac:chgData name="Marr, Gregory" userId="3561ba5d-ecd2-4074-b30a-c8c766e651bb" providerId="ADAL" clId="{DF02E204-A254-4422-AD99-DCB2DD1C1BF4}" dt="2025-10-07T15:51:13.855" v="119" actId="20577"/>
          <ac:spMkLst>
            <pc:docMk/>
            <pc:sldMk cId="1973591361" sldId="345"/>
            <ac:spMk id="6" creationId="{BCD58E3F-F47B-442F-B8F8-75AE9391E2A8}"/>
          </ac:spMkLst>
        </pc:spChg>
        <pc:spChg chg="mod">
          <ac:chgData name="Marr, Gregory" userId="3561ba5d-ecd2-4074-b30a-c8c766e651bb" providerId="ADAL" clId="{DF02E204-A254-4422-AD99-DCB2DD1C1BF4}" dt="2025-10-07T15:53:47.905" v="123" actId="20577"/>
          <ac:spMkLst>
            <pc:docMk/>
            <pc:sldMk cId="1973591361" sldId="345"/>
            <ac:spMk id="7" creationId="{DDAD2342-837F-44BE-A9A7-5BCD33A79969}"/>
          </ac:spMkLst>
        </pc:spChg>
        <pc:graphicFrameChg chg="mod">
          <ac:chgData name="Marr, Gregory" userId="3561ba5d-ecd2-4074-b30a-c8c766e651bb" providerId="ADAL" clId="{DF02E204-A254-4422-AD99-DCB2DD1C1BF4}" dt="2025-10-07T15:55:28.364" v="137"/>
          <ac:graphicFrameMkLst>
            <pc:docMk/>
            <pc:sldMk cId="1973591361" sldId="345"/>
            <ac:graphicFrameMk id="4" creationId="{BEFAF220-6078-17A6-BEB0-09EB7B3FF104}"/>
          </ac:graphicFrameMkLst>
        </pc:graphicFrameChg>
      </pc:sldChg>
      <pc:sldChg chg="addSp delSp modSp mod">
        <pc:chgData name="Marr, Gregory" userId="3561ba5d-ecd2-4074-b30a-c8c766e651bb" providerId="ADAL" clId="{DF02E204-A254-4422-AD99-DCB2DD1C1BF4}" dt="2025-10-07T16:31:51.564" v="871" actId="692"/>
        <pc:sldMkLst>
          <pc:docMk/>
          <pc:sldMk cId="3153405175" sldId="359"/>
        </pc:sldMkLst>
        <pc:graphicFrameChg chg="add del mod">
          <ac:chgData name="Marr, Gregory" userId="3561ba5d-ecd2-4074-b30a-c8c766e651bb" providerId="ADAL" clId="{DF02E204-A254-4422-AD99-DCB2DD1C1BF4}" dt="2025-10-07T15:33:37.343" v="17" actId="478"/>
          <ac:graphicFrameMkLst>
            <pc:docMk/>
            <pc:sldMk cId="3153405175" sldId="359"/>
            <ac:graphicFrameMk id="2" creationId="{5813D40B-3237-4379-9D2A-62C720F549D6}"/>
          </ac:graphicFrameMkLst>
        </pc:graphicFrameChg>
        <pc:graphicFrameChg chg="add del">
          <ac:chgData name="Marr, Gregory" userId="3561ba5d-ecd2-4074-b30a-c8c766e651bb" providerId="ADAL" clId="{DF02E204-A254-4422-AD99-DCB2DD1C1BF4}" dt="2025-10-07T15:31:19.791" v="9" actId="478"/>
          <ac:graphicFrameMkLst>
            <pc:docMk/>
            <pc:sldMk cId="3153405175" sldId="359"/>
            <ac:graphicFrameMk id="3" creationId="{DA713809-64B1-48B9-93DF-0B3ABFD1142B}"/>
          </ac:graphicFrameMkLst>
        </pc:graphicFrameChg>
        <pc:graphicFrameChg chg="add del mod">
          <ac:chgData name="Marr, Gregory" userId="3561ba5d-ecd2-4074-b30a-c8c766e651bb" providerId="ADAL" clId="{DF02E204-A254-4422-AD99-DCB2DD1C1BF4}" dt="2025-10-07T15:34:54.310" v="22" actId="478"/>
          <ac:graphicFrameMkLst>
            <pc:docMk/>
            <pc:sldMk cId="3153405175" sldId="359"/>
            <ac:graphicFrameMk id="4" creationId="{5813D40B-3237-4379-9D2A-62C720F549D6}"/>
          </ac:graphicFrameMkLst>
        </pc:graphicFrameChg>
        <pc:graphicFrameChg chg="add mod">
          <ac:chgData name="Marr, Gregory" userId="3561ba5d-ecd2-4074-b30a-c8c766e651bb" providerId="ADAL" clId="{DF02E204-A254-4422-AD99-DCB2DD1C1BF4}" dt="2025-10-07T16:31:51.564" v="871" actId="692"/>
          <ac:graphicFrameMkLst>
            <pc:docMk/>
            <pc:sldMk cId="3153405175" sldId="359"/>
            <ac:graphicFrameMk id="5" creationId="{5813D40B-3237-4379-9D2A-62C720F549D6}"/>
          </ac:graphicFrameMkLst>
        </pc:graphicFrameChg>
      </pc:sldChg>
      <pc:sldChg chg="mod modShow">
        <pc:chgData name="Marr, Gregory" userId="3561ba5d-ecd2-4074-b30a-c8c766e651bb" providerId="ADAL" clId="{DF02E204-A254-4422-AD99-DCB2DD1C1BF4}" dt="2025-10-07T15:49:14.044" v="76" actId="729"/>
        <pc:sldMkLst>
          <pc:docMk/>
          <pc:sldMk cId="2490968655" sldId="373"/>
        </pc:sldMkLst>
      </pc:sldChg>
      <pc:sldChg chg="addSp delSp modSp add mod">
        <pc:chgData name="Marr, Gregory" userId="3561ba5d-ecd2-4074-b30a-c8c766e651bb" providerId="ADAL" clId="{DF02E204-A254-4422-AD99-DCB2DD1C1BF4}" dt="2025-10-07T15:48:32.968" v="72" actId="14100"/>
        <pc:sldMkLst>
          <pc:docMk/>
          <pc:sldMk cId="137869178" sldId="374"/>
        </pc:sldMkLst>
        <pc:graphicFrameChg chg="add mod">
          <ac:chgData name="Marr, Gregory" userId="3561ba5d-ecd2-4074-b30a-c8c766e651bb" providerId="ADAL" clId="{DF02E204-A254-4422-AD99-DCB2DD1C1BF4}" dt="2025-10-07T15:47:58.839" v="62"/>
          <ac:graphicFrameMkLst>
            <pc:docMk/>
            <pc:sldMk cId="137869178" sldId="374"/>
            <ac:graphicFrameMk id="2" creationId="{5813D40B-3237-4379-9D2A-62C720F549D6}"/>
          </ac:graphicFrameMkLst>
        </pc:graphicFrameChg>
        <pc:graphicFrameChg chg="del">
          <ac:chgData name="Marr, Gregory" userId="3561ba5d-ecd2-4074-b30a-c8c766e651bb" providerId="ADAL" clId="{DF02E204-A254-4422-AD99-DCB2DD1C1BF4}" dt="2025-10-07T15:47:40.630" v="59" actId="478"/>
          <ac:graphicFrameMkLst>
            <pc:docMk/>
            <pc:sldMk cId="137869178" sldId="374"/>
            <ac:graphicFrameMk id="4" creationId="{F86AEB66-1519-71DA-014C-BFE617F33746}"/>
          </ac:graphicFrameMkLst>
        </pc:graphicFrameChg>
        <pc:graphicFrameChg chg="add mod">
          <ac:chgData name="Marr, Gregory" userId="3561ba5d-ecd2-4074-b30a-c8c766e651bb" providerId="ADAL" clId="{DF02E204-A254-4422-AD99-DCB2DD1C1BF4}" dt="2025-10-07T15:48:32.968" v="72" actId="14100"/>
          <ac:graphicFrameMkLst>
            <pc:docMk/>
            <pc:sldMk cId="137869178" sldId="374"/>
            <ac:graphicFrameMk id="5" creationId="{00000000-0008-0000-0000-000047AAD500}"/>
          </ac:graphicFrameMkLst>
        </pc:graphicFrameChg>
      </pc:sldChg>
      <pc:sldChg chg="addSp delSp modSp add mod">
        <pc:chgData name="Marr, Gregory" userId="3561ba5d-ecd2-4074-b30a-c8c766e651bb" providerId="ADAL" clId="{DF02E204-A254-4422-AD99-DCB2DD1C1BF4}" dt="2025-10-07T15:50:42.864" v="111" actId="27918"/>
        <pc:sldMkLst>
          <pc:docMk/>
          <pc:sldMk cId="2074862377" sldId="375"/>
        </pc:sldMkLst>
        <pc:graphicFrameChg chg="del">
          <ac:chgData name="Marr, Gregory" userId="3561ba5d-ecd2-4074-b30a-c8c766e651bb" providerId="ADAL" clId="{DF02E204-A254-4422-AD99-DCB2DD1C1BF4}" dt="2025-10-07T15:49:19.162" v="77" actId="478"/>
          <ac:graphicFrameMkLst>
            <pc:docMk/>
            <pc:sldMk cId="2074862377" sldId="375"/>
            <ac:graphicFrameMk id="2" creationId="{AFF67AC3-F96C-2624-E69D-4586D3001D4F}"/>
          </ac:graphicFrameMkLst>
        </pc:graphicFrameChg>
        <pc:graphicFrameChg chg="add mod">
          <ac:chgData name="Marr, Gregory" userId="3561ba5d-ecd2-4074-b30a-c8c766e651bb" providerId="ADAL" clId="{DF02E204-A254-4422-AD99-DCB2DD1C1BF4}" dt="2025-10-07T15:50:37.133" v="108"/>
          <ac:graphicFrameMkLst>
            <pc:docMk/>
            <pc:sldMk cId="2074862377" sldId="375"/>
            <ac:graphicFrameMk id="4" creationId="{00000000-0008-0000-0000-000048AAD500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5/FY25Q4.xlsx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https://brookhavenlab.sharepoint.com/sites/Availability_Data/Shared%20Documents/quarterly/fy25/FY25Q3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5/FY25Q3.xlsx" TargetMode="Externa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https://brookhavenlab.sharepoint.com/sites/Availability_Data/Shared%20Documents/quarterly/fy25/FY25Q3.xlsx" TargetMode="Externa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https://brookhavenlab.sharepoint.com/sites/Availability_Data/Shared%20Documents/quarterly/fy25/FY25Q4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5/FY25Q4.xlsx" TargetMode="Externa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https://brookhavenlab.sharepoint.com/sites/Availability_Data/Shared%20Documents/quarterly/fy25/FY25Q4.xlsx" TargetMode="Externa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oleObject" Target="https://brookhavenlab.sharepoint.com/sites/Availability_Data/Shared%20Documents/quarterly/fy26/FY26Q1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Presentation%20templates/nsrl%20time.xlsx" TargetMode="Externa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https://brookhavenlab.sharepoint.com/sites/Availability_Data/Shared%20Documents/quarterly/fy26/FY26Q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https://brookhavenlab.sharepoint.com/sites/Availability_Data/Shared%20Documents/mtbf%20history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6/FY26Q1.xlsx" TargetMode="Externa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https://brookhavenlab.sharepoint.com/sites/Availability_Data/Shared%20Documents/mtbf%20history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8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5/FY25Q4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5/FY25Q4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5/FY25Q3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5/FY25Q3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5/FY25Q3.xlsx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https://brookhavenlab.sharepoint.com/sites/Availability_Data/Shared%20Documents/quarterly/fy25/FY25Q2.xlsx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https://brookhavenlab.sharepoint.com/sites/Availability_Data/Shared%20Documents/quarterly/fy25/FY25Q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
C-AD ACTIVITY       SEPTEMBER 2025
</a:t>
            </a:r>
          </a:p>
        </c:rich>
      </c:tx>
      <c:layout>
        <c:manualLayout>
          <c:xMode val="edge"/>
          <c:yMode val="edge"/>
          <c:x val="0.33367119513007626"/>
          <c:y val="1.6330103133236056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5702965868636899E-2"/>
          <c:y val="0.15915129669840161"/>
          <c:w val="0.79435552541872512"/>
          <c:h val="0.778515093016343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NORMAL!$BC$704</c:f>
              <c:strCache>
                <c:ptCount val="1"/>
                <c:pt idx="0">
                  <c:v>Physics</c:v>
                </c:pt>
              </c:strCache>
            </c:strRef>
          </c:tx>
          <c:spPr>
            <a:solidFill>
              <a:srgbClr val="3399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NORMAL!$BG$703:$BJ$703</c:f>
              <c:strCache>
                <c:ptCount val="4"/>
                <c:pt idx="0">
                  <c:v>FY25-week 49:</c:v>
                </c:pt>
                <c:pt idx="1">
                  <c:v>FY25-week 50:</c:v>
                </c:pt>
                <c:pt idx="2">
                  <c:v>FY25-week 51:</c:v>
                </c:pt>
                <c:pt idx="3">
                  <c:v>FY25-week 52:</c:v>
                </c:pt>
              </c:strCache>
            </c:strRef>
          </c:cat>
          <c:val>
            <c:numRef>
              <c:f>NORMAL!$BG$704:$BJ$704</c:f>
              <c:numCache>
                <c:formatCode>0</c:formatCode>
                <c:ptCount val="4"/>
                <c:pt idx="0">
                  <c:v>0</c:v>
                </c:pt>
                <c:pt idx="1">
                  <c:v>111.13</c:v>
                </c:pt>
                <c:pt idx="2">
                  <c:v>110.65</c:v>
                </c:pt>
                <c:pt idx="3">
                  <c:v>41.07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58-4DFD-B021-A702CCD9EE19}"/>
            </c:ext>
          </c:extLst>
        </c:ser>
        <c:ser>
          <c:idx val="1"/>
          <c:order val="1"/>
          <c:tx>
            <c:strRef>
              <c:f>NORMAL!$BC$705</c:f>
              <c:strCache>
                <c:ptCount val="1"/>
                <c:pt idx="0">
                  <c:v>Machine Development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NORMAL!$BG$705:$BJ$705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 formatCode="0.0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58-4DFD-B021-A702CCD9EE19}"/>
            </c:ext>
          </c:extLst>
        </c:ser>
        <c:ser>
          <c:idx val="2"/>
          <c:order val="2"/>
          <c:tx>
            <c:strRef>
              <c:f>NORMAL!$BC$712</c:f>
              <c:strCache>
                <c:ptCount val="1"/>
                <c:pt idx="0">
                  <c:v>Beam         Studies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1F3-464E-83D9-6D80F75BBF8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NORMAL!$BG$712:$BJ$712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11.68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D58-4DFD-B021-A702CCD9EE19}"/>
            </c:ext>
          </c:extLst>
        </c:ser>
        <c:ser>
          <c:idx val="4"/>
          <c:order val="3"/>
          <c:tx>
            <c:strRef>
              <c:f>NORMAL!$BC$707</c:f>
              <c:strCache>
                <c:ptCount val="1"/>
                <c:pt idx="0">
                  <c:v>Experimental setup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NORMAL!$BG$707:$BJ$707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D58-4DFD-B021-A702CCD9EE19}"/>
            </c:ext>
          </c:extLst>
        </c:ser>
        <c:ser>
          <c:idx val="5"/>
          <c:order val="4"/>
          <c:tx>
            <c:strRef>
              <c:f>NORMAL!$BC$706</c:f>
              <c:strCache>
                <c:ptCount val="1"/>
                <c:pt idx="0">
                  <c:v>Setup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6.2692593773244085E-2"/>
                  <c:y val="-4.5267497046028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D58-4DFD-B021-A702CCD9EE19}"/>
                </c:ext>
              </c:extLst>
            </c:dLbl>
            <c:dLbl>
              <c:idx val="3"/>
              <c:layout>
                <c:manualLayout>
                  <c:x val="-7.331845712464137E-2"/>
                  <c:y val="1.23456810125532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DD58-4DFD-B021-A702CCD9EE1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NORMAL!$BG$706:$BJ$706</c:f>
              <c:numCache>
                <c:formatCode>0</c:formatCode>
                <c:ptCount val="4"/>
                <c:pt idx="0">
                  <c:v>1.88</c:v>
                </c:pt>
                <c:pt idx="1">
                  <c:v>18.72</c:v>
                </c:pt>
                <c:pt idx="2">
                  <c:v>15.23</c:v>
                </c:pt>
                <c:pt idx="3">
                  <c:v>5.0199999999999996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D58-4DFD-B021-A702CCD9EE19}"/>
            </c:ext>
          </c:extLst>
        </c:ser>
        <c:ser>
          <c:idx val="6"/>
          <c:order val="5"/>
          <c:tx>
            <c:strRef>
              <c:f>NORMAL!$BC$708</c:f>
              <c:strCache>
                <c:ptCount val="1"/>
                <c:pt idx="0">
                  <c:v>Scheduled Maintenance</c:v>
                </c:pt>
              </c:strCache>
            </c:strRef>
          </c:tx>
          <c:spPr>
            <a:solidFill>
              <a:srgbClr val="0000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D58-4DFD-B021-A702CCD9EE19}"/>
                </c:ext>
              </c:extLst>
            </c:dLbl>
            <c:dLbl>
              <c:idx val="2"/>
              <c:layout>
                <c:manualLayout>
                  <c:x val="-7.0130698119222193E-2"/>
                  <c:y val="4.115227004184408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1F3-464E-83D9-6D80F75BBF8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NORMAL!$BG$708:$BJ$708</c:f>
              <c:numCache>
                <c:formatCode>0</c:formatCode>
                <c:ptCount val="4"/>
                <c:pt idx="0">
                  <c:v>153.55000000000001</c:v>
                </c:pt>
                <c:pt idx="1">
                  <c:v>0</c:v>
                </c:pt>
                <c:pt idx="2">
                  <c:v>2.67</c:v>
                </c:pt>
                <c:pt idx="3">
                  <c:v>81.87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D58-4DFD-B021-A702CCD9EE19}"/>
            </c:ext>
          </c:extLst>
        </c:ser>
        <c:ser>
          <c:idx val="7"/>
          <c:order val="6"/>
          <c:tx>
            <c:strRef>
              <c:f>NORMAL!$BC$711</c:f>
              <c:strCache>
                <c:ptCount val="1"/>
                <c:pt idx="0">
                  <c:v>Scheduled Shutdown</c:v>
                </c:pt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NORMAL!$BG$711:$BJ$711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D58-4DFD-B021-A702CCD9EE19}"/>
            </c:ext>
          </c:extLst>
        </c:ser>
        <c:ser>
          <c:idx val="8"/>
          <c:order val="7"/>
          <c:tx>
            <c:strRef>
              <c:f>NORMAL!$BC$710</c:f>
              <c:strCache>
                <c:ptCount val="1"/>
                <c:pt idx="0">
                  <c:v>Unscheduled shutdown</c:v>
                </c:pt>
              </c:strCache>
            </c:strRef>
          </c:tx>
          <c:spPr>
            <a:solidFill>
              <a:srgbClr val="8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NORMAL!$BG$710:$BJ$710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DD58-4DFD-B021-A702CCD9EE19}"/>
            </c:ext>
          </c:extLst>
        </c:ser>
        <c:ser>
          <c:idx val="3"/>
          <c:order val="8"/>
          <c:tx>
            <c:strRef>
              <c:f>NORMAL!$BC$709</c:f>
              <c:strCache>
                <c:ptCount val="1"/>
                <c:pt idx="0">
                  <c:v>Machine     failures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EA874B10-9CD5-4C94-967A-3FD2F958D8A5}" type="VALUE">
                      <a:rPr lang="en-US" sz="1600" b="1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DD58-4DFD-B021-A702CCD9EE1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EA874B10-9CD5-4C94-967A-3FD2F958D8A5}" type="VALUE">
                      <a:rPr lang="en-US" sz="1600" b="1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C-DD58-4DFD-B021-A702CCD9EE1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EA874B10-9CD5-4C94-967A-3FD2F958D8A5}" type="VALUE">
                      <a:rPr lang="en-US" sz="1600" b="1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DD58-4DFD-B021-A702CCD9EE19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EA874B10-9CD5-4C94-967A-3FD2F958D8A5}" type="VALUE">
                      <a:rPr lang="en-US" sz="1600" b="1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2-DD58-4DFD-B021-A702CCD9EE1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NORMAL!$BG$709:$BJ$709</c:f>
              <c:numCache>
                <c:formatCode>0</c:formatCode>
                <c:ptCount val="4"/>
                <c:pt idx="0">
                  <c:v>12.569999999999999</c:v>
                </c:pt>
                <c:pt idx="1">
                  <c:v>38.149999999999991</c:v>
                </c:pt>
                <c:pt idx="2">
                  <c:v>27.770000000000003</c:v>
                </c:pt>
                <c:pt idx="3">
                  <c:v>40.04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D58-4DFD-B021-A702CCD9EE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8958464"/>
        <c:axId val="72597504"/>
      </c:barChart>
      <c:catAx>
        <c:axId val="689584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259750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72597504"/>
        <c:scaling>
          <c:orientation val="minMax"/>
          <c:max val="168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HOURS</a:t>
                </a:r>
              </a:p>
            </c:rich>
          </c:tx>
          <c:layout>
            <c:manualLayout>
              <c:xMode val="edge"/>
              <c:yMode val="edge"/>
              <c:x val="4.4208664898320637E-3"/>
              <c:y val="0.50530531826757763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58464"/>
        <c:crosses val="autoZero"/>
        <c:crossBetween val="between"/>
        <c:majorUnit val="24"/>
        <c:minorUnit val="12"/>
      </c:valAx>
      <c:spPr>
        <a:noFill/>
        <a:ln w="12700"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86040288021993738"/>
          <c:y val="0.17108767239638811"/>
          <c:w val="0.12633537679494808"/>
          <c:h val="0.73474842832974818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475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INTEGRATED </a:t>
            </a:r>
            <a:r>
              <a:rPr lang="en-US" sz="1475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FAILURES</a:t>
            </a:r>
            <a:r>
              <a:rPr lang="en-US" sz="1475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 (GREATER THAN ONE HOUR) </a:t>
            </a:r>
            <a:r>
              <a:rPr lang="en-US" sz="1475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BY SYSTEM -- April 2025</a:t>
            </a:r>
          </a:p>
        </c:rich>
      </c:tx>
      <c:layout>
        <c:manualLayout>
          <c:xMode val="edge"/>
          <c:yMode val="edge"/>
          <c:x val="0.19577134844287691"/>
          <c:y val="2.5641025641025869E-2"/>
        </c:manualLayout>
      </c:layout>
      <c:overlay val="0"/>
      <c:spPr>
        <a:noFill/>
        <a:ln w="25400">
          <a:noFill/>
        </a:ln>
      </c:spPr>
    </c:title>
    <c:autoTitleDeleted val="0"/>
    <c:view3D>
      <c:rotX val="10"/>
      <c:hPercent val="100"/>
      <c:rotY val="65"/>
      <c:depthPercent val="100"/>
      <c:rAngAx val="0"/>
    </c:view3D>
    <c:floor>
      <c:thickness val="0"/>
      <c:spPr>
        <a:gradFill rotWithShape="0">
          <a:gsLst>
            <a:gs pos="0">
              <a:srgbClr val="808080"/>
            </a:gs>
            <a:gs pos="100000">
              <a:srgbClr val="808080">
                <a:gamma/>
                <a:tint val="0"/>
                <a:invGamma/>
              </a:srgbClr>
            </a:gs>
          </a:gsLst>
          <a:lin ang="5400000" scaled="1"/>
        </a:gradFill>
        <a:ln w="3175">
          <a:solidFill>
            <a:srgbClr val="000000"/>
          </a:solidFill>
          <a:prstDash val="solid"/>
        </a:ln>
      </c:spPr>
    </c:floor>
    <c:side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sideWall>
    <c:back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5.8707239284332496E-2"/>
          <c:y val="9.9003905538311704E-2"/>
          <c:w val="0.86930179544290032"/>
          <c:h val="0.76644894003634156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NORMAL!$B$844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rgbClr val="FFFF00"/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NORMAL!$B$845:$I$845</c:f>
              <c:numCache>
                <c:formatCode>General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0-5DAF-4AEE-81AB-03943D39EEFE}"/>
            </c:ext>
          </c:extLst>
        </c:ser>
        <c:ser>
          <c:idx val="1"/>
          <c:order val="1"/>
          <c:tx>
            <c:strRef>
              <c:f>NORMAL!$B$846</c:f>
              <c:strCache>
                <c:ptCount val="1"/>
                <c:pt idx="0">
                  <c:v>.</c:v>
                </c:pt>
              </c:strCache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NORMAL!$B$847:$I$847</c:f>
              <c:numCache>
                <c:formatCode>General</c:formatCode>
                <c:ptCount val="8"/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5DAF-4AEE-81AB-03943D39EEFE}"/>
            </c:ext>
          </c:extLst>
        </c:ser>
        <c:ser>
          <c:idx val="2"/>
          <c:order val="2"/>
          <c:tx>
            <c:strRef>
              <c:f>NORMAL!$B$848</c:f>
              <c:strCache>
                <c:ptCount val="1"/>
                <c:pt idx="0">
                  <c:v>.</c:v>
                </c:pt>
              </c:strCache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NORMAL!$B$849:$I$849</c:f>
              <c:numCache>
                <c:formatCode>General</c:formatCode>
                <c:ptCount val="8"/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5DAF-4AEE-81AB-03943D39EEFE}"/>
            </c:ext>
          </c:extLst>
        </c:ser>
        <c:ser>
          <c:idx val="3"/>
          <c:order val="3"/>
          <c:tx>
            <c:strRef>
              <c:f>NORMAL!$B$850</c:f>
              <c:strCache>
                <c:ptCount val="1"/>
                <c:pt idx="0">
                  <c:v>.</c:v>
                </c:pt>
              </c:strCache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NORMAL!$B$851:$I$851</c:f>
              <c:numCache>
                <c:formatCode>General</c:formatCode>
                <c:ptCount val="8"/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5DAF-4AEE-81AB-03943D39EEFE}"/>
            </c:ext>
          </c:extLst>
        </c:ser>
        <c:ser>
          <c:idx val="4"/>
          <c:order val="4"/>
          <c:tx>
            <c:strRef>
              <c:f>NORMAL!$B$852</c:f>
              <c:strCache>
                <c:ptCount val="1"/>
                <c:pt idx="0">
                  <c:v>.</c:v>
                </c:pt>
              </c:strCache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NORMAL!$B$853:$I$853</c:f>
              <c:numCache>
                <c:formatCode>General</c:formatCode>
                <c:ptCount val="8"/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5DAF-4AEE-81AB-03943D39EEFE}"/>
            </c:ext>
          </c:extLst>
        </c:ser>
        <c:ser>
          <c:idx val="10"/>
          <c:order val="5"/>
          <c:tx>
            <c:strRef>
              <c:f>NORMAL!$B$854</c:f>
              <c:strCache>
                <c:ptCount val="1"/>
                <c:pt idx="0">
                  <c:v>.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NORMAL!$B$855:$I$855</c:f>
              <c:numCache>
                <c:formatCode>General</c:formatCode>
                <c:ptCount val="8"/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5-5DAF-4AEE-81AB-03943D39EEFE}"/>
            </c:ext>
          </c:extLst>
        </c:ser>
        <c:ser>
          <c:idx val="11"/>
          <c:order val="6"/>
          <c:tx>
            <c:strRef>
              <c:f>NORMAL!$B$856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NORMAL!$B$857:$I$857</c:f>
              <c:numCache>
                <c:formatCode>General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6-5DAF-4AEE-81AB-03943D39EEFE}"/>
            </c:ext>
          </c:extLst>
        </c:ser>
        <c:ser>
          <c:idx val="6"/>
          <c:order val="7"/>
          <c:tx>
            <c:strRef>
              <c:f>NORMAL!$B$858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20000"/>
                <a:lumOff val="80000"/>
              </a:schemeClr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NORMAL!$B$859:$I$859</c:f>
              <c:numCache>
                <c:formatCode>General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7-5DAF-4AEE-81AB-03943D39EEFE}"/>
            </c:ext>
          </c:extLst>
        </c:ser>
        <c:ser>
          <c:idx val="14"/>
          <c:order val="8"/>
          <c:tx>
            <c:strRef>
              <c:f>NORMAL!$B$860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NORMAL!$B$861:$I$861</c:f>
              <c:numCache>
                <c:formatCode>General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8-5DAF-4AEE-81AB-03943D39EEFE}"/>
            </c:ext>
          </c:extLst>
        </c:ser>
        <c:ser>
          <c:idx val="7"/>
          <c:order val="9"/>
          <c:tx>
            <c:strRef>
              <c:f>NORMAL!$B$862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NORMAL!$B$863:$I$863</c:f>
              <c:numCache>
                <c:formatCode>General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9-5DAF-4AEE-81AB-03943D39EEFE}"/>
            </c:ext>
          </c:extLst>
        </c:ser>
        <c:ser>
          <c:idx val="13"/>
          <c:order val="10"/>
          <c:tx>
            <c:strRef>
              <c:f>NORMAL!$B$864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NORMAL!$B$865:$I$865</c:f>
              <c:numCache>
                <c:formatCode>General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A-5DAF-4AEE-81AB-03943D39EEFE}"/>
            </c:ext>
          </c:extLst>
        </c:ser>
        <c:ser>
          <c:idx val="12"/>
          <c:order val="11"/>
          <c:tx>
            <c:strRef>
              <c:f>NORMAL!$B$866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NORMAL!$B$867:$I$867</c:f>
              <c:numCache>
                <c:formatCode>General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B-5DAF-4AEE-81AB-03943D39EEFE}"/>
            </c:ext>
          </c:extLst>
        </c:ser>
        <c:ser>
          <c:idx val="8"/>
          <c:order val="12"/>
          <c:tx>
            <c:strRef>
              <c:f>NORMAL!$B$868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NORMAL!$B$869:$I$869</c:f>
              <c:numCache>
                <c:formatCode>General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C-5DAF-4AEE-81AB-03943D39EEFE}"/>
            </c:ext>
          </c:extLst>
        </c:ser>
        <c:ser>
          <c:idx val="5"/>
          <c:order val="14"/>
          <c:tx>
            <c:strRef>
              <c:f>NORMAL!$B$870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invertIfNegative val="0"/>
          <c:cat>
            <c:strLit>
              <c:ptCount val="8"/>
              <c:pt idx="0">
                <c:v>04/01/25/2 to 04/08/25/1</c:v>
              </c:pt>
              <c:pt idx="2">
                <c:v>04/08/25/2 to 04/15/25/1</c:v>
              </c:pt>
              <c:pt idx="4">
                <c:v>04/15/25/2 to 04/22/25/1</c:v>
              </c:pt>
              <c:pt idx="6">
                <c:v>04/22/25/2 to 04/29/25/1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NORMAL!$B$871:$I$871</c:f>
              <c:numCache>
                <c:formatCode>General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D-5DAF-4AEE-81AB-03943D39EEFE}"/>
            </c:ext>
          </c:extLst>
        </c:ser>
        <c:ser>
          <c:idx val="15"/>
          <c:order val="15"/>
          <c:tx>
            <c:strRef>
              <c:f>NORMAL!$B$882</c:f>
              <c:strCache>
                <c:ptCount val="1"/>
                <c:pt idx="0">
                  <c:v>sum failures&lt;1hr</c:v>
                </c:pt>
              </c:strCache>
            </c:strRef>
          </c:tx>
          <c:invertIfNegative val="0"/>
          <c:cat>
            <c:strLit>
              <c:ptCount val="8"/>
              <c:pt idx="0">
                <c:v>04/01/25/2 to 04/08/25/1</c:v>
              </c:pt>
              <c:pt idx="2">
                <c:v>04/08/25/2 to 04/15/25/1</c:v>
              </c:pt>
              <c:pt idx="4">
                <c:v>04/15/25/2 to 04/22/25/1</c:v>
              </c:pt>
              <c:pt idx="6">
                <c:v>04/22/25/2 to 04/29/25/1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NORMAL!$B$883:$I$883</c:f>
              <c:numCache>
                <c:formatCode>General</c:formatCode>
                <c:ptCount val="8"/>
                <c:pt idx="0" formatCode="0.00%">
                  <c:v>0</c:v>
                </c:pt>
                <c:pt idx="2" formatCode="0.00%">
                  <c:v>0</c:v>
                </c:pt>
                <c:pt idx="4" formatCode="0.0%">
                  <c:v>0</c:v>
                </c:pt>
                <c:pt idx="6" formatCode="0.0%">
                  <c:v>0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E-5DAF-4AEE-81AB-03943D39EE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8991616"/>
        <c:axId val="68993408"/>
        <c:axId val="89356928"/>
        <c:extLst>
          <c:ext xmlns:c15="http://schemas.microsoft.com/office/drawing/2012/chart" uri="{02D57815-91ED-43cb-92C2-25804820EDAC}">
            <c15:filteredBarSeries>
              <c15:ser>
                <c:idx val="9"/>
                <c:order val="13"/>
                <c:tx>
                  <c:strRef>
                    <c:extLst>
                      <c:ext uri="{02D57815-91ED-43cb-92C2-25804820EDAC}">
                        <c15:formulaRef>
                          <c15:sqref>NORMAL!$B$882</c15:sqref>
                        </c15:formulaRef>
                      </c:ext>
                    </c:extLst>
                    <c:strCache>
                      <c:ptCount val="1"/>
                      <c:pt idx="0">
                        <c:v>sum failures&lt;1hr</c:v>
                      </c:pt>
                    </c:strCache>
                  </c:strRef>
                </c:tx>
                <c:spPr>
                  <a:solidFill>
                    <a:schemeClr val="bg1"/>
                  </a:solidFill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NORMAL!$B$843:$I$843</c15:sqref>
                        </c15:formulaRef>
                      </c:ext>
                    </c:extLst>
                    <c:strCache>
                      <c:ptCount val="7"/>
                      <c:pt idx="0">
                        <c:v>04/01/25/2 to 04/08/25/1</c:v>
                      </c:pt>
                      <c:pt idx="2">
                        <c:v>04/08/25/2 to 04/15/25/1</c:v>
                      </c:pt>
                      <c:pt idx="4">
                        <c:v>04/15/25/2 to 04/22/25/1</c:v>
                      </c:pt>
                      <c:pt idx="6">
                        <c:v>04/22/25/2 to 04/29/25/1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NORMAL!$B$883:$I$883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 formatCode="0.00%">
                        <c:v>0</c:v>
                      </c:pt>
                      <c:pt idx="2" formatCode="0.00%">
                        <c:v>0</c:v>
                      </c:pt>
                      <c:pt idx="4" formatCode="0.0%">
                        <c:v>0</c:v>
                      </c:pt>
                      <c:pt idx="6" formatCode="0.0%">
                        <c:v>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F-5DAF-4AEE-81AB-03943D39EEFE}"/>
                  </c:ext>
                </c:extLst>
              </c15:ser>
            </c15:filteredBarSeries>
          </c:ext>
        </c:extLst>
      </c:bar3DChart>
      <c:catAx>
        <c:axId val="68991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360000" vert="horz" anchor="ctr" anchorCtr="1"/>
          <a:lstStyle/>
          <a:p>
            <a:pPr>
              <a:defRPr sz="117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93408"/>
        <c:crosses val="autoZero"/>
        <c:auto val="1"/>
        <c:lblAlgn val="ctr"/>
        <c:lblOffset val="100"/>
        <c:tickLblSkip val="2"/>
        <c:tickMarkSkip val="1"/>
        <c:noMultiLvlLbl val="1"/>
      </c:catAx>
      <c:valAx>
        <c:axId val="68993408"/>
        <c:scaling>
          <c:orientation val="minMax"/>
        </c:scaling>
        <c:delete val="0"/>
        <c:axPos val="r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7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91616"/>
        <c:crosses val="max"/>
        <c:crossBetween val="between"/>
      </c:valAx>
      <c:serAx>
        <c:axId val="89356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2520000" vert="horz"/>
          <a:lstStyle/>
          <a:p>
            <a:pPr>
              <a:defRPr sz="9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93408"/>
        <c:crosses val="autoZero"/>
        <c:tickMarkSkip val="1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4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INTEGRATED </a:t>
            </a:r>
            <a:r>
              <a:rPr lang="en-US" sz="14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FAILURES</a:t>
            </a:r>
            <a:r>
              <a:rPr lang="en-US" sz="14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 (</a:t>
            </a:r>
            <a:r>
              <a:rPr lang="en-US" sz="1400" b="1" i="0" u="none" strike="noStrike" baseline="0">
                <a:solidFill>
                  <a:srgbClr val="0000FF"/>
                </a:solidFill>
                <a:latin typeface="Arial"/>
                <a:cs typeface="Arial"/>
              </a:rPr>
              <a:t>GREATER THAN ONE HOUR</a:t>
            </a:r>
            <a:r>
              <a:rPr lang="en-US" sz="14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) </a:t>
            </a:r>
            <a:r>
              <a:rPr lang="en-US" sz="14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BY SYSTEM -- MAY 2025</a:t>
            </a:r>
          </a:p>
        </c:rich>
      </c:tx>
      <c:layout>
        <c:manualLayout>
          <c:xMode val="edge"/>
          <c:yMode val="edge"/>
          <c:x val="0.18845500848896557"/>
          <c:y val="2.5641025641025869E-2"/>
        </c:manualLayout>
      </c:layout>
      <c:overlay val="0"/>
      <c:spPr>
        <a:noFill/>
        <a:ln w="25400">
          <a:noFill/>
        </a:ln>
      </c:spPr>
    </c:title>
    <c:autoTitleDeleted val="0"/>
    <c:view3D>
      <c:rotX val="10"/>
      <c:hPercent val="100"/>
      <c:rotY val="70"/>
      <c:depthPercent val="100"/>
      <c:rAngAx val="0"/>
    </c:view3D>
    <c:floor>
      <c:thickness val="0"/>
      <c:spPr>
        <a:gradFill>
          <a:gsLst>
            <a:gs pos="94000">
              <a:srgbClr val="F8F8F8"/>
            </a:gs>
            <a:gs pos="29000">
              <a:srgbClr val="F0F0F0"/>
            </a:gs>
            <a:gs pos="81000">
              <a:srgbClr val="E0E0E0"/>
            </a:gs>
            <a:gs pos="44000">
              <a:srgbClr val="C0C0C0"/>
            </a:gs>
            <a:gs pos="69000">
              <a:srgbClr val="B0B0B0"/>
            </a:gs>
            <a:gs pos="57000">
              <a:srgbClr val="808080"/>
            </a:gs>
            <a:gs pos="11000">
              <a:srgbClr val="808080">
                <a:gamma/>
                <a:tint val="0"/>
                <a:invGamma/>
              </a:srgbClr>
            </a:gs>
          </a:gsLst>
          <a:lin ang="5400000" scaled="1"/>
        </a:gradFill>
        <a:ln w="3175">
          <a:solidFill>
            <a:srgbClr val="000000"/>
          </a:solidFill>
          <a:prstDash val="solid"/>
        </a:ln>
      </c:spPr>
    </c:floor>
    <c:side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sideWall>
    <c:back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7.9048770079736819E-2"/>
          <c:y val="9.2630823289256939E-2"/>
          <c:w val="0.86166302489118285"/>
          <c:h val="0.76145452442679673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NORMAL!$AB$844</c:f>
              <c:strCache>
                <c:ptCount val="1"/>
                <c:pt idx="0">
                  <c:v>.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NORMAL!$AB$845:$AJ$845</c:f>
              <c:numCache>
                <c:formatCode>General</c:formatCode>
                <c:ptCount val="9"/>
              </c:numCache>
            </c:numRef>
          </c:val>
          <c:extLst>
            <c:ext xmlns:c16="http://schemas.microsoft.com/office/drawing/2014/chart" uri="{C3380CC4-5D6E-409C-BE32-E72D297353CC}">
              <c16:uniqueId val="{00000000-7003-43A2-A59A-80AED9D4E6DA}"/>
            </c:ext>
          </c:extLst>
        </c:ser>
        <c:ser>
          <c:idx val="3"/>
          <c:order val="1"/>
          <c:tx>
            <c:strRef>
              <c:f>NORMAL!$AB$846</c:f>
              <c:strCache>
                <c:ptCount val="1"/>
                <c:pt idx="0">
                  <c:v>.</c:v>
                </c:pt>
              </c:strCache>
            </c:strRef>
          </c:tx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NORMAL!$AB$847:$AJ$847</c:f>
              <c:numCache>
                <c:formatCode>General</c:formatCode>
                <c:ptCount val="9"/>
              </c:numCache>
            </c:numRef>
          </c:val>
          <c:extLst>
            <c:ext xmlns:c16="http://schemas.microsoft.com/office/drawing/2014/chart" uri="{C3380CC4-5D6E-409C-BE32-E72D297353CC}">
              <c16:uniqueId val="{00000001-7003-43A2-A59A-80AED9D4E6DA}"/>
            </c:ext>
          </c:extLst>
        </c:ser>
        <c:ser>
          <c:idx val="15"/>
          <c:order val="2"/>
          <c:tx>
            <c:strRef>
              <c:f>NORMAL!$AB$848</c:f>
              <c:strCache>
                <c:ptCount val="1"/>
                <c:pt idx="0">
                  <c:v>.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NORMAL!$AB$849:$AJ$849</c:f>
              <c:numCache>
                <c:formatCode>General</c:formatCode>
                <c:ptCount val="9"/>
              </c:numCache>
            </c:numRef>
          </c:val>
          <c:extLst>
            <c:ext xmlns:c16="http://schemas.microsoft.com/office/drawing/2014/chart" uri="{C3380CC4-5D6E-409C-BE32-E72D297353CC}">
              <c16:uniqueId val="{00000002-7003-43A2-A59A-80AED9D4E6DA}"/>
            </c:ext>
          </c:extLst>
        </c:ser>
        <c:ser>
          <c:idx val="6"/>
          <c:order val="3"/>
          <c:tx>
            <c:strRef>
              <c:f>NORMAL!$AB$850</c:f>
              <c:strCache>
                <c:ptCount val="1"/>
                <c:pt idx="0">
                  <c:v>.</c:v>
                </c:pt>
              </c:strCache>
            </c:strRef>
          </c:tx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NORMAL!$AB$851:$AJ$851</c:f>
              <c:numCache>
                <c:formatCode>General</c:formatCode>
                <c:ptCount val="9"/>
              </c:numCache>
            </c:numRef>
          </c:val>
          <c:extLst>
            <c:ext xmlns:c16="http://schemas.microsoft.com/office/drawing/2014/chart" uri="{C3380CC4-5D6E-409C-BE32-E72D297353CC}">
              <c16:uniqueId val="{00000003-7003-43A2-A59A-80AED9D4E6DA}"/>
            </c:ext>
          </c:extLst>
        </c:ser>
        <c:ser>
          <c:idx val="1"/>
          <c:order val="4"/>
          <c:tx>
            <c:strRef>
              <c:f>NORMAL!$AB$852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NORMAL!$AB$853:$AH$853</c:f>
              <c:numCache>
                <c:formatCode>General</c:formatCode>
                <c:ptCount val="7"/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4-7003-43A2-A59A-80AED9D4E6DA}"/>
            </c:ext>
          </c:extLst>
        </c:ser>
        <c:ser>
          <c:idx val="16"/>
          <c:order val="5"/>
          <c:tx>
            <c:strRef>
              <c:f>NORMAL!$AB$854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NORMAL!$AB$855:$AJ$855</c:f>
              <c:numCache>
                <c:formatCode>General</c:formatCode>
                <c:ptCount val="9"/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5-7003-43A2-A59A-80AED9D4E6DA}"/>
            </c:ext>
          </c:extLst>
        </c:ser>
        <c:ser>
          <c:idx val="11"/>
          <c:order val="6"/>
          <c:tx>
            <c:strRef>
              <c:f>NORMAL!$AB$856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NORMAL!$AB$857:$AH$857</c:f>
              <c:numCache>
                <c:formatCode>General</c:formatCode>
                <c:ptCount val="7"/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6-7003-43A2-A59A-80AED9D4E6DA}"/>
            </c:ext>
          </c:extLst>
        </c:ser>
        <c:ser>
          <c:idx val="5"/>
          <c:order val="7"/>
          <c:tx>
            <c:strRef>
              <c:f>NORMAL!$AB$858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chemeClr val="bg1"/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NORMAL!$AB$859:$AJ$859</c:f>
              <c:numCache>
                <c:formatCode>General</c:formatCode>
                <c:ptCount val="9"/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7-7003-43A2-A59A-80AED9D4E6DA}"/>
            </c:ext>
          </c:extLst>
        </c:ser>
        <c:ser>
          <c:idx val="4"/>
          <c:order val="8"/>
          <c:tx>
            <c:strRef>
              <c:f>NORMAL!$AB$860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rgbClr val="FFC000"/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NORMAL!$AB$861:$AJ$861</c:f>
              <c:numCache>
                <c:formatCode>General</c:formatCode>
                <c:ptCount val="9"/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8-7003-43A2-A59A-80AED9D4E6DA}"/>
            </c:ext>
          </c:extLst>
        </c:ser>
        <c:ser>
          <c:idx val="17"/>
          <c:order val="9"/>
          <c:tx>
            <c:strRef>
              <c:f>NORMAL!$AB$862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chemeClr val="tx1">
                <a:lumMod val="85000"/>
                <a:lumOff val="15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NORMAL!$AB$863:$AH$863</c:f>
              <c:numCache>
                <c:formatCode>General</c:formatCode>
                <c:ptCount val="7"/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9-7003-43A2-A59A-80AED9D4E6DA}"/>
            </c:ext>
          </c:extLst>
        </c:ser>
        <c:ser>
          <c:idx val="7"/>
          <c:order val="10"/>
          <c:tx>
            <c:strRef>
              <c:f>NORMAL!$AB$864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rgbClr val="FF00FF"/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  <c:extLst xmlns:c15="http://schemas.microsoft.com/office/drawing/2012/chart"/>
            </c:strRef>
          </c:cat>
          <c:val>
            <c:numRef>
              <c:f>NORMAL!$AB$865:$AJ$865</c:f>
              <c:numCache>
                <c:formatCode>General</c:formatCode>
                <c:ptCount val="9"/>
              </c:numCache>
              <c:extLst xmlns:c15="http://schemas.microsoft.com/office/drawing/2012/chart"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A-7003-43A2-A59A-80AED9D4E6DA}"/>
            </c:ext>
          </c:extLst>
        </c:ser>
        <c:ser>
          <c:idx val="13"/>
          <c:order val="11"/>
          <c:tx>
            <c:strRef>
              <c:f>NORMAL!$AB$866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NORMAL!$AB$867:$AJ$867</c:f>
              <c:numCache>
                <c:formatCode>General</c:formatCode>
                <c:ptCount val="9"/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B-7003-43A2-A59A-80AED9D4E6DA}"/>
            </c:ext>
          </c:extLst>
        </c:ser>
        <c:ser>
          <c:idx val="8"/>
          <c:order val="12"/>
          <c:tx>
            <c:strRef>
              <c:f>NORMAL!$AB$872</c:f>
              <c:strCache>
                <c:ptCount val="1"/>
                <c:pt idx="0">
                  <c:v>.</c:v>
                </c:pt>
              </c:strCache>
            </c:strRef>
          </c:tx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  <c:extLst xmlns:c15="http://schemas.microsoft.com/office/drawing/2012/chart"/>
            </c:strRef>
          </c:cat>
          <c:val>
            <c:numRef>
              <c:f>NORMAL!$AB$873:$AJ$873</c:f>
              <c:numCache>
                <c:formatCode>General</c:formatCode>
                <c:ptCount val="9"/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C-7003-43A2-A59A-80AED9D4E6DA}"/>
            </c:ext>
          </c:extLst>
        </c:ser>
        <c:ser>
          <c:idx val="18"/>
          <c:order val="18"/>
          <c:tx>
            <c:strRef>
              <c:f>NORMAL!$AB$882</c:f>
              <c:strCache>
                <c:ptCount val="1"/>
                <c:pt idx="0">
                  <c:v>sum failures&lt;1hr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val>
            <c:numRef>
              <c:f>NORMAL!$AB$883:$AJ$883</c:f>
              <c:numCache>
                <c:formatCode>General</c:formatCode>
                <c:ptCount val="9"/>
                <c:pt idx="0" formatCode="0.0%">
                  <c:v>0</c:v>
                </c:pt>
                <c:pt idx="2" formatCode="0.0%">
                  <c:v>0</c:v>
                </c:pt>
                <c:pt idx="4" formatCode="0.0%">
                  <c:v>0</c:v>
                </c:pt>
                <c:pt idx="6" formatCode="0.0%">
                  <c:v>0</c:v>
                </c:pt>
                <c:pt idx="8" formatCode="0.0%">
                  <c:v>1.1551790527531806E-2</c:v>
                </c:pt>
              </c:numCache>
              <c:extLst xmlns:c15="http://schemas.microsoft.com/office/drawing/2012/chart"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D-7003-43A2-A59A-80AED9D4E6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1005312"/>
        <c:axId val="71006848"/>
        <c:axId val="111567296"/>
        <c:extLst>
          <c:ext xmlns:c15="http://schemas.microsoft.com/office/drawing/2012/chart" uri="{02D57815-91ED-43cb-92C2-25804820EDAC}">
            <c15:filteredBarSeries>
              <c15:ser>
                <c:idx val="12"/>
                <c:order val="13"/>
                <c:tx>
                  <c:strRef>
                    <c:extLst>
                      <c:ext uri="{02D57815-91ED-43cb-92C2-25804820EDAC}">
                        <c15:formulaRef>
                          <c15:sqref>NORMAL!$AB$868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NORMAL!$AB$843:$AJ$843</c15:sqref>
                        </c15:formulaRef>
                      </c:ext>
                    </c:extLst>
                    <c:strCache>
                      <c:ptCount val="9"/>
                      <c:pt idx="0">
                        <c:v>04/29/25/2 to 05/06/25/1</c:v>
                      </c:pt>
                      <c:pt idx="2">
                        <c:v>05/06/25/2 to 05/13/25/1</c:v>
                      </c:pt>
                      <c:pt idx="4">
                        <c:v>05/13/25/2 to 05/20/254/1</c:v>
                      </c:pt>
                      <c:pt idx="6">
                        <c:v>05/20/25/2 to 05/27/25/1</c:v>
                      </c:pt>
                      <c:pt idx="8">
                        <c:v>05/27/25/2 to 06/03/25/1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NORMAL!$AB$869:$AJ$869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E-7003-43A2-A59A-80AED9D4E6DA}"/>
                  </c:ext>
                </c:extLst>
              </c15:ser>
            </c15:filteredBarSeries>
            <c15:filteredBarSeries>
              <c15:ser>
                <c:idx val="2"/>
                <c:order val="1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NORMAL!$AB$870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NORMAL!$AB$843:$AJ$843</c15:sqref>
                        </c15:formulaRef>
                      </c:ext>
                    </c:extLst>
                    <c:strCache>
                      <c:ptCount val="9"/>
                      <c:pt idx="0">
                        <c:v>04/29/25/2 to 05/06/25/1</c:v>
                      </c:pt>
                      <c:pt idx="2">
                        <c:v>05/06/25/2 to 05/13/25/1</c:v>
                      </c:pt>
                      <c:pt idx="4">
                        <c:v>05/13/25/2 to 05/20/254/1</c:v>
                      </c:pt>
                      <c:pt idx="6">
                        <c:v>05/20/25/2 to 05/27/25/1</c:v>
                      </c:pt>
                      <c:pt idx="8">
                        <c:v>05/27/25/2 to 06/03/25/1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NORMAL!$AB$871:$AJ$871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7003-43A2-A59A-80AED9D4E6DA}"/>
                  </c:ext>
                </c:extLst>
              </c15:ser>
            </c15:filteredBarSeries>
            <c15:filteredBarSeries>
              <c15:ser>
                <c:idx val="9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NORMAL!$AB$878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NORMAL!$AB$843:$AJ$843</c15:sqref>
                        </c15:formulaRef>
                      </c:ext>
                    </c:extLst>
                    <c:strCache>
                      <c:ptCount val="9"/>
                      <c:pt idx="0">
                        <c:v>04/29/25/2 to 05/06/25/1</c:v>
                      </c:pt>
                      <c:pt idx="2">
                        <c:v>05/06/25/2 to 05/13/25/1</c:v>
                      </c:pt>
                      <c:pt idx="4">
                        <c:v>05/13/25/2 to 05/20/254/1</c:v>
                      </c:pt>
                      <c:pt idx="6">
                        <c:v>05/20/25/2 to 05/27/25/1</c:v>
                      </c:pt>
                      <c:pt idx="8">
                        <c:v>05/27/25/2 to 06/03/25/1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NORMAL!$AB$879:$AJ$879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7003-43A2-A59A-80AED9D4E6DA}"/>
                  </c:ext>
                </c:extLst>
              </c15:ser>
            </c15:filteredBarSeries>
            <c15:filteredBarSeries>
              <c15:ser>
                <c:idx val="10"/>
                <c:order val="1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NORMAL!$AB$874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NORMAL!$AB$843:$AJ$843</c15:sqref>
                        </c15:formulaRef>
                      </c:ext>
                    </c:extLst>
                    <c:strCache>
                      <c:ptCount val="9"/>
                      <c:pt idx="0">
                        <c:v>04/29/25/2 to 05/06/25/1</c:v>
                      </c:pt>
                      <c:pt idx="2">
                        <c:v>05/06/25/2 to 05/13/25/1</c:v>
                      </c:pt>
                      <c:pt idx="4">
                        <c:v>05/13/25/2 to 05/20/254/1</c:v>
                      </c:pt>
                      <c:pt idx="6">
                        <c:v>05/20/25/2 to 05/27/25/1</c:v>
                      </c:pt>
                      <c:pt idx="8">
                        <c:v>05/27/25/2 to 06/03/25/1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NORMAL!$AB$875:$AJ$875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7003-43A2-A59A-80AED9D4E6DA}"/>
                  </c:ext>
                </c:extLst>
              </c15:ser>
            </c15:filteredBarSeries>
            <c15:filteredBarSeries>
              <c15:ser>
                <c:idx val="14"/>
                <c:order val="1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NORMAL!$AB$876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NORMAL!$AB$843:$AJ$843</c15:sqref>
                        </c15:formulaRef>
                      </c:ext>
                    </c:extLst>
                    <c:strCache>
                      <c:ptCount val="9"/>
                      <c:pt idx="0">
                        <c:v>04/29/25/2 to 05/06/25/1</c:v>
                      </c:pt>
                      <c:pt idx="2">
                        <c:v>05/06/25/2 to 05/13/25/1</c:v>
                      </c:pt>
                      <c:pt idx="4">
                        <c:v>05/13/25/2 to 05/20/254/1</c:v>
                      </c:pt>
                      <c:pt idx="6">
                        <c:v>05/20/25/2 to 05/27/25/1</c:v>
                      </c:pt>
                      <c:pt idx="8">
                        <c:v>05/27/25/2 to 06/03/25/1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NORMAL!$AB$877:$AJ$877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2-7003-43A2-A59A-80AED9D4E6DA}"/>
                  </c:ext>
                </c:extLst>
              </c15:ser>
            </c15:filteredBarSeries>
            <c15:filteredBarSeries>
              <c15:ser>
                <c:idx val="19"/>
                <c:order val="1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NORMAL!$AB$880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NORMAL!$AB$881:$AJ$881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3-7003-43A2-A59A-80AED9D4E6DA}"/>
                  </c:ext>
                </c:extLst>
              </c15:ser>
            </c15:filteredBarSeries>
            <c15:filteredBarSeries>
              <c15:ser>
                <c:idx val="20"/>
                <c:order val="2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NORMAL!$AB$884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NORMAL!$AB$885:$AJ$885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4-7003-43A2-A59A-80AED9D4E6DA}"/>
                  </c:ext>
                </c:extLst>
              </c15:ser>
            </c15:filteredBarSeries>
            <c15:filteredBarSeries>
              <c15:ser>
                <c:idx val="21"/>
                <c:order val="2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NORMAL!$AB$886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NORMAL!$AB$887:$AJ$887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5-7003-43A2-A59A-80AED9D4E6DA}"/>
                  </c:ext>
                </c:extLst>
              </c15:ser>
            </c15:filteredBarSeries>
            <c15:filteredBarSeries>
              <c15:ser>
                <c:idx val="22"/>
                <c:order val="2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NORMAL!$AB$888</c15:sqref>
                        </c15:formulaRef>
                      </c:ext>
                    </c:extLst>
                    <c:strCache>
                      <c:ptCount val="1"/>
                      <c:pt idx="0">
                        <c:v>sum failures&lt;1hr</c:v>
                      </c:pt>
                    </c:strCache>
                  </c:strRef>
                </c:tx>
                <c:invertIfNegative val="0"/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NORMAL!$AB$889:$AJ$889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 formatCode="0.0%">
                        <c:v>0</c:v>
                      </c:pt>
                      <c:pt idx="2" formatCode="0.0%">
                        <c:v>0</c:v>
                      </c:pt>
                      <c:pt idx="4" formatCode="0.0%">
                        <c:v>0</c:v>
                      </c:pt>
                      <c:pt idx="6" formatCode="0.0%">
                        <c:v>0</c:v>
                      </c:pt>
                      <c:pt idx="8" formatCode="0.0%">
                        <c:v>1.1551790527531806E-2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6-7003-43A2-A59A-80AED9D4E6DA}"/>
                  </c:ext>
                </c:extLst>
              </c15:ser>
            </c15:filteredBarSeries>
          </c:ext>
        </c:extLst>
      </c:bar3DChart>
      <c:catAx>
        <c:axId val="71005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780000" vert="horz"/>
          <a:lstStyle/>
          <a:p>
            <a:pPr>
              <a:defRPr sz="11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1006848"/>
        <c:crosses val="autoZero"/>
        <c:auto val="1"/>
        <c:lblAlgn val="ctr"/>
        <c:lblOffset val="100"/>
        <c:tickLblSkip val="2"/>
        <c:tickMarkSkip val="1"/>
        <c:noMultiLvlLbl val="1"/>
      </c:catAx>
      <c:valAx>
        <c:axId val="71006848"/>
        <c:scaling>
          <c:orientation val="minMax"/>
        </c:scaling>
        <c:delete val="0"/>
        <c:axPos val="r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1005312"/>
        <c:crosses val="max"/>
        <c:crossBetween val="between"/>
      </c:valAx>
      <c:serAx>
        <c:axId val="1115672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3180000" vert="horz"/>
          <a:lstStyle/>
          <a:p>
            <a:pPr>
              <a:defRPr sz="9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1006848"/>
        <c:crosses val="autoZero"/>
        <c:tickLblSkip val="1"/>
        <c:tickMarkSkip val="1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6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INTEGRATED </a:t>
            </a:r>
            <a:r>
              <a:rPr lang="en-US" sz="16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FAILURES</a:t>
            </a:r>
            <a:r>
              <a:rPr lang="en-US" sz="1600" b="1" i="0" u="none" strike="noStrike" baseline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600" b="1" i="0" u="none" strike="noStrike" baseline="0">
                <a:solidFill>
                  <a:srgbClr val="0000FF"/>
                </a:solidFill>
                <a:latin typeface="Arial"/>
                <a:cs typeface="Arial"/>
              </a:rPr>
              <a:t>(GREATER THAN ONE HOUR) </a:t>
            </a:r>
            <a:r>
              <a:rPr lang="en-US" sz="16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BY SYSTEM - JUNE 2025</a:t>
            </a:r>
          </a:p>
        </c:rich>
      </c:tx>
      <c:layout>
        <c:manualLayout>
          <c:xMode val="edge"/>
          <c:yMode val="edge"/>
          <c:x val="0.13276879630552507"/>
          <c:y val="2.0745124117747215E-2"/>
        </c:manualLayout>
      </c:layout>
      <c:overlay val="0"/>
      <c:spPr>
        <a:noFill/>
        <a:ln w="25400">
          <a:noFill/>
        </a:ln>
      </c:spPr>
    </c:title>
    <c:autoTitleDeleted val="0"/>
    <c:view3D>
      <c:rotX val="10"/>
      <c:hPercent val="100"/>
      <c:rotY val="75"/>
      <c:depthPercent val="100"/>
      <c:rAngAx val="0"/>
    </c:view3D>
    <c:floor>
      <c:thickness val="0"/>
      <c:spPr>
        <a:gradFill rotWithShape="0">
          <a:gsLst>
            <a:gs pos="0">
              <a:srgbClr val="808080"/>
            </a:gs>
            <a:gs pos="100000">
              <a:srgbClr val="808080">
                <a:gamma/>
                <a:tint val="0"/>
                <a:invGamma/>
              </a:srgbClr>
            </a:gs>
          </a:gsLst>
          <a:lin ang="5400000" scaled="1"/>
        </a:gradFill>
        <a:ln w="3175">
          <a:solidFill>
            <a:srgbClr val="000000"/>
          </a:solidFill>
          <a:prstDash val="solid"/>
        </a:ln>
      </c:spPr>
    </c:floor>
    <c:sideWall>
      <c:thickness val="0"/>
      <c:spPr>
        <a:gradFill rotWithShape="0">
          <a:gsLst>
            <a:gs pos="0">
              <a:srgbClr val="C0C0C0"/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sideWall>
    <c:backWall>
      <c:thickness val="0"/>
      <c:spPr>
        <a:gradFill rotWithShape="0">
          <a:gsLst>
            <a:gs pos="0">
              <a:srgbClr val="C0C0C0"/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8859573511760164"/>
          <c:y val="9.9655240683673874E-2"/>
          <c:w val="0.63987366884322761"/>
          <c:h val="0.7576926884281816"/>
        </c:manualLayout>
      </c:layout>
      <c:bar3DChart>
        <c:barDir val="col"/>
        <c:grouping val="standard"/>
        <c:varyColors val="0"/>
        <c:ser>
          <c:idx val="9"/>
          <c:order val="0"/>
          <c:tx>
            <c:strRef>
              <c:f>NORMAL!$BB$844</c:f>
              <c:strCache>
                <c:ptCount val="1"/>
                <c:pt idx="0">
                  <c:v>PS_RHIC</c:v>
                </c:pt>
              </c:strCache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06/03/25/2 to 06/10/25/1</c:v>
                </c:pt>
                <c:pt idx="2">
                  <c:v>06/10/25/2 to 06/17/25/1</c:v>
                </c:pt>
                <c:pt idx="4">
                  <c:v>06/17/25/2 to 06/24/25/1</c:v>
                </c:pt>
                <c:pt idx="6">
                  <c:v>06/24/25/2 to 07/01/25/1</c:v>
                </c:pt>
              </c:strCache>
              <c:extLst/>
            </c:strRef>
          </c:cat>
          <c:val>
            <c:numRef>
              <c:f>NORMAL!$BB$845:$BH$845</c:f>
              <c:numCache>
                <c:formatCode>General</c:formatCode>
                <c:ptCount val="7"/>
                <c:pt idx="0" formatCode="0.0%">
                  <c:v>3.4220252652483317E-2</c:v>
                </c:pt>
                <c:pt idx="2" formatCode="0.00%">
                  <c:v>1.5096629461412577E-2</c:v>
                </c:pt>
                <c:pt idx="4" formatCode="0.00%">
                  <c:v>5.7003107588768556E-3</c:v>
                </c:pt>
                <c:pt idx="6" formatCode="0.00%">
                  <c:v>2.3242557416839824E-2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A267-44FA-96CF-B195649C0CA7}"/>
            </c:ext>
          </c:extLst>
        </c:ser>
        <c:ser>
          <c:idx val="10"/>
          <c:order val="1"/>
          <c:tx>
            <c:strRef>
              <c:f>NORMAL!$BB$846</c:f>
              <c:strCache>
                <c:ptCount val="1"/>
                <c:pt idx="0">
                  <c:v>PS_Bstr/BtA/LtB</c:v>
                </c:pt>
              </c:strCache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06/03/25/2 to 06/10/25/1</c:v>
                </c:pt>
                <c:pt idx="2">
                  <c:v>06/10/25/2 to 06/17/25/1</c:v>
                </c:pt>
                <c:pt idx="4">
                  <c:v>06/17/25/2 to 06/24/25/1</c:v>
                </c:pt>
                <c:pt idx="6">
                  <c:v>06/24/25/2 to 07/01/25/1</c:v>
                </c:pt>
              </c:strCache>
              <c:extLst/>
            </c:strRef>
          </c:cat>
          <c:val>
            <c:numRef>
              <c:f>NORMAL!$BB$847:$BH$847</c:f>
              <c:numCache>
                <c:formatCode>General</c:formatCode>
                <c:ptCount val="7"/>
                <c:pt idx="0" formatCode="0.0%">
                  <c:v>5.406101171321921E-3</c:v>
                </c:pt>
                <c:pt idx="4" formatCode="0.00%">
                  <c:v>1.5813765331077728E-2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A267-44FA-96CF-B195649C0CA7}"/>
            </c:ext>
          </c:extLst>
        </c:ser>
        <c:ser>
          <c:idx val="5"/>
          <c:order val="2"/>
          <c:tx>
            <c:strRef>
              <c:f>NORMAL!$BB$848</c:f>
              <c:strCache>
                <c:ptCount val="1"/>
                <c:pt idx="0">
                  <c:v>PPS_Booster</c:v>
                </c:pt>
              </c:strCache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06/03/25/2 to 06/10/25/1</c:v>
                </c:pt>
                <c:pt idx="2">
                  <c:v>06/10/25/2 to 06/17/25/1</c:v>
                </c:pt>
                <c:pt idx="4">
                  <c:v>06/17/25/2 to 06/24/25/1</c:v>
                </c:pt>
                <c:pt idx="6">
                  <c:v>06/24/25/2 to 07/01/25/1</c:v>
                </c:pt>
              </c:strCache>
              <c:extLst/>
            </c:strRef>
          </c:cat>
          <c:val>
            <c:numRef>
              <c:f>NORMAL!$BB$849:$BH$849</c:f>
              <c:numCache>
                <c:formatCode>General</c:formatCode>
                <c:ptCount val="7"/>
                <c:pt idx="0" formatCode="0.0%">
                  <c:v>2.7214386848831438E-3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A267-44FA-96CF-B195649C0CA7}"/>
            </c:ext>
          </c:extLst>
        </c:ser>
        <c:ser>
          <c:idx val="0"/>
          <c:order val="3"/>
          <c:tx>
            <c:strRef>
              <c:f>NORMAL!$BB$850</c:f>
              <c:strCache>
                <c:ptCount val="1"/>
                <c:pt idx="0">
                  <c:v>CntrlsHdRHIC</c:v>
                </c:pt>
              </c:strCache>
              <c:extLst xmlns:c15="http://schemas.microsoft.com/office/drawing/2012/chart"/>
            </c:strRef>
          </c:tx>
          <c:spPr>
            <a:solidFill>
              <a:srgbClr val="C00000"/>
            </a:solidFill>
          </c:spPr>
          <c:invertIfNegative val="0"/>
          <c:cat>
            <c:strRef>
              <c:f>NORMAL!$BB$843:$BH$843</c:f>
              <c:strCache>
                <c:ptCount val="7"/>
                <c:pt idx="0">
                  <c:v>06/03/25/2 to 06/10/25/1</c:v>
                </c:pt>
                <c:pt idx="2">
                  <c:v>06/10/25/2 to 06/17/25/1</c:v>
                </c:pt>
                <c:pt idx="4">
                  <c:v>06/17/25/2 to 06/24/25/1</c:v>
                </c:pt>
                <c:pt idx="6">
                  <c:v>06/24/25/2 to 07/01/25/1</c:v>
                </c:pt>
              </c:strCache>
              <c:extLst/>
            </c:strRef>
          </c:cat>
          <c:val>
            <c:numRef>
              <c:f>NORMAL!$BB$851:$BH$851</c:f>
              <c:numCache>
                <c:formatCode>General</c:formatCode>
                <c:ptCount val="7"/>
                <c:pt idx="0" formatCode="0.0%">
                  <c:v>3.953441332769432E-3</c:v>
                </c:pt>
                <c:pt idx="4" formatCode="0.0%">
                  <c:v>5.3877130720997382E-3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3-A267-44FA-96CF-B195649C0CA7}"/>
            </c:ext>
          </c:extLst>
        </c:ser>
        <c:ser>
          <c:idx val="1"/>
          <c:order val="4"/>
          <c:tx>
            <c:strRef>
              <c:f>NORMAL!$BB$852</c:f>
              <c:strCache>
                <c:ptCount val="1"/>
                <c:pt idx="0">
                  <c:v>FoilChange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cat>
            <c:strRef>
              <c:f>NORMAL!$BB$843:$BH$843</c:f>
              <c:strCache>
                <c:ptCount val="7"/>
                <c:pt idx="0">
                  <c:v>06/03/25/2 to 06/10/25/1</c:v>
                </c:pt>
                <c:pt idx="2">
                  <c:v>06/10/25/2 to 06/17/25/1</c:v>
                </c:pt>
                <c:pt idx="4">
                  <c:v>06/17/25/2 to 06/24/25/1</c:v>
                </c:pt>
                <c:pt idx="6">
                  <c:v>06/24/25/2 to 07/01/25/1</c:v>
                </c:pt>
              </c:strCache>
              <c:extLst/>
            </c:strRef>
          </c:cat>
          <c:val>
            <c:numRef>
              <c:f>NORMAL!$BB$853:$BH$853</c:f>
              <c:numCache>
                <c:formatCode>General</c:formatCode>
                <c:ptCount val="7"/>
                <c:pt idx="0" formatCode="0.0%">
                  <c:v>3.2179173638820957E-3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A267-44FA-96CF-B195649C0CA7}"/>
            </c:ext>
          </c:extLst>
        </c:ser>
        <c:ser>
          <c:idx val="2"/>
          <c:order val="5"/>
          <c:tx>
            <c:strRef>
              <c:f>NORMAL!$BB$854</c:f>
              <c:strCache>
                <c:ptCount val="1"/>
                <c:pt idx="0">
                  <c:v>RfRHIC</c:v>
                </c:pt>
              </c:strCache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06/03/25/2 to 06/10/25/1</c:v>
                </c:pt>
                <c:pt idx="2">
                  <c:v>06/10/25/2 to 06/17/25/1</c:v>
                </c:pt>
                <c:pt idx="4">
                  <c:v>06/17/25/2 to 06/24/25/1</c:v>
                </c:pt>
                <c:pt idx="6">
                  <c:v>06/24/25/2 to 07/01/25/1</c:v>
                </c:pt>
              </c:strCache>
              <c:extLst/>
            </c:strRef>
          </c:cat>
          <c:val>
            <c:numRef>
              <c:f>NORMAL!$BB$855:$BH$855</c:f>
              <c:numCache>
                <c:formatCode>General</c:formatCode>
                <c:ptCount val="7"/>
                <c:pt idx="0" formatCode="0.0%">
                  <c:v>1.425077689719214E-2</c:v>
                </c:pt>
                <c:pt idx="4" formatCode="0.00%">
                  <c:v>3.2914697607708296E-3</c:v>
                </c:pt>
                <c:pt idx="6" formatCode="0.00%">
                  <c:v>5.4980416674328377E-3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5-A267-44FA-96CF-B195649C0CA7}"/>
            </c:ext>
          </c:extLst>
        </c:ser>
        <c:ser>
          <c:idx val="3"/>
          <c:order val="6"/>
          <c:tx>
            <c:strRef>
              <c:f>NORMAL!$BB$856</c:f>
              <c:strCache>
                <c:ptCount val="1"/>
                <c:pt idx="0">
                  <c:v>WaterRhicRf</c:v>
                </c:pt>
              </c:strCache>
              <c:extLst xmlns:c15="http://schemas.microsoft.com/office/drawing/2012/chart"/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cat>
            <c:strRef>
              <c:f>NORMAL!$BB$843:$BH$843</c:f>
              <c:strCache>
                <c:ptCount val="7"/>
                <c:pt idx="0">
                  <c:v>06/03/25/2 to 06/10/25/1</c:v>
                </c:pt>
                <c:pt idx="2">
                  <c:v>06/10/25/2 to 06/17/25/1</c:v>
                </c:pt>
                <c:pt idx="4">
                  <c:v>06/17/25/2 to 06/24/25/1</c:v>
                </c:pt>
                <c:pt idx="6">
                  <c:v>06/24/25/2 to 07/01/25/1</c:v>
                </c:pt>
              </c:strCache>
              <c:extLst/>
            </c:strRef>
          </c:cat>
          <c:val>
            <c:numRef>
              <c:f>NORMAL!$BB$857:$BH$857</c:f>
              <c:numCache>
                <c:formatCode>General</c:formatCode>
                <c:ptCount val="7"/>
                <c:pt idx="2" formatCode="0.00%">
                  <c:v>2.5412353125057466E-2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6-A267-44FA-96CF-B195649C0CA7}"/>
            </c:ext>
          </c:extLst>
        </c:ser>
        <c:ser>
          <c:idx val="6"/>
          <c:order val="7"/>
          <c:tx>
            <c:strRef>
              <c:f>NORMAL!$BB$858</c:f>
              <c:strCache>
                <c:ptCount val="1"/>
                <c:pt idx="0">
                  <c:v>CoolACRHIC</c:v>
                </c:pt>
              </c:strCache>
              <c:extLst xmlns:c15="http://schemas.microsoft.com/office/drawing/2012/chart"/>
            </c:strRef>
          </c:tx>
          <c:spPr>
            <a:solidFill>
              <a:srgbClr val="FF00FF"/>
            </a:solidFill>
          </c:spPr>
          <c:invertIfNegative val="0"/>
          <c:cat>
            <c:strRef>
              <c:f>NORMAL!$BB$843:$BH$843</c:f>
              <c:strCache>
                <c:ptCount val="7"/>
                <c:pt idx="0">
                  <c:v>06/03/25/2 to 06/10/25/1</c:v>
                </c:pt>
                <c:pt idx="2">
                  <c:v>06/10/25/2 to 06/17/25/1</c:v>
                </c:pt>
                <c:pt idx="4">
                  <c:v>06/17/25/2 to 06/24/25/1</c:v>
                </c:pt>
                <c:pt idx="6">
                  <c:v>06/24/25/2 to 07/01/25/1</c:v>
                </c:pt>
              </c:strCache>
              <c:extLst/>
            </c:strRef>
          </c:cat>
          <c:val>
            <c:numRef>
              <c:f>NORMAL!$BB$859:$BH$859</c:f>
              <c:numCache>
                <c:formatCode>General</c:formatCode>
                <c:ptCount val="7"/>
                <c:pt idx="2" formatCode="0.00%">
                  <c:v>6.987477704429694E-3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7-A267-44FA-96CF-B195649C0CA7}"/>
            </c:ext>
          </c:extLst>
        </c:ser>
        <c:ser>
          <c:idx val="8"/>
          <c:order val="8"/>
          <c:tx>
            <c:strRef>
              <c:f>NORMAL!$BB$860</c:f>
              <c:strCache>
                <c:ptCount val="1"/>
                <c:pt idx="0">
                  <c:v>PPS_RHIC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06/03/25/2 to 06/10/25/1</c:v>
                </c:pt>
                <c:pt idx="2">
                  <c:v>06/10/25/2 to 06/17/25/1</c:v>
                </c:pt>
                <c:pt idx="4">
                  <c:v>06/17/25/2 to 06/24/25/1</c:v>
                </c:pt>
                <c:pt idx="6">
                  <c:v>06/24/25/2 to 07/01/25/1</c:v>
                </c:pt>
              </c:strCache>
              <c:extLst/>
            </c:strRef>
          </c:cat>
          <c:val>
            <c:numRef>
              <c:f>NORMAL!$BB$861:$BH$861</c:f>
              <c:numCache>
                <c:formatCode>General</c:formatCode>
                <c:ptCount val="7"/>
                <c:pt idx="4" formatCode="0.00%">
                  <c:v>1.4765643675413274E-2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8-A267-44FA-96CF-B195649C0CA7}"/>
            </c:ext>
          </c:extLst>
        </c:ser>
        <c:ser>
          <c:idx val="7"/>
          <c:order val="9"/>
          <c:tx>
            <c:strRef>
              <c:f>NORMAL!$BB$862</c:f>
              <c:strCache>
                <c:ptCount val="1"/>
                <c:pt idx="0">
                  <c:v>CntrlsSftwr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06/03/25/2 to 06/10/25/1</c:v>
                </c:pt>
                <c:pt idx="2">
                  <c:v>06/10/25/2 to 06/17/25/1</c:v>
                </c:pt>
                <c:pt idx="4">
                  <c:v>06/17/25/2 to 06/24/25/1</c:v>
                </c:pt>
                <c:pt idx="6">
                  <c:v>06/24/25/2 to 07/01/25/1</c:v>
                </c:pt>
              </c:strCache>
              <c:extLst/>
            </c:strRef>
          </c:cat>
          <c:val>
            <c:numRef>
              <c:f>NORMAL!$BB$863:$BH$863</c:f>
              <c:numCache>
                <c:formatCode>General</c:formatCode>
                <c:ptCount val="7"/>
                <c:pt idx="4" formatCode="0.0%">
                  <c:v>1.8388099222183406E-3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9-A267-44FA-96CF-B195649C0CA7}"/>
            </c:ext>
          </c:extLst>
        </c:ser>
        <c:ser>
          <c:idx val="11"/>
          <c:order val="10"/>
          <c:tx>
            <c:strRef>
              <c:f>NORMAL!$BB$864</c:f>
              <c:strCache>
                <c:ptCount val="1"/>
                <c:pt idx="0">
                  <c:v>CryoRHIC</c:v>
                </c:pt>
              </c:strCache>
              <c:extLst xmlns:c15="http://schemas.microsoft.com/office/drawing/2012/chart"/>
            </c:strRef>
          </c:tx>
          <c:invertIfNegative val="0"/>
          <c:cat>
            <c:strLit>
              <c:ptCount val="7"/>
              <c:pt idx="0">
                <c:v>06/03/25/2 to 06/10/25/1</c:v>
              </c:pt>
              <c:pt idx="2">
                <c:v>06/10/25/2 to 06/17/25/1</c:v>
              </c:pt>
              <c:pt idx="4">
                <c:v>06/17/25/2 to 06/24/25/1</c:v>
              </c:pt>
              <c:pt idx="6">
                <c:v>06/24/25/2 to 07/01/25/1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NORMAL!$BB$865:$BH$865</c:f>
              <c:numCache>
                <c:formatCode>General</c:formatCode>
                <c:ptCount val="7"/>
                <c:pt idx="4" formatCode="0.00%">
                  <c:v>3.0892006693268126E-3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A-A267-44FA-96CF-B195649C0CA7}"/>
            </c:ext>
          </c:extLst>
        </c:ser>
        <c:ser>
          <c:idx val="4"/>
          <c:order val="11"/>
          <c:tx>
            <c:strRef>
              <c:f>NORMAL!$BB$868</c:f>
              <c:strCache>
                <c:ptCount val="1"/>
                <c:pt idx="0">
                  <c:v>InstRHIC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06/03/25/2 to 06/10/25/1</c:v>
                </c:pt>
                <c:pt idx="2">
                  <c:v>06/10/25/2 to 06/17/25/1</c:v>
                </c:pt>
                <c:pt idx="4">
                  <c:v>06/17/25/2 to 06/24/25/1</c:v>
                </c:pt>
                <c:pt idx="6">
                  <c:v>06/24/25/2 to 07/01/25/1</c:v>
                </c:pt>
              </c:strCache>
              <c:extLst/>
            </c:strRef>
          </c:cat>
          <c:val>
            <c:numRef>
              <c:f>NORMAL!$BB$869:$BH$869</c:f>
              <c:numCache>
                <c:formatCode>General</c:formatCode>
                <c:ptCount val="7"/>
                <c:pt idx="4" formatCode="0.00%">
                  <c:v>3.7511722413254146E-3</c:v>
                </c:pt>
                <c:pt idx="6" formatCode="0.00%">
                  <c:v>3.0156482724380787E-3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B-A267-44FA-96CF-B195649C0CA7}"/>
            </c:ext>
          </c:extLst>
        </c:ser>
        <c:ser>
          <c:idx val="12"/>
          <c:order val="12"/>
          <c:tx>
            <c:strRef>
              <c:f>NORMAL!$BB$866</c:f>
              <c:strCache>
                <c:ptCount val="1"/>
                <c:pt idx="0">
                  <c:v>WaterRHIC</c:v>
                </c:pt>
              </c:strCache>
              <c:extLst xmlns:c15="http://schemas.microsoft.com/office/drawing/2012/chart"/>
            </c:strRef>
          </c:tx>
          <c:invertIfNegative val="0"/>
          <c:cat>
            <c:strLit>
              <c:ptCount val="7"/>
              <c:pt idx="0">
                <c:v>06/03/25/2 to 06/10/25/1</c:v>
              </c:pt>
              <c:pt idx="2">
                <c:v>06/10/25/2 to 06/17/25/1</c:v>
              </c:pt>
              <c:pt idx="4">
                <c:v>06/17/25/2 to 06/24/25/1</c:v>
              </c:pt>
              <c:pt idx="6">
                <c:v>06/24/25/2 to 07/01/25/1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NORMAL!$BB$867:$BH$867</c:f>
              <c:numCache>
                <c:formatCode>General</c:formatCode>
                <c:ptCount val="7"/>
                <c:pt idx="4" formatCode="0.0%">
                  <c:v>6.9507015059853267E-3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C-A267-44FA-96CF-B195649C0CA7}"/>
            </c:ext>
          </c:extLst>
        </c:ser>
        <c:ser>
          <c:idx val="14"/>
          <c:order val="13"/>
          <c:tx>
            <c:strRef>
              <c:f>NORMAL!$BB$870</c:f>
              <c:strCache>
                <c:ptCount val="1"/>
                <c:pt idx="0">
                  <c:v>RadMonIntlk</c:v>
                </c:pt>
              </c:strCache>
              <c:extLst xmlns:c15="http://schemas.microsoft.com/office/drawing/2012/chart"/>
            </c:strRef>
          </c:tx>
          <c:invertIfNegative val="0"/>
          <c:cat>
            <c:strLit>
              <c:ptCount val="7"/>
              <c:pt idx="0">
                <c:v>06/03/25/2 to 06/10/25/1</c:v>
              </c:pt>
              <c:pt idx="2">
                <c:v>06/10/25/2 to 06/17/25/1</c:v>
              </c:pt>
              <c:pt idx="4">
                <c:v>06/17/25/2 to 06/24/25/1</c:v>
              </c:pt>
              <c:pt idx="6">
                <c:v>06/24/25/2 to 07/01/25/1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NORMAL!$BB$871:$BH$871</c:f>
              <c:numCache>
                <c:formatCode>General</c:formatCode>
                <c:ptCount val="7"/>
                <c:pt idx="4" formatCode="0.00%">
                  <c:v>5.3693249728775537E-3</c:v>
                </c:pt>
                <c:pt idx="6" formatCode="0.00%">
                  <c:v>1.9307504183292573E-3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D-A267-44FA-96CF-B195649C0CA7}"/>
            </c:ext>
          </c:extLst>
        </c:ser>
        <c:ser>
          <c:idx val="15"/>
          <c:order val="14"/>
          <c:tx>
            <c:strRef>
              <c:f>NORMAL!$BB$872</c:f>
              <c:strCache>
                <c:ptCount val="1"/>
                <c:pt idx="0">
                  <c:v>ES&amp;FD_Exp</c:v>
                </c:pt>
              </c:strCache>
              <c:extLst xmlns:c15="http://schemas.microsoft.com/office/drawing/2012/chart"/>
            </c:strRef>
          </c:tx>
          <c:invertIfNegative val="0"/>
          <c:cat>
            <c:strLit>
              <c:ptCount val="7"/>
              <c:pt idx="0">
                <c:v>06/03/25/2 to 06/10/25/1</c:v>
              </c:pt>
              <c:pt idx="2">
                <c:v>06/10/25/2 to 06/17/25/1</c:v>
              </c:pt>
              <c:pt idx="4">
                <c:v>06/17/25/2 to 06/24/25/1</c:v>
              </c:pt>
              <c:pt idx="6">
                <c:v>06/24/25/2 to 07/01/25/1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NORMAL!$BB$873:$BH$873</c:f>
              <c:numCache>
                <c:formatCode>General</c:formatCode>
                <c:ptCount val="7"/>
                <c:pt idx="6" formatCode="0.0%">
                  <c:v>1.8939742198848908E-3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E-A267-44FA-96CF-B195649C0CA7}"/>
            </c:ext>
          </c:extLst>
        </c:ser>
        <c:ser>
          <c:idx val="16"/>
          <c:order val="15"/>
          <c:tx>
            <c:strRef>
              <c:f>NORMAL!$BB$874</c:f>
              <c:strCache>
                <c:ptCount val="1"/>
                <c:pt idx="0">
                  <c:v>VacRHIC</c:v>
                </c:pt>
              </c:strCache>
              <c:extLst xmlns:c15="http://schemas.microsoft.com/office/drawing/2012/chart"/>
            </c:strRef>
          </c:tx>
          <c:invertIfNegative val="0"/>
          <c:cat>
            <c:strLit>
              <c:ptCount val="7"/>
              <c:pt idx="0">
                <c:v>06/03/25/2 to 06/10/25/1</c:v>
              </c:pt>
              <c:pt idx="2">
                <c:v>06/10/25/2 to 06/17/25/1</c:v>
              </c:pt>
              <c:pt idx="4">
                <c:v>06/17/25/2 to 06/24/25/1</c:v>
              </c:pt>
              <c:pt idx="6">
                <c:v>06/24/25/2 to 07/01/25/1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NORMAL!$BB$875:$BH$875</c:f>
              <c:numCache>
                <c:formatCode>General</c:formatCode>
                <c:ptCount val="7"/>
                <c:pt idx="6" formatCode="0.0%">
                  <c:v>8.4585256422043658E-3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F-A267-44FA-96CF-B195649C0CA7}"/>
            </c:ext>
          </c:extLst>
        </c:ser>
        <c:ser>
          <c:idx val="18"/>
          <c:order val="16"/>
          <c:tx>
            <c:strRef>
              <c:f>NORMAL!$BB$876</c:f>
              <c:strCache>
                <c:ptCount val="1"/>
                <c:pt idx="0">
                  <c:v>ESHQ</c:v>
                </c:pt>
              </c:strCache>
              <c:extLst xmlns:c15="http://schemas.microsoft.com/office/drawing/2012/chart"/>
            </c:strRef>
          </c:tx>
          <c:invertIfNegative val="0"/>
          <c:cat>
            <c:strLit>
              <c:ptCount val="7"/>
              <c:pt idx="0">
                <c:v>06/03/25/2 to 06/10/25/1</c:v>
              </c:pt>
              <c:pt idx="2">
                <c:v>06/10/25/2 to 06/17/25/1</c:v>
              </c:pt>
              <c:pt idx="4">
                <c:v>06/17/25/2 to 06/24/25/1</c:v>
              </c:pt>
              <c:pt idx="6">
                <c:v>06/24/25/2 to 07/01/25/1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NORMAL!$BB$877:$BH$877</c:f>
              <c:numCache>
                <c:formatCode>General</c:formatCode>
                <c:ptCount val="7"/>
                <c:pt idx="6" formatCode="0.0%">
                  <c:v>4.3947557141018334E-3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10-A267-44FA-96CF-B195649C0CA7}"/>
            </c:ext>
          </c:extLst>
        </c:ser>
        <c:ser>
          <c:idx val="19"/>
          <c:order val="17"/>
          <c:tx>
            <c:strRef>
              <c:f>NORMAL!$BB$878</c:f>
              <c:strCache>
                <c:ptCount val="1"/>
                <c:pt idx="0">
                  <c:v>QuenchProtect</c:v>
                </c:pt>
              </c:strCache>
              <c:extLst xmlns:c15="http://schemas.microsoft.com/office/drawing/2012/chart"/>
            </c:strRef>
          </c:tx>
          <c:invertIfNegative val="0"/>
          <c:cat>
            <c:strLit>
              <c:ptCount val="7"/>
              <c:pt idx="0">
                <c:v>06/03/25/2 to 06/10/25/1</c:v>
              </c:pt>
              <c:pt idx="2">
                <c:v>06/10/25/2 to 06/17/25/1</c:v>
              </c:pt>
              <c:pt idx="4">
                <c:v>06/17/25/2 to 06/24/25/1</c:v>
              </c:pt>
              <c:pt idx="6">
                <c:v>06/24/25/2 to 07/01/25/1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NORMAL!$BB$879:$BH$879</c:f>
              <c:numCache>
                <c:formatCode>General</c:formatCode>
                <c:ptCount val="7"/>
                <c:pt idx="6" formatCode="0.0%">
                  <c:v>5.3693249728775545E-3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11-A267-44FA-96CF-B195649C0CA7}"/>
            </c:ext>
          </c:extLst>
        </c:ser>
        <c:ser>
          <c:idx val="13"/>
          <c:order val="18"/>
          <c:tx>
            <c:strRef>
              <c:f>NORMAL!$BB$882</c:f>
              <c:strCache>
                <c:ptCount val="1"/>
                <c:pt idx="0">
                  <c:v>VacBooster</c:v>
                </c:pt>
              </c:strCache>
            </c:strRef>
          </c:tx>
          <c:invertIfNegative val="0"/>
          <c:cat>
            <c:strLit>
              <c:ptCount val="7"/>
              <c:pt idx="0">
                <c:v>06/03/25/2 to 06/10/25/1</c:v>
              </c:pt>
              <c:pt idx="2">
                <c:v>06/10/25/2 to 06/17/25/1</c:v>
              </c:pt>
              <c:pt idx="4">
                <c:v>06/17/25/2 to 06/24/25/1</c:v>
              </c:pt>
              <c:pt idx="6">
                <c:v>06/24/25/2 to 07/01/25/1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NORMAL!$BB$883:$BH$883</c:f>
              <c:numCache>
                <c:formatCode>General</c:formatCode>
                <c:ptCount val="7"/>
                <c:pt idx="6" formatCode="0.0%">
                  <c:v>4.0821580273247161E-3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12-A267-44FA-96CF-B195649C0CA7}"/>
            </c:ext>
          </c:extLst>
        </c:ser>
        <c:ser>
          <c:idx val="17"/>
          <c:order val="19"/>
          <c:tx>
            <c:strRef>
              <c:f>NORMAL!$BB$880</c:f>
              <c:strCache>
                <c:ptCount val="1"/>
                <c:pt idx="0">
                  <c:v>sum&lt;1hr</c:v>
                </c:pt>
              </c:strCache>
              <c:extLst xmlns:c15="http://schemas.microsoft.com/office/drawing/2012/chart"/>
            </c:strRef>
          </c:tx>
          <c:spPr>
            <a:solidFill>
              <a:schemeClr val="bg1"/>
            </a:solidFill>
          </c:spPr>
          <c:invertIfNegative val="0"/>
          <c:dPt>
            <c:idx val="2"/>
            <c:invertIfNegative val="0"/>
            <c:bubble3D val="0"/>
            <c:spPr>
              <a:solidFill>
                <a:schemeClr val="bg1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4-A267-44FA-96CF-B195649C0CA7}"/>
              </c:ext>
            </c:extLst>
          </c:dPt>
          <c:cat>
            <c:strLit>
              <c:ptCount val="7"/>
              <c:pt idx="0">
                <c:v>06/03/25/2 to 06/10/25/1</c:v>
              </c:pt>
              <c:pt idx="2">
                <c:v>06/10/25/2 to 06/17/25/1</c:v>
              </c:pt>
              <c:pt idx="4">
                <c:v>06/17/25/2 to 06/24/25/1</c:v>
              </c:pt>
              <c:pt idx="6">
                <c:v>06/24/25/2 to 07/01/25/1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NORMAL!$BB$881:$BH$881</c:f>
              <c:numCache>
                <c:formatCode>General</c:formatCode>
                <c:ptCount val="7"/>
                <c:pt idx="0" formatCode="0.0%">
                  <c:v>2.041079013662358E-3</c:v>
                </c:pt>
                <c:pt idx="2" formatCode="0.0%">
                  <c:v>4.3028152179909167E-3</c:v>
                </c:pt>
                <c:pt idx="4" formatCode="0.0%">
                  <c:v>5.7186988580990392E-3</c:v>
                </c:pt>
                <c:pt idx="6" formatCode="0.0%">
                  <c:v>9.1021091149807859E-3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15-A267-44FA-96CF-B195649C0C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4591232"/>
        <c:axId val="104539648"/>
        <c:axId val="77089408"/>
        <c:extLst/>
      </c:bar3DChart>
      <c:catAx>
        <c:axId val="94591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4000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4539648"/>
        <c:crosses val="autoZero"/>
        <c:auto val="1"/>
        <c:lblAlgn val="ctr"/>
        <c:lblOffset val="100"/>
        <c:tickLblSkip val="1"/>
        <c:tickMarkSkip val="1"/>
        <c:noMultiLvlLbl val="1"/>
      </c:catAx>
      <c:valAx>
        <c:axId val="104539648"/>
        <c:scaling>
          <c:orientation val="minMax"/>
        </c:scaling>
        <c:delete val="0"/>
        <c:axPos val="r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%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4591232"/>
        <c:crosses val="max"/>
        <c:crossBetween val="between"/>
      </c:valAx>
      <c:serAx>
        <c:axId val="77089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216000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4539648"/>
        <c:crosses val="autoZero"/>
        <c:tickLblSkip val="1"/>
        <c:tickMarkSkip val="1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475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INTEGRATED </a:t>
            </a:r>
            <a:r>
              <a:rPr lang="en-US" sz="1475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FAILURES</a:t>
            </a:r>
            <a:r>
              <a:rPr lang="en-US" sz="1475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 (GREATER THAN ONE HOUR) </a:t>
            </a:r>
            <a:r>
              <a:rPr lang="en-US" sz="1475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BY SYSTEM -- July 2025</a:t>
            </a:r>
          </a:p>
        </c:rich>
      </c:tx>
      <c:layout>
        <c:manualLayout>
          <c:xMode val="edge"/>
          <c:yMode val="edge"/>
          <c:x val="0.19577134844287691"/>
          <c:y val="2.5641025641025869E-2"/>
        </c:manualLayout>
      </c:layout>
      <c:overlay val="0"/>
      <c:spPr>
        <a:noFill/>
        <a:ln w="25400">
          <a:noFill/>
        </a:ln>
      </c:spPr>
    </c:title>
    <c:autoTitleDeleted val="0"/>
    <c:view3D>
      <c:rotX val="20"/>
      <c:hPercent val="100"/>
      <c:rotY val="60"/>
      <c:depthPercent val="100"/>
      <c:rAngAx val="0"/>
    </c:view3D>
    <c:floor>
      <c:thickness val="0"/>
      <c:spPr>
        <a:gradFill rotWithShape="0">
          <a:gsLst>
            <a:gs pos="0">
              <a:srgbClr val="808080"/>
            </a:gs>
            <a:gs pos="100000">
              <a:srgbClr val="808080">
                <a:gamma/>
                <a:tint val="0"/>
                <a:invGamma/>
              </a:srgbClr>
            </a:gs>
          </a:gsLst>
          <a:lin ang="5400000" scaled="1"/>
        </a:gradFill>
        <a:ln w="3175">
          <a:solidFill>
            <a:srgbClr val="000000"/>
          </a:solidFill>
          <a:prstDash val="solid"/>
        </a:ln>
      </c:spPr>
    </c:floor>
    <c:side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sideWall>
    <c:back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5.9898656897534187E-2"/>
          <c:y val="9.3955465305874716E-2"/>
          <c:w val="0.90181836298097073"/>
          <c:h val="0.77270255987595537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NORMAL!$B$844</c:f>
              <c:strCache>
                <c:ptCount val="1"/>
                <c:pt idx="0">
                  <c:v>PS_RHIC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NORMAL!$B$845:$I$845</c:f>
              <c:numCache>
                <c:formatCode>General</c:formatCode>
                <c:ptCount val="8"/>
                <c:pt idx="0" formatCode="0.00%">
                  <c:v>1.7318547456818986E-2</c:v>
                </c:pt>
                <c:pt idx="2" formatCode="0.00%">
                  <c:v>9.8897211498531149E-3</c:v>
                </c:pt>
                <c:pt idx="4" formatCode="0.0%">
                  <c:v>1.0243474783518157E-2</c:v>
                </c:pt>
                <c:pt idx="6" formatCode="0.0%">
                  <c:v>4.1066182690680901E-3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102C-4743-93E9-DBEEA98E30AF}"/>
            </c:ext>
          </c:extLst>
        </c:ser>
        <c:ser>
          <c:idx val="1"/>
          <c:order val="1"/>
          <c:tx>
            <c:strRef>
              <c:f>NORMAL!$B$846</c:f>
              <c:strCache>
                <c:ptCount val="1"/>
                <c:pt idx="0">
                  <c:v>RfRHIC</c:v>
                </c:pt>
              </c:strCache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NORMAL!$B$847:$I$847</c:f>
              <c:numCache>
                <c:formatCode>General</c:formatCode>
                <c:ptCount val="8"/>
                <c:pt idx="0" formatCode="0.0%">
                  <c:v>3.8912899703154561E-3</c:v>
                </c:pt>
                <c:pt idx="2" formatCode="0.00%">
                  <c:v>6.0445729578417953E-3</c:v>
                </c:pt>
                <c:pt idx="4" formatCode="0.0%">
                  <c:v>1.6918652044849811E-3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102C-4743-93E9-DBEEA98E30AF}"/>
            </c:ext>
          </c:extLst>
        </c:ser>
        <c:ser>
          <c:idx val="2"/>
          <c:order val="2"/>
          <c:tx>
            <c:strRef>
              <c:f>NORMAL!$B$848</c:f>
              <c:strCache>
                <c:ptCount val="1"/>
                <c:pt idx="0">
                  <c:v>ES&amp;FD_Exp</c:v>
                </c:pt>
              </c:strCache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NORMAL!$B$849:$I$849</c:f>
              <c:numCache>
                <c:formatCode>General</c:formatCode>
                <c:ptCount val="8"/>
                <c:pt idx="2" formatCode="0.00%">
                  <c:v>1.6211144777519729E-2</c:v>
                </c:pt>
                <c:pt idx="6" formatCode="0.00%">
                  <c:v>3.7528646354030495E-3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102C-4743-93E9-DBEEA98E30AF}"/>
            </c:ext>
          </c:extLst>
        </c:ser>
        <c:ser>
          <c:idx val="3"/>
          <c:order val="3"/>
          <c:tx>
            <c:strRef>
              <c:f>NORMAL!$B$850</c:f>
              <c:strCache>
                <c:ptCount val="1"/>
                <c:pt idx="0">
                  <c:v>QuenchProtect</c:v>
                </c:pt>
              </c:strCache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NORMAL!$B$851:$I$851</c:f>
              <c:numCache>
                <c:formatCode>General</c:formatCode>
                <c:ptCount val="8"/>
                <c:pt idx="2" formatCode="0.00%">
                  <c:v>7.6595351984865504E-3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102C-4743-93E9-DBEEA98E30AF}"/>
            </c:ext>
          </c:extLst>
        </c:ser>
        <c:ser>
          <c:idx val="4"/>
          <c:order val="4"/>
          <c:tx>
            <c:strRef>
              <c:f>NORMAL!$B$852</c:f>
              <c:strCache>
                <c:ptCount val="1"/>
                <c:pt idx="0">
                  <c:v>PPS_RHIC</c:v>
                </c:pt>
              </c:strCache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NORMAL!$B$853:$I$853</c:f>
              <c:numCache>
                <c:formatCode>General</c:formatCode>
                <c:ptCount val="8"/>
                <c:pt idx="2" formatCode="0.00%">
                  <c:v>4.6603196087177199E-3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102C-4743-93E9-DBEEA98E30AF}"/>
            </c:ext>
          </c:extLst>
        </c:ser>
        <c:ser>
          <c:idx val="10"/>
          <c:order val="5"/>
          <c:tx>
            <c:strRef>
              <c:f>NORMAL!$B$854</c:f>
              <c:strCache>
                <c:ptCount val="1"/>
                <c:pt idx="0">
                  <c:v>InstRHIC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NORMAL!$B$855:$I$855</c:f>
              <c:numCache>
                <c:formatCode>General</c:formatCode>
                <c:ptCount val="8"/>
                <c:pt idx="2" formatCode="0.00%">
                  <c:v>2.3532306935109279E-3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5-102C-4743-93E9-DBEEA98E30AF}"/>
            </c:ext>
          </c:extLst>
        </c:ser>
        <c:ser>
          <c:idx val="11"/>
          <c:order val="6"/>
          <c:tx>
            <c:strRef>
              <c:f>NORMAL!$B$856</c:f>
              <c:strCache>
                <c:ptCount val="1"/>
                <c:pt idx="0">
                  <c:v>RfAGS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NORMAL!$B$857:$I$857</c:f>
              <c:numCache>
                <c:formatCode>General</c:formatCode>
                <c:ptCount val="8"/>
                <c:pt idx="2" formatCode="0.00%">
                  <c:v>1.9840964670778415E-3</c:v>
                </c:pt>
                <c:pt idx="4" formatCode="0.00%">
                  <c:v>3.2145438885214637E-3</c:v>
                </c:pt>
                <c:pt idx="6" formatCode="0.00%">
                  <c:v>2.3993724718150639E-3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6-102C-4743-93E9-DBEEA98E30AF}"/>
            </c:ext>
          </c:extLst>
        </c:ser>
        <c:ser>
          <c:idx val="6"/>
          <c:order val="7"/>
          <c:tx>
            <c:strRef>
              <c:f>NORMAL!$B$858</c:f>
              <c:strCache>
                <c:ptCount val="1"/>
                <c:pt idx="0">
                  <c:v>ElecRHIC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20000"/>
                <a:lumOff val="80000"/>
              </a:schemeClr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NORMAL!$B$859:$I$859</c:f>
              <c:numCache>
                <c:formatCode>General</c:formatCode>
                <c:ptCount val="8"/>
                <c:pt idx="2" formatCode="0.00%">
                  <c:v>2.7685066982481507E-3</c:v>
                </c:pt>
                <c:pt idx="6" formatCode="0.00%">
                  <c:v>5.8907670301613429E-3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7-102C-4743-93E9-DBEEA98E30AF}"/>
            </c:ext>
          </c:extLst>
        </c:ser>
        <c:ser>
          <c:idx val="14"/>
          <c:order val="8"/>
          <c:tx>
            <c:strRef>
              <c:f>NORMAL!$B$860</c:f>
              <c:strCache>
                <c:ptCount val="1"/>
                <c:pt idx="0">
                  <c:v>ACG_RHIC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NORMAL!$B$861:$I$861</c:f>
              <c:numCache>
                <c:formatCode>General</c:formatCode>
                <c:ptCount val="8"/>
                <c:pt idx="0" formatCode="0.00%">
                  <c:v>2.8915514403925128E-3</c:v>
                </c:pt>
                <c:pt idx="4" formatCode="0.0%">
                  <c:v>2.8915514403925128E-3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8-102C-4743-93E9-DBEEA98E30AF}"/>
            </c:ext>
          </c:extLst>
        </c:ser>
        <c:ser>
          <c:idx val="7"/>
          <c:order val="9"/>
          <c:tx>
            <c:strRef>
              <c:f>NORMAL!$B$862</c:f>
              <c:strCache>
                <c:ptCount val="1"/>
                <c:pt idx="0">
                  <c:v>HumanError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NORMAL!$B$863:$I$863</c:f>
              <c:numCache>
                <c:formatCode>General</c:formatCode>
                <c:ptCount val="8"/>
                <c:pt idx="0" formatCode="0.0%">
                  <c:v>4.0297153052278635E-3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9-102C-4743-93E9-DBEEA98E30AF}"/>
            </c:ext>
          </c:extLst>
        </c:ser>
        <c:ser>
          <c:idx val="13"/>
          <c:order val="10"/>
          <c:tx>
            <c:strRef>
              <c:f>NORMAL!$B$864</c:f>
              <c:strCache>
                <c:ptCount val="1"/>
                <c:pt idx="0">
                  <c:v>RadMonIntlk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NORMAL!$B$865:$I$865</c:f>
              <c:numCache>
                <c:formatCode>General</c:formatCode>
                <c:ptCount val="8"/>
                <c:pt idx="0" formatCode="0.00%">
                  <c:v>3.1991632957534188E-3</c:v>
                </c:pt>
                <c:pt idx="4" formatCode="0.0%">
                  <c:v>1.5842010551086641E-3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A-102C-4743-93E9-DBEEA98E30AF}"/>
            </c:ext>
          </c:extLst>
        </c:ser>
        <c:ser>
          <c:idx val="12"/>
          <c:order val="11"/>
          <c:tx>
            <c:strRef>
              <c:f>NORMAL!$B$866</c:f>
              <c:strCache>
                <c:ptCount val="1"/>
                <c:pt idx="0">
                  <c:v>Weather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NORMAL!$B$867:$I$867</c:f>
              <c:numCache>
                <c:formatCode>General</c:formatCode>
                <c:ptCount val="8"/>
                <c:pt idx="0" formatCode="0.00%">
                  <c:v>1.4288570681514064E-2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B-102C-4743-93E9-DBEEA98E30AF}"/>
            </c:ext>
          </c:extLst>
        </c:ser>
        <c:ser>
          <c:idx val="8"/>
          <c:order val="12"/>
          <c:tx>
            <c:strRef>
              <c:f>NORMAL!$B$868</c:f>
              <c:strCache>
                <c:ptCount val="1"/>
                <c:pt idx="0">
                  <c:v>InjPerformance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NORMAL!$B$869:$I$869</c:f>
              <c:numCache>
                <c:formatCode>General</c:formatCode>
                <c:ptCount val="8"/>
                <c:pt idx="0" formatCode="0.00%">
                  <c:v>2.6762231416398788E-3</c:v>
                </c:pt>
                <c:pt idx="4" formatCode="0.00%">
                  <c:v>2.6454619561037886E-3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C-102C-4743-93E9-DBEEA98E30AF}"/>
            </c:ext>
          </c:extLst>
        </c:ser>
        <c:ser>
          <c:idx val="9"/>
          <c:order val="13"/>
          <c:tx>
            <c:strRef>
              <c:f>NORMAL!$B$874</c:f>
              <c:strCache>
                <c:ptCount val="1"/>
                <c:pt idx="0">
                  <c:v>TMP7</c:v>
                </c:pt>
              </c:strCache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NORMAL!$B$875:$I$875</c:f>
              <c:numCache>
                <c:formatCode>General</c:formatCode>
                <c:ptCount val="8"/>
                <c:pt idx="4" formatCode="0.00%">
                  <c:v>1.2565944291492995E-2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D-102C-4743-93E9-DBEEA98E30AF}"/>
            </c:ext>
          </c:extLst>
        </c:ser>
        <c:ser>
          <c:idx val="5"/>
          <c:order val="14"/>
          <c:tx>
            <c:strRef>
              <c:f>NORMAL!$B$870</c:f>
              <c:strCache>
                <c:ptCount val="1"/>
                <c:pt idx="0">
                  <c:v>PS_AGS</c:v>
                </c:pt>
              </c:strCache>
              <c:extLst xmlns:c15="http://schemas.microsoft.com/office/drawing/2012/chart"/>
            </c:strRef>
          </c:tx>
          <c:invertIfNegative val="0"/>
          <c:cat>
            <c:strLit>
              <c:ptCount val="9"/>
              <c:pt idx="0">
                <c:v>07/01/25/2 to 07/08/25/1</c:v>
              </c:pt>
              <c:pt idx="2">
                <c:v>07/08/25/2 to 07/15/25/1</c:v>
              </c:pt>
              <c:pt idx="4">
                <c:v>07/15/25/2 to 07/22/25/1</c:v>
              </c:pt>
              <c:pt idx="6">
                <c:v>07/22/25/2 to 07/29/25/1</c:v>
              </c:pt>
              <c:pt idx="8">
                <c:v>0/0/00/2 to 0/0/00/1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NORMAL!$B$871:$H$871</c:f>
              <c:numCache>
                <c:formatCode>General</c:formatCode>
                <c:ptCount val="7"/>
                <c:pt idx="4" formatCode="0.00%">
                  <c:v>4.7833643508620825E-3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E-102C-4743-93E9-DBEEA98E30AF}"/>
            </c:ext>
          </c:extLst>
        </c:ser>
        <c:ser>
          <c:idx val="15"/>
          <c:order val="15"/>
          <c:tx>
            <c:strRef>
              <c:f>NORMAL!$B$872</c:f>
              <c:strCache>
                <c:ptCount val="1"/>
                <c:pt idx="0">
                  <c:v>CntrlsHdRHIC</c:v>
                </c:pt>
              </c:strCache>
              <c:extLst xmlns:c15="http://schemas.microsoft.com/office/drawing/2012/chart"/>
            </c:strRef>
          </c:tx>
          <c:invertIfNegative val="0"/>
          <c:cat>
            <c:strLit>
              <c:ptCount val="9"/>
              <c:pt idx="0">
                <c:v>07/01/25/2 to 07/08/25/1</c:v>
              </c:pt>
              <c:pt idx="2">
                <c:v>07/08/25/2 to 07/15/25/1</c:v>
              </c:pt>
              <c:pt idx="4">
                <c:v>07/15/25/2 to 07/22/25/1</c:v>
              </c:pt>
              <c:pt idx="6">
                <c:v>07/22/25/2 to 07/29/25/1</c:v>
              </c:pt>
              <c:pt idx="8">
                <c:v>0/0/00/2 to 0/0/00/1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NORMAL!$B$873:$H$873</c:f>
              <c:numCache>
                <c:formatCode>General</c:formatCode>
                <c:ptCount val="7"/>
                <c:pt idx="4" formatCode="0.00%">
                  <c:v>4.4142301244289956E-3</c:v>
                </c:pt>
                <c:pt idx="6" formatCode="0.00%">
                  <c:v>1.8302905393973883E-3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F-102C-4743-93E9-DBEEA98E30AF}"/>
            </c:ext>
          </c:extLst>
        </c:ser>
        <c:ser>
          <c:idx val="16"/>
          <c:order val="16"/>
          <c:tx>
            <c:strRef>
              <c:f>NORMAL!$B$886</c:f>
              <c:strCache>
                <c:ptCount val="1"/>
                <c:pt idx="0">
                  <c:v>ES&amp;FD_AtR</c:v>
                </c:pt>
              </c:strCache>
            </c:strRef>
          </c:tx>
          <c:invertIfNegative val="0"/>
          <c:cat>
            <c:strLit>
              <c:ptCount val="9"/>
              <c:pt idx="0">
                <c:v>07/01/25/2 to 07/08/25/1</c:v>
              </c:pt>
              <c:pt idx="2">
                <c:v>07/08/25/2 to 07/15/25/1</c:v>
              </c:pt>
              <c:pt idx="4">
                <c:v>07/15/25/2 to 07/22/25/1</c:v>
              </c:pt>
              <c:pt idx="6">
                <c:v>07/22/25/2 to 07/29/25/1</c:v>
              </c:pt>
              <c:pt idx="8">
                <c:v>0/0/00/2 to 0/0/00/1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NORMAL!$B$887:$H$887</c:f>
              <c:numCache>
                <c:formatCode>General</c:formatCode>
                <c:ptCount val="7"/>
                <c:pt idx="6" formatCode="0.00%">
                  <c:v>3.1837827029853731E-3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10-102C-4743-93E9-DBEEA98E30AF}"/>
            </c:ext>
          </c:extLst>
        </c:ser>
        <c:ser>
          <c:idx val="17"/>
          <c:order val="17"/>
          <c:tx>
            <c:strRef>
              <c:f>NORMAL!$B$876</c:f>
              <c:strCache>
                <c:ptCount val="1"/>
                <c:pt idx="0">
                  <c:v>PPS_AGS</c:v>
                </c:pt>
              </c:strCache>
            </c:strRef>
          </c:tx>
          <c:invertIfNegative val="0"/>
          <c:cat>
            <c:strLit>
              <c:ptCount val="9"/>
              <c:pt idx="0">
                <c:v>07/01/25/2 to 07/08/25/1</c:v>
              </c:pt>
              <c:pt idx="2">
                <c:v>07/08/25/2 to 07/15/25/1</c:v>
              </c:pt>
              <c:pt idx="4">
                <c:v>07/15/25/2 to 07/22/25/1</c:v>
              </c:pt>
              <c:pt idx="6">
                <c:v>07/22/25/2 to 07/29/25/1</c:v>
              </c:pt>
              <c:pt idx="8">
                <c:v>0/0/00/2 to 0/0/00/1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NORMAL!$B$877:$H$877</c:f>
              <c:numCache>
                <c:formatCode>General</c:formatCode>
                <c:ptCount val="7"/>
                <c:pt idx="6" formatCode="0.0%">
                  <c:v>3.2914468523616903E-3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11-102C-4743-93E9-DBEEA98E30AF}"/>
            </c:ext>
          </c:extLst>
        </c:ser>
        <c:ser>
          <c:idx val="18"/>
          <c:order val="18"/>
          <c:tx>
            <c:strRef>
              <c:f>NORMAL!$B$878</c:f>
              <c:strCache>
                <c:ptCount val="1"/>
                <c:pt idx="0">
                  <c:v>CryoRHIC</c:v>
                </c:pt>
              </c:strCache>
            </c:strRef>
          </c:tx>
          <c:invertIfNegative val="0"/>
          <c:cat>
            <c:strLit>
              <c:ptCount val="9"/>
              <c:pt idx="0">
                <c:v>07/01/25/2 to 07/08/25/1</c:v>
              </c:pt>
              <c:pt idx="2">
                <c:v>07/08/25/2 to 07/15/25/1</c:v>
              </c:pt>
              <c:pt idx="4">
                <c:v>07/15/25/2 to 07/22/25/1</c:v>
              </c:pt>
              <c:pt idx="6">
                <c:v>07/22/25/2 to 07/29/25/1</c:v>
              </c:pt>
              <c:pt idx="8">
                <c:v>0/0/00/2 to 0/0/00/1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NORMAL!$B$879:$H$879</c:f>
              <c:numCache>
                <c:formatCode>General</c:formatCode>
                <c:ptCount val="7"/>
                <c:pt idx="6" formatCode="0.0%">
                  <c:v>2.6454619561037886E-3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12-102C-4743-93E9-DBEEA98E30AF}"/>
            </c:ext>
          </c:extLst>
        </c:ser>
        <c:ser>
          <c:idx val="19"/>
          <c:order val="19"/>
          <c:tx>
            <c:strRef>
              <c:f>NORMAL!$B$880</c:f>
              <c:strCache>
                <c:ptCount val="1"/>
                <c:pt idx="0">
                  <c:v>WaterRHIC</c:v>
                </c:pt>
              </c:strCache>
            </c:strRef>
          </c:tx>
          <c:invertIfNegative val="0"/>
          <c:cat>
            <c:strLit>
              <c:ptCount val="9"/>
              <c:pt idx="0">
                <c:v>07/01/25/2 to 07/08/25/1</c:v>
              </c:pt>
              <c:pt idx="2">
                <c:v>07/08/25/2 to 07/15/25/1</c:v>
              </c:pt>
              <c:pt idx="4">
                <c:v>07/15/25/2 to 07/22/25/1</c:v>
              </c:pt>
              <c:pt idx="6">
                <c:v>07/22/25/2 to 07/29/25/1</c:v>
              </c:pt>
              <c:pt idx="8">
                <c:v>0/0/00/2 to 0/0/00/1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NORMAL!$B$881:$H$881</c:f>
              <c:numCache>
                <c:formatCode>General</c:formatCode>
                <c:ptCount val="7"/>
                <c:pt idx="6" formatCode="0.00%">
                  <c:v>3.7682452281710944E-3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13-102C-4743-93E9-DBEEA98E30AF}"/>
            </c:ext>
          </c:extLst>
        </c:ser>
        <c:ser>
          <c:idx val="20"/>
          <c:order val="20"/>
          <c:tx>
            <c:strRef>
              <c:f>NORMAL!$B$884</c:f>
              <c:strCache>
                <c:ptCount val="1"/>
                <c:pt idx="0">
                  <c:v>WaterAGS</c:v>
                </c:pt>
              </c:strCache>
            </c:strRef>
          </c:tx>
          <c:invertIfNegative val="0"/>
          <c:cat>
            <c:strLit>
              <c:ptCount val="9"/>
              <c:pt idx="0">
                <c:v>07/01/25/2 to 07/08/25/1</c:v>
              </c:pt>
              <c:pt idx="2">
                <c:v>07/08/25/2 to 07/15/25/1</c:v>
              </c:pt>
              <c:pt idx="4">
                <c:v>07/15/25/2 to 07/22/25/1</c:v>
              </c:pt>
              <c:pt idx="6">
                <c:v>07/22/25/2 to 07/29/25/1</c:v>
              </c:pt>
              <c:pt idx="8">
                <c:v>0/0/00/2 to 0/0/00/1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NORMAL!$B$885:$H$885</c:f>
              <c:numCache>
                <c:formatCode>General</c:formatCode>
                <c:ptCount val="7"/>
                <c:pt idx="6" formatCode="0.0%">
                  <c:v>5.2601627266714865E-3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14-102C-4743-93E9-DBEEA98E30AF}"/>
            </c:ext>
          </c:extLst>
        </c:ser>
        <c:ser>
          <c:idx val="21"/>
          <c:order val="21"/>
          <c:tx>
            <c:strRef>
              <c:f>NORMAL!$B$882</c:f>
              <c:strCache>
                <c:ptCount val="1"/>
                <c:pt idx="0">
                  <c:v>sum failures&lt;1hr</c:v>
                </c:pt>
              </c:strCache>
            </c:strRef>
          </c:tx>
          <c:spPr>
            <a:solidFill>
              <a:schemeClr val="bg1"/>
            </a:solidFill>
          </c:spPr>
          <c:invertIfNegative val="0"/>
          <c:cat>
            <c:strLit>
              <c:ptCount val="9"/>
              <c:pt idx="0">
                <c:v>07/01/25/2 to 07/08/25/1</c:v>
              </c:pt>
              <c:pt idx="2">
                <c:v>07/08/25/2 to 07/15/25/1</c:v>
              </c:pt>
              <c:pt idx="4">
                <c:v>07/15/25/2 to 07/22/25/1</c:v>
              </c:pt>
              <c:pt idx="6">
                <c:v>07/22/25/2 to 07/29/25/1</c:v>
              </c:pt>
              <c:pt idx="8">
                <c:v>0/0/00/2 to 0/0/00/1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NORMAL!$B$883:$H$883</c:f>
              <c:numCache>
                <c:formatCode>General</c:formatCode>
                <c:ptCount val="7"/>
                <c:pt idx="0" formatCode="0.00%">
                  <c:v>3.5067751511143243E-3</c:v>
                </c:pt>
                <c:pt idx="2" formatCode="0.00%">
                  <c:v>5.5370133964963014E-3</c:v>
                </c:pt>
                <c:pt idx="4" formatCode="0.0%">
                  <c:v>4.1835212329083158E-3</c:v>
                </c:pt>
                <c:pt idx="6" formatCode="0.0%">
                  <c:v>6.7828414107079698E-3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15-102C-4743-93E9-DBEEA98E30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8991616"/>
        <c:axId val="68993408"/>
        <c:axId val="89356928"/>
        <c:extLst/>
      </c:bar3DChart>
      <c:catAx>
        <c:axId val="68991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300000" vert="horz" anchor="ctr" anchorCtr="1"/>
          <a:lstStyle/>
          <a:p>
            <a:pPr>
              <a:defRPr sz="117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93408"/>
        <c:crosses val="autoZero"/>
        <c:auto val="1"/>
        <c:lblAlgn val="ctr"/>
        <c:lblOffset val="100"/>
        <c:tickLblSkip val="2"/>
        <c:tickMarkSkip val="1"/>
        <c:noMultiLvlLbl val="1"/>
      </c:catAx>
      <c:valAx>
        <c:axId val="68993408"/>
        <c:scaling>
          <c:orientation val="minMax"/>
        </c:scaling>
        <c:delete val="0"/>
        <c:axPos val="r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0%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7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91616"/>
        <c:crosses val="max"/>
        <c:crossBetween val="between"/>
      </c:valAx>
      <c:serAx>
        <c:axId val="89356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2520000" vert="horz"/>
          <a:lstStyle/>
          <a:p>
            <a:pPr>
              <a:defRPr sz="9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93408"/>
        <c:crosses val="autoZero"/>
        <c:tickMarkSkip val="1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4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INTEGRATED </a:t>
            </a:r>
            <a:r>
              <a:rPr lang="en-US" sz="14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FAILURES</a:t>
            </a:r>
            <a:r>
              <a:rPr lang="en-US" sz="14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 (</a:t>
            </a:r>
            <a:r>
              <a:rPr lang="en-US" sz="1400" b="1" i="0" u="none" strike="noStrike" baseline="0">
                <a:solidFill>
                  <a:srgbClr val="0000FF"/>
                </a:solidFill>
                <a:latin typeface="Arial"/>
                <a:cs typeface="Arial"/>
              </a:rPr>
              <a:t>GREATER THAN ONE HOUR</a:t>
            </a:r>
            <a:r>
              <a:rPr lang="en-US" sz="14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) </a:t>
            </a:r>
            <a:r>
              <a:rPr lang="en-US" sz="14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BY SYSTEM -- AUGUST 2025</a:t>
            </a:r>
          </a:p>
        </c:rich>
      </c:tx>
      <c:layout>
        <c:manualLayout>
          <c:xMode val="edge"/>
          <c:yMode val="edge"/>
          <c:x val="0.18845500848896557"/>
          <c:y val="2.5641025641025869E-2"/>
        </c:manualLayout>
      </c:layout>
      <c:overlay val="0"/>
      <c:spPr>
        <a:noFill/>
        <a:ln w="25400">
          <a:noFill/>
        </a:ln>
      </c:spPr>
    </c:title>
    <c:autoTitleDeleted val="0"/>
    <c:view3D>
      <c:rotX val="10"/>
      <c:hPercent val="100"/>
      <c:rotY val="70"/>
      <c:depthPercent val="100"/>
      <c:rAngAx val="0"/>
    </c:view3D>
    <c:floor>
      <c:thickness val="0"/>
      <c:spPr>
        <a:gradFill rotWithShape="0">
          <a:gsLst>
            <a:gs pos="0">
              <a:srgbClr val="808080"/>
            </a:gs>
            <a:gs pos="100000">
              <a:srgbClr val="808080">
                <a:gamma/>
                <a:tint val="0"/>
                <a:invGamma/>
              </a:srgbClr>
            </a:gs>
          </a:gsLst>
          <a:lin ang="5400000" scaled="1"/>
        </a:gradFill>
        <a:ln w="3175">
          <a:solidFill>
            <a:srgbClr val="000000"/>
          </a:solidFill>
          <a:prstDash val="solid"/>
        </a:ln>
      </c:spPr>
    </c:floor>
    <c:side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sideWall>
    <c:back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7.0965751748992792E-2"/>
          <c:y val="8.3888340887164486E-2"/>
          <c:w val="0.88283917743853535"/>
          <c:h val="0.77405545020732924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NORMAL!$AB$844</c:f>
              <c:strCache>
                <c:ptCount val="1"/>
                <c:pt idx="0">
                  <c:v>PS_RHIC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  <c:pt idx="8">
                  <c:v>08/26/25/2 to 09/02/25/1</c:v>
                </c:pt>
              </c:strCache>
            </c:strRef>
          </c:cat>
          <c:val>
            <c:numRef>
              <c:f>NORMAL!$AB$845:$AI$845</c:f>
              <c:numCache>
                <c:formatCode>General</c:formatCode>
                <c:ptCount val="8"/>
                <c:pt idx="0" formatCode="0.0%">
                  <c:v>1.0543228768171384E-2</c:v>
                </c:pt>
                <c:pt idx="6" formatCode="0.0%">
                  <c:v>8.2938026013771992E-3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8903-4DB5-909D-5461F20BE51D}"/>
            </c:ext>
          </c:extLst>
        </c:ser>
        <c:ser>
          <c:idx val="15"/>
          <c:order val="2"/>
          <c:tx>
            <c:strRef>
              <c:f>NORMAL!$AB$848</c:f>
              <c:strCache>
                <c:ptCount val="1"/>
                <c:pt idx="0">
                  <c:v>PPS_RHIC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  <c:pt idx="8">
                  <c:v>08/26/25/2 to 09/02/25/1</c:v>
                </c:pt>
              </c:strCache>
            </c:strRef>
          </c:cat>
          <c:val>
            <c:numRef>
              <c:f>NORMAL!$AB$849:$AI$849</c:f>
              <c:numCache>
                <c:formatCode>General</c:formatCode>
                <c:ptCount val="8"/>
                <c:pt idx="0" formatCode="0.0%">
                  <c:v>9.4261667941851566E-3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8903-4DB5-909D-5461F20BE51D}"/>
            </c:ext>
          </c:extLst>
        </c:ser>
        <c:ser>
          <c:idx val="6"/>
          <c:order val="3"/>
          <c:tx>
            <c:strRef>
              <c:f>NORMAL!$AB$850</c:f>
              <c:strCache>
                <c:ptCount val="1"/>
                <c:pt idx="0">
                  <c:v>QuenchDetect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NORMAL!$AB$843:$AJ$843</c:f>
              <c:strCache>
                <c:ptCount val="9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  <c:pt idx="8">
                  <c:v>08/26/25/2 to 09/02/25/1</c:v>
                </c:pt>
              </c:strCache>
            </c:strRef>
          </c:cat>
          <c:val>
            <c:numRef>
              <c:f>NORMAL!$AB$851:$AI$851</c:f>
              <c:numCache>
                <c:formatCode>General</c:formatCode>
                <c:ptCount val="8"/>
                <c:pt idx="6" formatCode="0.0%">
                  <c:v>2.4942616679418514E-3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2-8903-4DB5-909D-5461F20BE51D}"/>
            </c:ext>
          </c:extLst>
        </c:ser>
        <c:ser>
          <c:idx val="1"/>
          <c:order val="4"/>
          <c:tx>
            <c:strRef>
              <c:f>NORMAL!$AB$852</c:f>
              <c:strCache>
                <c:ptCount val="1"/>
                <c:pt idx="0">
                  <c:v>FoilChange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NORMAL!$AB$843:$AJ$843</c:f>
              <c:strCache>
                <c:ptCount val="9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  <c:pt idx="8">
                  <c:v>08/26/25/2 to 09/02/25/1</c:v>
                </c:pt>
              </c:strCache>
            </c:strRef>
          </c:cat>
          <c:val>
            <c:numRef>
              <c:f>NORMAL!$AB$853:$AH$853</c:f>
              <c:numCache>
                <c:formatCode>General</c:formatCode>
                <c:ptCount val="7"/>
                <c:pt idx="0" formatCode="0.0%">
                  <c:v>1.9280795715378733E-3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3-8903-4DB5-909D-5461F20BE51D}"/>
            </c:ext>
          </c:extLst>
        </c:ser>
        <c:ser>
          <c:idx val="16"/>
          <c:order val="5"/>
          <c:tx>
            <c:strRef>
              <c:f>NORMAL!$AB$854</c:f>
              <c:strCache>
                <c:ptCount val="1"/>
                <c:pt idx="0">
                  <c:v>PS_Experiment</c:v>
                </c:pt>
              </c:strCache>
              <c:extLst xmlns:c15="http://schemas.microsoft.com/office/drawing/2012/chart"/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  <c:pt idx="8">
                  <c:v>08/26/25/2 to 09/02/25/1</c:v>
                </c:pt>
              </c:strCache>
            </c:strRef>
          </c:cat>
          <c:val>
            <c:numRef>
              <c:f>NORMAL!$AB$855:$AI$855</c:f>
              <c:numCache>
                <c:formatCode>General</c:formatCode>
                <c:ptCount val="8"/>
                <c:pt idx="6" formatCode="0.0%">
                  <c:v>2.2647283856159143E-3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4-8903-4DB5-909D-5461F20BE51D}"/>
            </c:ext>
          </c:extLst>
        </c:ser>
        <c:ser>
          <c:idx val="11"/>
          <c:order val="6"/>
          <c:tx>
            <c:strRef>
              <c:f>NORMAL!$AB$856</c:f>
              <c:strCache>
                <c:ptCount val="1"/>
                <c:pt idx="0">
                  <c:v>TndmSource</c:v>
                </c:pt>
              </c:strCache>
              <c:extLst xmlns:c15="http://schemas.microsoft.com/office/drawing/2012/chart"/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  <c:pt idx="8">
                  <c:v>08/26/25/2 to 09/02/25/1</c:v>
                </c:pt>
              </c:strCache>
            </c:strRef>
          </c:cat>
          <c:val>
            <c:numRef>
              <c:f>NORMAL!$AB$857:$AH$857</c:f>
              <c:numCache>
                <c:formatCode>General</c:formatCode>
                <c:ptCount val="7"/>
                <c:pt idx="0" formatCode="0.0%">
                  <c:v>3.7796480489671004E-3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5-8903-4DB5-909D-5461F20BE51D}"/>
            </c:ext>
          </c:extLst>
        </c:ser>
        <c:ser>
          <c:idx val="5"/>
          <c:order val="7"/>
          <c:tx>
            <c:strRef>
              <c:f>NORMAL!$AB$858</c:f>
              <c:strCache>
                <c:ptCount val="1"/>
                <c:pt idx="0">
                  <c:v>RadMonIntlk</c:v>
                </c:pt>
              </c:strCache>
              <c:extLst xmlns:c15="http://schemas.microsoft.com/office/drawing/2012/chart"/>
            </c:strRef>
          </c:tx>
          <c:spPr>
            <a:solidFill>
              <a:schemeClr val="bg1"/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  <c:pt idx="8">
                  <c:v>08/26/25/2 to 09/02/25/1</c:v>
                </c:pt>
              </c:strCache>
            </c:strRef>
          </c:cat>
          <c:val>
            <c:numRef>
              <c:f>NORMAL!$AB$859:$AI$859</c:f>
              <c:numCache>
                <c:formatCode>General</c:formatCode>
                <c:ptCount val="8"/>
                <c:pt idx="4" formatCode="0.0%">
                  <c:v>1.9280795715378731E-3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6-8903-4DB5-909D-5461F20BE51D}"/>
            </c:ext>
          </c:extLst>
        </c:ser>
        <c:ser>
          <c:idx val="4"/>
          <c:order val="8"/>
          <c:tx>
            <c:strRef>
              <c:f>NORMAL!$AB$860</c:f>
              <c:strCache>
                <c:ptCount val="1"/>
                <c:pt idx="0">
                  <c:v>VacRHIC</c:v>
                </c:pt>
              </c:strCache>
              <c:extLst xmlns:c15="http://schemas.microsoft.com/office/drawing/2012/chart"/>
            </c:strRef>
          </c:tx>
          <c:spPr>
            <a:solidFill>
              <a:srgbClr val="FFC000"/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  <c:pt idx="8">
                  <c:v>08/26/25/2 to 09/02/25/1</c:v>
                </c:pt>
              </c:strCache>
            </c:strRef>
          </c:cat>
          <c:val>
            <c:numRef>
              <c:f>NORMAL!$AB$861:$AH$861</c:f>
              <c:numCache>
                <c:formatCode>General</c:formatCode>
                <c:ptCount val="7"/>
                <c:pt idx="0" formatCode="0.0%">
                  <c:v>3.2440703902065801E-3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7-8903-4DB5-909D-5461F20BE51D}"/>
            </c:ext>
          </c:extLst>
        </c:ser>
        <c:ser>
          <c:idx val="17"/>
          <c:order val="9"/>
          <c:tx>
            <c:strRef>
              <c:f>NORMAL!$AB$862</c:f>
              <c:strCache>
                <c:ptCount val="1"/>
                <c:pt idx="0">
                  <c:v>ES&amp;FD_Exp</c:v>
                </c:pt>
              </c:strCache>
              <c:extLst xmlns:c15="http://schemas.microsoft.com/office/drawing/2012/chart"/>
            </c:strRef>
          </c:tx>
          <c:spPr>
            <a:solidFill>
              <a:schemeClr val="tx1">
                <a:lumMod val="85000"/>
                <a:lumOff val="15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  <c:pt idx="8">
                  <c:v>08/26/25/2 to 09/02/25/1</c:v>
                </c:pt>
              </c:strCache>
            </c:strRef>
          </c:cat>
          <c:val>
            <c:numRef>
              <c:f>NORMAL!$AB$863:$AJ$863</c:f>
              <c:numCache>
                <c:formatCode>General</c:formatCode>
                <c:ptCount val="9"/>
                <c:pt idx="4" formatCode="0.0%">
                  <c:v>4.5753634276970157E-3</c:v>
                </c:pt>
                <c:pt idx="6" formatCode="0.0%">
                  <c:v>6.8706962509563893E-3</c:v>
                </c:pt>
                <c:pt idx="8" formatCode="0.0%">
                  <c:v>3.3664881407804133E-3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8-8903-4DB5-909D-5461F20BE51D}"/>
            </c:ext>
          </c:extLst>
        </c:ser>
        <c:ser>
          <c:idx val="7"/>
          <c:order val="10"/>
          <c:tx>
            <c:strRef>
              <c:f>NORMAL!$AB$864</c:f>
              <c:strCache>
                <c:ptCount val="1"/>
                <c:pt idx="0">
                  <c:v>RfRHIC</c:v>
                </c:pt>
              </c:strCache>
              <c:extLst xmlns:c15="http://schemas.microsoft.com/office/drawing/2012/chart"/>
            </c:strRef>
          </c:tx>
          <c:spPr>
            <a:solidFill>
              <a:srgbClr val="FF00FF"/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  <c:pt idx="8">
                  <c:v>08/26/25/2 to 09/02/25/1</c:v>
                </c:pt>
              </c:strCache>
            </c:strRef>
          </c:cat>
          <c:val>
            <c:numRef>
              <c:f>NORMAL!$AB$865:$AI$865</c:f>
              <c:numCache>
                <c:formatCode>General</c:formatCode>
                <c:ptCount val="8"/>
                <c:pt idx="0" formatCode="0.0%">
                  <c:v>2.9839326702371842E-3</c:v>
                </c:pt>
                <c:pt idx="2" formatCode="0.0%">
                  <c:v>1.0711553175210407E-2</c:v>
                </c:pt>
                <c:pt idx="4" formatCode="0.0%">
                  <c:v>2.3259372609028307E-3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9-8903-4DB5-909D-5461F20BE51D}"/>
            </c:ext>
          </c:extLst>
        </c:ser>
        <c:ser>
          <c:idx val="13"/>
          <c:order val="11"/>
          <c:tx>
            <c:strRef>
              <c:f>NORMAL!$AB$866</c:f>
              <c:strCache>
                <c:ptCount val="1"/>
                <c:pt idx="0">
                  <c:v>CryoRHIC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  <c:pt idx="8">
                  <c:v>08/26/25/2 to 09/02/25/1</c:v>
                </c:pt>
              </c:strCache>
            </c:strRef>
          </c:cat>
          <c:val>
            <c:numRef>
              <c:f>NORMAL!$AB$867:$AI$867</c:f>
              <c:numCache>
                <c:formatCode>General</c:formatCode>
                <c:ptCount val="8"/>
                <c:pt idx="4" formatCode="0.0%">
                  <c:v>4.7436878347360363E-3</c:v>
                </c:pt>
                <c:pt idx="6" formatCode="0.0%">
                  <c:v>3.6266258607498087E-3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A-8903-4DB5-909D-5461F20BE51D}"/>
            </c:ext>
          </c:extLst>
        </c:ser>
        <c:ser>
          <c:idx val="8"/>
          <c:order val="12"/>
          <c:tx>
            <c:strRef>
              <c:f>NORMAL!$AB$870</c:f>
              <c:strCache>
                <c:ptCount val="1"/>
                <c:pt idx="0">
                  <c:v>Weather</c:v>
                </c:pt>
              </c:strCache>
            </c:strRef>
          </c:tx>
          <c:invertIfNegative val="0"/>
          <c:cat>
            <c:strRef>
              <c:f>NORMAL!$AB$843:$AJ$843</c:f>
              <c:strCache>
                <c:ptCount val="9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  <c:pt idx="8">
                  <c:v>08/26/25/2 to 09/02/25/1</c:v>
                </c:pt>
              </c:strCache>
            </c:strRef>
          </c:cat>
          <c:val>
            <c:numRef>
              <c:f>NORMAL!$AB$871:$AI$871</c:f>
              <c:numCache>
                <c:formatCode>General</c:formatCode>
                <c:ptCount val="8"/>
                <c:pt idx="0" formatCode="0.0%">
                  <c:v>1.7903596021423105E-3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B-8903-4DB5-909D-5461F20BE51D}"/>
            </c:ext>
          </c:extLst>
        </c:ser>
        <c:ser>
          <c:idx val="12"/>
          <c:order val="13"/>
          <c:tx>
            <c:strRef>
              <c:f>NORMAL!$AB$868</c:f>
              <c:strCache>
                <c:ptCount val="1"/>
                <c:pt idx="0">
                  <c:v>InstRHIC</c:v>
                </c:pt>
              </c:strCache>
            </c:strRef>
          </c:tx>
          <c:invertIfNegative val="0"/>
          <c:cat>
            <c:strRef>
              <c:f>NORMAL!$AB$843:$AJ$843</c:f>
              <c:strCache>
                <c:ptCount val="9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  <c:pt idx="8">
                  <c:v>08/26/25/2 to 09/02/25/1</c:v>
                </c:pt>
              </c:strCache>
            </c:strRef>
          </c:cat>
          <c:val>
            <c:numRef>
              <c:f>NORMAL!$AB$869:$AI$869</c:f>
              <c:numCache>
                <c:formatCode>General</c:formatCode>
                <c:ptCount val="8"/>
                <c:pt idx="0" formatCode="0.0%">
                  <c:v>2.0811017597551647E-3</c:v>
                </c:pt>
                <c:pt idx="2" formatCode="0.0%">
                  <c:v>2.188217291507269E-3</c:v>
                </c:pt>
                <c:pt idx="6" formatCode="0.0%">
                  <c:v>5.0038255547054326E-3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C-8903-4DB5-909D-5461F20BE51D}"/>
            </c:ext>
          </c:extLst>
        </c:ser>
        <c:ser>
          <c:idx val="9"/>
          <c:order val="14"/>
          <c:tx>
            <c:strRef>
              <c:f>NORMAL!$AB$872</c:f>
              <c:strCache>
                <c:ptCount val="1"/>
                <c:pt idx="0">
                  <c:v>ElecRHIC (PowerDip)</c:v>
                </c:pt>
              </c:strCache>
            </c:strRef>
          </c:tx>
          <c:invertIfNegative val="0"/>
          <c:cat>
            <c:strRef>
              <c:f>NORMAL!$AB$843:$AJ$843</c:f>
              <c:strCache>
                <c:ptCount val="9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  <c:pt idx="8">
                  <c:v>08/26/25/2 to 09/02/25/1</c:v>
                </c:pt>
              </c:strCache>
            </c:strRef>
          </c:cat>
          <c:val>
            <c:numRef>
              <c:f>NORMAL!$AB$873:$AI$873</c:f>
              <c:numCache>
                <c:formatCode>General</c:formatCode>
                <c:ptCount val="8"/>
                <c:pt idx="0" formatCode="0.0%">
                  <c:v>4.8201989288446821E-3</c:v>
                </c:pt>
                <c:pt idx="6" formatCode="0.0%">
                  <c:v>1.0986993114001531E-2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D-8903-4DB5-909D-5461F20BE51D}"/>
            </c:ext>
          </c:extLst>
        </c:ser>
        <c:ser>
          <c:idx val="2"/>
          <c:order val="16"/>
          <c:tx>
            <c:strRef>
              <c:f>NORMAL!$AB$882</c:f>
              <c:strCache>
                <c:ptCount val="1"/>
                <c:pt idx="0">
                  <c:v>sum failures&lt;1hr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  <c:pt idx="8">
                  <c:v>08/26/25/2 to 09/02/25/1</c:v>
                </c:pt>
              </c:strCache>
            </c:strRef>
          </c:cat>
          <c:val>
            <c:numRef>
              <c:f>NORMAL!$AB$883:$AI$883</c:f>
              <c:numCache>
                <c:formatCode>General</c:formatCode>
                <c:ptCount val="8"/>
                <c:pt idx="0" formatCode="0.0%">
                  <c:v>3.06044376434583E-3</c:v>
                </c:pt>
                <c:pt idx="2" formatCode="0.0%">
                  <c:v>7.3603672532517221E-3</c:v>
                </c:pt>
                <c:pt idx="4" formatCode="0.0%">
                  <c:v>6.9166029074215771E-3</c:v>
                </c:pt>
                <c:pt idx="6" formatCode="0.0%">
                  <c:v>5.8301453710788067E-3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E-8903-4DB5-909D-5461F20BE5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1005312"/>
        <c:axId val="71006848"/>
        <c:axId val="111567296"/>
        <c:extLst>
          <c:ext xmlns:c15="http://schemas.microsoft.com/office/drawing/2012/chart" uri="{02D57815-91ED-43cb-92C2-25804820EDAC}">
            <c15:filteredBarSeries>
              <c15:ser>
                <c:idx val="3"/>
                <c:order val="1"/>
                <c:tx>
                  <c:strRef>
                    <c:extLst>
                      <c:ext uri="{02D57815-91ED-43cb-92C2-25804820EDAC}">
                        <c15:formulaRef>
                          <c15:sqref>NORMAL!$AB$846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NORMAL!$AB$843:$AJ$843</c15:sqref>
                        </c15:formulaRef>
                      </c:ext>
                    </c:extLst>
                    <c:strCache>
                      <c:ptCount val="9"/>
                      <c:pt idx="0">
                        <c:v>07/29/25/2 to 08/05/25/1</c:v>
                      </c:pt>
                      <c:pt idx="2">
                        <c:v>08/05/25/2 to 08/12/25/1</c:v>
                      </c:pt>
                      <c:pt idx="4">
                        <c:v>08/12/25/2 to 08/19/25/1</c:v>
                      </c:pt>
                      <c:pt idx="6">
                        <c:v>08/19/25/2 to 08/26/25/1</c:v>
                      </c:pt>
                      <c:pt idx="8">
                        <c:v>08/26/25/2 to 09/02/25/1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NORMAL!$AB$847:$AI$847</c15:sqref>
                        </c15:formulaRef>
                      </c:ext>
                    </c:extLst>
                    <c:numCache>
                      <c:formatCode>General</c:formatCode>
                      <c:ptCount val="8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F-8903-4DB5-909D-5461F20BE51D}"/>
                  </c:ext>
                </c:extLst>
              </c15:ser>
            </c15:filteredBarSeries>
            <c15:filteredBarSeries>
              <c15:ser>
                <c:idx val="10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NORMAL!$AB$874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NORMAL!$AB$843:$AJ$843</c15:sqref>
                        </c15:formulaRef>
                      </c:ext>
                    </c:extLst>
                    <c:strCache>
                      <c:ptCount val="9"/>
                      <c:pt idx="0">
                        <c:v>07/29/25/2 to 08/05/25/1</c:v>
                      </c:pt>
                      <c:pt idx="2">
                        <c:v>08/05/25/2 to 08/12/25/1</c:v>
                      </c:pt>
                      <c:pt idx="4">
                        <c:v>08/12/25/2 to 08/19/25/1</c:v>
                      </c:pt>
                      <c:pt idx="6">
                        <c:v>08/19/25/2 to 08/26/25/1</c:v>
                      </c:pt>
                      <c:pt idx="8">
                        <c:v>08/26/25/2 to 09/02/25/1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NORMAL!$AB$875:$AI$875</c15:sqref>
                        </c15:formulaRef>
                      </c:ext>
                    </c:extLst>
                    <c:numCache>
                      <c:formatCode>General</c:formatCode>
                      <c:ptCount val="8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8903-4DB5-909D-5461F20BE51D}"/>
                  </c:ext>
                </c:extLst>
              </c15:ser>
            </c15:filteredBarSeries>
            <c15:filteredBarSeries>
              <c15:ser>
                <c:idx val="14"/>
                <c:order val="1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NORMAL!$AB$900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bg1"/>
                  </a:solidFill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NORMAL!$AB$843:$AJ$843</c15:sqref>
                        </c15:formulaRef>
                      </c:ext>
                    </c:extLst>
                    <c:strCache>
                      <c:ptCount val="9"/>
                      <c:pt idx="0">
                        <c:v>07/29/25/2 to 08/05/25/1</c:v>
                      </c:pt>
                      <c:pt idx="2">
                        <c:v>08/05/25/2 to 08/12/25/1</c:v>
                      </c:pt>
                      <c:pt idx="4">
                        <c:v>08/12/25/2 to 08/19/25/1</c:v>
                      </c:pt>
                      <c:pt idx="6">
                        <c:v>08/19/25/2 to 08/26/25/1</c:v>
                      </c:pt>
                      <c:pt idx="8">
                        <c:v>08/26/25/2 to 09/02/25/1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NORMAL!$AB$901:$AH$901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8903-4DB5-909D-5461F20BE51D}"/>
                  </c:ext>
                </c:extLst>
              </c15:ser>
            </c15:filteredBarSeries>
          </c:ext>
        </c:extLst>
      </c:bar3DChart>
      <c:catAx>
        <c:axId val="71005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180000" vert="horz"/>
          <a:lstStyle/>
          <a:p>
            <a:pPr>
              <a:defRPr sz="11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1006848"/>
        <c:crosses val="autoZero"/>
        <c:auto val="1"/>
        <c:lblAlgn val="ctr"/>
        <c:lblOffset val="100"/>
        <c:tickLblSkip val="2"/>
        <c:tickMarkSkip val="1"/>
        <c:noMultiLvlLbl val="1"/>
      </c:catAx>
      <c:valAx>
        <c:axId val="71006848"/>
        <c:scaling>
          <c:orientation val="minMax"/>
        </c:scaling>
        <c:delete val="0"/>
        <c:axPos val="r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1005312"/>
        <c:crosses val="max"/>
        <c:crossBetween val="between"/>
      </c:valAx>
      <c:serAx>
        <c:axId val="1115672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3180000" vert="horz"/>
          <a:lstStyle/>
          <a:p>
            <a:pPr>
              <a:defRPr sz="9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1006848"/>
        <c:crosses val="autoZero"/>
        <c:tickLblSkip val="1"/>
        <c:tickMarkSkip val="1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6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INTEGRATED </a:t>
            </a:r>
            <a:r>
              <a:rPr lang="en-US" sz="16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FAILURES</a:t>
            </a:r>
            <a:r>
              <a:rPr lang="en-US" sz="1600" b="1" i="0" u="none" strike="noStrike" baseline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600" b="1" i="0" u="none" strike="noStrike" baseline="0">
                <a:solidFill>
                  <a:srgbClr val="0000FF"/>
                </a:solidFill>
                <a:latin typeface="Arial"/>
                <a:cs typeface="Arial"/>
              </a:rPr>
              <a:t>(GREATER THAN ONE HOUR) </a:t>
            </a:r>
            <a:r>
              <a:rPr lang="en-US" sz="16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BY SYSTEM - SEPTEMBER 2025</a:t>
            </a:r>
          </a:p>
        </c:rich>
      </c:tx>
      <c:layout>
        <c:manualLayout>
          <c:xMode val="edge"/>
          <c:yMode val="edge"/>
          <c:x val="0.13276879630552507"/>
          <c:y val="2.0745124117747215E-2"/>
        </c:manualLayout>
      </c:layout>
      <c:overlay val="0"/>
      <c:spPr>
        <a:noFill/>
        <a:ln w="25400">
          <a:noFill/>
        </a:ln>
      </c:spPr>
    </c:title>
    <c:autoTitleDeleted val="0"/>
    <c:view3D>
      <c:rotX val="10"/>
      <c:hPercent val="100"/>
      <c:rotY val="75"/>
      <c:depthPercent val="100"/>
      <c:rAngAx val="0"/>
    </c:view3D>
    <c:floor>
      <c:thickness val="0"/>
      <c:spPr>
        <a:gradFill rotWithShape="0">
          <a:gsLst>
            <a:gs pos="0">
              <a:srgbClr val="808080"/>
            </a:gs>
            <a:gs pos="100000">
              <a:srgbClr val="808080">
                <a:gamma/>
                <a:tint val="0"/>
                <a:invGamma/>
              </a:srgbClr>
            </a:gs>
          </a:gsLst>
          <a:lin ang="5400000" scaled="1"/>
        </a:gradFill>
        <a:ln w="3175">
          <a:solidFill>
            <a:srgbClr val="000000"/>
          </a:solidFill>
          <a:prstDash val="solid"/>
        </a:ln>
      </c:spPr>
    </c:floor>
    <c:sideWall>
      <c:thickness val="0"/>
      <c:spPr>
        <a:gradFill rotWithShape="0">
          <a:gsLst>
            <a:gs pos="0">
              <a:srgbClr val="C0C0C0"/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sideWall>
    <c:backWall>
      <c:thickness val="0"/>
      <c:spPr>
        <a:gradFill rotWithShape="0">
          <a:gsLst>
            <a:gs pos="0">
              <a:srgbClr val="C0C0C0"/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6.6539130498733209E-2"/>
          <c:y val="9.9655240683673874E-2"/>
          <c:w val="0.89520937916501053"/>
          <c:h val="0.7576926884281816"/>
        </c:manualLayout>
      </c:layout>
      <c:bar3DChart>
        <c:barDir val="col"/>
        <c:grouping val="standard"/>
        <c:varyColors val="0"/>
        <c:ser>
          <c:idx val="9"/>
          <c:order val="0"/>
          <c:tx>
            <c:strRef>
              <c:f>NORMAL!$BB$844</c:f>
              <c:strCache>
                <c:ptCount val="1"/>
                <c:pt idx="0">
                  <c:v>PS_RHIC</c:v>
                </c:pt>
              </c:strCache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09/02/25/2 to 09/09/25/1</c:v>
                </c:pt>
                <c:pt idx="2">
                  <c:v>09/09/25/2 to 09/16/25/1</c:v>
                </c:pt>
                <c:pt idx="4">
                  <c:v>09/16/25/2 to 09/23/25/1</c:v>
                </c:pt>
                <c:pt idx="6">
                  <c:v>09/23/25/2 to 09/30/25/1</c:v>
                </c:pt>
              </c:strCache>
              <c:extLst/>
            </c:strRef>
          </c:cat>
          <c:val>
            <c:numRef>
              <c:f>NORMAL!$BB$845:$BH$845</c:f>
              <c:numCache>
                <c:formatCode>0.0</c:formatCode>
                <c:ptCount val="7"/>
                <c:pt idx="0" formatCode="0.0%">
                  <c:v>2.1018183494273007E-2</c:v>
                </c:pt>
                <c:pt idx="2" formatCode="0.00%">
                  <c:v>3.6413081053674724E-2</c:v>
                </c:pt>
                <c:pt idx="4" formatCode="0.00%">
                  <c:v>1.3044179668594872E-2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0DFF-4845-8C79-9750CDCB4CA9}"/>
            </c:ext>
          </c:extLst>
        </c:ser>
        <c:ser>
          <c:idx val="10"/>
          <c:order val="1"/>
          <c:tx>
            <c:strRef>
              <c:f>NORMAL!$BB$846</c:f>
              <c:strCache>
                <c:ptCount val="1"/>
                <c:pt idx="0">
                  <c:v>PS_Bstr/BtA/LtB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09/02/25/2 to 09/09/25/1</c:v>
                </c:pt>
                <c:pt idx="2">
                  <c:v>09/09/25/2 to 09/16/25/1</c:v>
                </c:pt>
                <c:pt idx="4">
                  <c:v>09/16/25/2 to 09/23/25/1</c:v>
                </c:pt>
                <c:pt idx="6">
                  <c:v>09/23/25/2 to 09/30/25/1</c:v>
                </c:pt>
              </c:strCache>
              <c:extLst/>
            </c:strRef>
          </c:cat>
          <c:val>
            <c:numRef>
              <c:f>NORMAL!$BB$847:$BH$847</c:f>
              <c:numCache>
                <c:formatCode>0.0</c:formatCode>
                <c:ptCount val="7"/>
                <c:pt idx="4" formatCode="0.00%">
                  <c:v>5.0010370814224147E-3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1-0DFF-4845-8C79-9750CDCB4CA9}"/>
            </c:ext>
          </c:extLst>
        </c:ser>
        <c:ser>
          <c:idx val="5"/>
          <c:order val="2"/>
          <c:tx>
            <c:strRef>
              <c:f>NORMAL!$BB$848</c:f>
              <c:strCache>
                <c:ptCount val="1"/>
                <c:pt idx="0">
                  <c:v>CntrlsHdRHIC</c:v>
                </c:pt>
              </c:strCache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09/02/25/2 to 09/09/25/1</c:v>
                </c:pt>
                <c:pt idx="2">
                  <c:v>09/09/25/2 to 09/16/25/1</c:v>
                </c:pt>
                <c:pt idx="4">
                  <c:v>09/16/25/2 to 09/23/25/1</c:v>
                </c:pt>
                <c:pt idx="6">
                  <c:v>09/23/25/2 to 09/30/25/1</c:v>
                </c:pt>
              </c:strCache>
              <c:extLst/>
            </c:strRef>
          </c:cat>
          <c:val>
            <c:numRef>
              <c:f>NORMAL!$BB$849:$BH$849</c:f>
              <c:numCache>
                <c:formatCode>0.0</c:formatCode>
                <c:ptCount val="7"/>
                <c:pt idx="0" formatCode="0.00%">
                  <c:v>6.5681823419603148E-3</c:v>
                </c:pt>
                <c:pt idx="4" formatCode="0.00%">
                  <c:v>5.6463321887027275E-3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0DFF-4845-8C79-9750CDCB4CA9}"/>
            </c:ext>
          </c:extLst>
        </c:ser>
        <c:ser>
          <c:idx val="0"/>
          <c:order val="3"/>
          <c:tx>
            <c:strRef>
              <c:f>NORMAL!$BB$850</c:f>
              <c:strCache>
                <c:ptCount val="1"/>
                <c:pt idx="0">
                  <c:v>PPS_RHIC</c:v>
                </c:pt>
              </c:strCache>
              <c:extLst xmlns:c15="http://schemas.microsoft.com/office/drawing/2012/chart"/>
            </c:strRef>
          </c:tx>
          <c:spPr>
            <a:solidFill>
              <a:srgbClr val="C00000"/>
            </a:solidFill>
          </c:spPr>
          <c:invertIfNegative val="0"/>
          <c:cat>
            <c:strRef>
              <c:f>NORMAL!$BB$843:$BH$843</c:f>
              <c:strCache>
                <c:ptCount val="7"/>
                <c:pt idx="0">
                  <c:v>09/02/25/2 to 09/09/25/1</c:v>
                </c:pt>
                <c:pt idx="2">
                  <c:v>09/09/25/2 to 09/16/25/1</c:v>
                </c:pt>
                <c:pt idx="4">
                  <c:v>09/16/25/2 to 09/23/25/1</c:v>
                </c:pt>
                <c:pt idx="6">
                  <c:v>09/23/25/2 to 09/30/25/1</c:v>
                </c:pt>
              </c:strCache>
              <c:extLst/>
            </c:strRef>
          </c:cat>
          <c:val>
            <c:numRef>
              <c:f>NORMAL!$BB$851:$BH$851</c:f>
              <c:numCache>
                <c:formatCode>0.0</c:formatCode>
                <c:ptCount val="7"/>
                <c:pt idx="4" formatCode="0.0%">
                  <c:v>8.8728077251042856E-3</c:v>
                </c:pt>
                <c:pt idx="6" formatCode="0.0%">
                  <c:v>4.0653591758659631E-2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3-0DFF-4845-8C79-9750CDCB4CA9}"/>
            </c:ext>
          </c:extLst>
        </c:ser>
        <c:ser>
          <c:idx val="1"/>
          <c:order val="4"/>
          <c:tx>
            <c:strRef>
              <c:f>NORMAL!$BB$852</c:f>
              <c:strCache>
                <c:ptCount val="1"/>
                <c:pt idx="0">
                  <c:v>RfRHIC</c:v>
                </c:pt>
              </c:strCache>
              <c:extLst xmlns:c15="http://schemas.microsoft.com/office/drawing/2012/chart"/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cat>
            <c:strRef>
              <c:f>NORMAL!$BB$843:$BH$843</c:f>
              <c:strCache>
                <c:ptCount val="7"/>
                <c:pt idx="0">
                  <c:v>09/02/25/2 to 09/09/25/1</c:v>
                </c:pt>
                <c:pt idx="2">
                  <c:v>09/09/25/2 to 09/16/25/1</c:v>
                </c:pt>
                <c:pt idx="4">
                  <c:v>09/16/25/2 to 09/23/25/1</c:v>
                </c:pt>
                <c:pt idx="6">
                  <c:v>09/23/25/2 to 09/30/25/1</c:v>
                </c:pt>
              </c:strCache>
              <c:extLst/>
            </c:strRef>
          </c:cat>
          <c:val>
            <c:numRef>
              <c:f>NORMAL!$BB$853:$BH$853</c:f>
              <c:numCache>
                <c:formatCode>0.0</c:formatCode>
                <c:ptCount val="7"/>
                <c:pt idx="2" formatCode="0.0%">
                  <c:v>2.9084372335276901E-2</c:v>
                </c:pt>
                <c:pt idx="4" formatCode="0.00%">
                  <c:v>6.3377198036459166E-3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4-0DFF-4845-8C79-9750CDCB4CA9}"/>
            </c:ext>
          </c:extLst>
        </c:ser>
        <c:ser>
          <c:idx val="2"/>
          <c:order val="5"/>
          <c:tx>
            <c:strRef>
              <c:f>NORMAL!$BB$854</c:f>
              <c:strCache>
                <c:ptCount val="1"/>
                <c:pt idx="0">
                  <c:v>ElecRHIC (power dip)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09/02/25/2 to 09/09/25/1</c:v>
                </c:pt>
                <c:pt idx="2">
                  <c:v>09/09/25/2 to 09/16/25/1</c:v>
                </c:pt>
                <c:pt idx="4">
                  <c:v>09/16/25/2 to 09/23/25/1</c:v>
                </c:pt>
                <c:pt idx="6">
                  <c:v>09/23/25/2 to 09/30/25/1</c:v>
                </c:pt>
              </c:strCache>
              <c:extLst/>
            </c:strRef>
          </c:cat>
          <c:val>
            <c:numRef>
              <c:f>NORMAL!$BB$855:$BH$855</c:f>
              <c:numCache>
                <c:formatCode>0.0</c:formatCode>
                <c:ptCount val="7"/>
                <c:pt idx="4" formatCode="0.00%">
                  <c:v>7.2595699569035057E-3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5-0DFF-4845-8C79-9750CDCB4CA9}"/>
            </c:ext>
          </c:extLst>
        </c:ser>
        <c:ser>
          <c:idx val="3"/>
          <c:order val="6"/>
          <c:tx>
            <c:strRef>
              <c:f>NORMAL!$BB$856</c:f>
              <c:strCache>
                <c:ptCount val="1"/>
                <c:pt idx="0">
                  <c:v>ES&amp;FD_Exp</c:v>
                </c:pt>
              </c:strCache>
              <c:extLst xmlns:c15="http://schemas.microsoft.com/office/drawing/2012/chart"/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cat>
            <c:strRef>
              <c:f>NORMAL!$BB$843:$BH$843</c:f>
              <c:strCache>
                <c:ptCount val="7"/>
                <c:pt idx="0">
                  <c:v>09/02/25/2 to 09/09/25/1</c:v>
                </c:pt>
                <c:pt idx="2">
                  <c:v>09/09/25/2 to 09/16/25/1</c:v>
                </c:pt>
                <c:pt idx="4">
                  <c:v>09/16/25/2 to 09/23/25/1</c:v>
                </c:pt>
                <c:pt idx="6">
                  <c:v>09/23/25/2 to 09/30/25/1</c:v>
                </c:pt>
              </c:strCache>
              <c:extLst/>
            </c:strRef>
          </c:cat>
          <c:val>
            <c:numRef>
              <c:f>NORMAL!$BB$857:$BH$857</c:f>
              <c:numCache>
                <c:formatCode>0.0</c:formatCode>
                <c:ptCount val="7"/>
                <c:pt idx="2" formatCode="0.00%">
                  <c:v>2.7885967136042039E-3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6-0DFF-4845-8C79-9750CDCB4CA9}"/>
            </c:ext>
          </c:extLst>
        </c:ser>
        <c:ser>
          <c:idx val="6"/>
          <c:order val="7"/>
          <c:tx>
            <c:strRef>
              <c:f>NORMAL!$BB$858</c:f>
              <c:strCache>
                <c:ptCount val="1"/>
                <c:pt idx="0">
                  <c:v>TMP7</c:v>
                </c:pt>
              </c:strCache>
              <c:extLst xmlns:c15="http://schemas.microsoft.com/office/drawing/2012/chart"/>
            </c:strRef>
          </c:tx>
          <c:spPr>
            <a:solidFill>
              <a:srgbClr val="FF00FF"/>
            </a:solidFill>
          </c:spPr>
          <c:invertIfNegative val="0"/>
          <c:cat>
            <c:strRef>
              <c:f>NORMAL!$BB$843:$BH$843</c:f>
              <c:strCache>
                <c:ptCount val="7"/>
                <c:pt idx="0">
                  <c:v>09/02/25/2 to 09/09/25/1</c:v>
                </c:pt>
                <c:pt idx="2">
                  <c:v>09/09/25/2 to 09/16/25/1</c:v>
                </c:pt>
                <c:pt idx="4">
                  <c:v>09/16/25/2 to 09/23/25/1</c:v>
                </c:pt>
                <c:pt idx="6">
                  <c:v>09/23/25/2 to 09/30/25/1</c:v>
                </c:pt>
              </c:strCache>
              <c:extLst/>
            </c:strRef>
          </c:cat>
          <c:val>
            <c:numRef>
              <c:f>NORMAL!$BB$859:$BH$859</c:f>
              <c:numCache>
                <c:formatCode>0.0</c:formatCode>
                <c:ptCount val="7"/>
                <c:pt idx="4" formatCode="0.00%">
                  <c:v>3.2264755364015581E-3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7-0DFF-4845-8C79-9750CDCB4CA9}"/>
            </c:ext>
          </c:extLst>
        </c:ser>
        <c:ser>
          <c:idx val="8"/>
          <c:order val="8"/>
          <c:tx>
            <c:strRef>
              <c:f>NORMAL!$BB$860</c:f>
              <c:strCache>
                <c:ptCount val="1"/>
                <c:pt idx="0">
                  <c:v>InstRHIC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09/02/25/2 to 09/09/25/1</c:v>
                </c:pt>
                <c:pt idx="2">
                  <c:v>09/09/25/2 to 09/16/25/1</c:v>
                </c:pt>
                <c:pt idx="4">
                  <c:v>09/16/25/2 to 09/23/25/1</c:v>
                </c:pt>
                <c:pt idx="6">
                  <c:v>09/23/25/2 to 09/30/25/1</c:v>
                </c:pt>
              </c:strCache>
              <c:extLst/>
            </c:strRef>
          </c:cat>
          <c:val>
            <c:numRef>
              <c:f>NORMAL!$BB$861:$BH$861</c:f>
              <c:numCache>
                <c:formatCode>0.0</c:formatCode>
                <c:ptCount val="7"/>
                <c:pt idx="2" formatCode="0.0%">
                  <c:v>3.7795856283561113E-3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8-0DFF-4845-8C79-9750CDCB4CA9}"/>
            </c:ext>
          </c:extLst>
        </c:ser>
        <c:ser>
          <c:idx val="7"/>
          <c:order val="9"/>
          <c:tx>
            <c:strRef>
              <c:f>NORMAL!$BB$862</c:f>
              <c:strCache>
                <c:ptCount val="1"/>
                <c:pt idx="0">
                  <c:v>ES&amp;FD_AtR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09/02/25/2 to 09/09/25/1</c:v>
                </c:pt>
                <c:pt idx="2">
                  <c:v>09/09/25/2 to 09/16/25/1</c:v>
                </c:pt>
                <c:pt idx="4">
                  <c:v>09/16/25/2 to 09/23/25/1</c:v>
                </c:pt>
                <c:pt idx="6">
                  <c:v>09/23/25/2 to 09/30/25/1</c:v>
                </c:pt>
              </c:strCache>
              <c:extLst/>
            </c:strRef>
          </c:cat>
          <c:val>
            <c:numRef>
              <c:f>NORMAL!$BB$863:$BH$863</c:f>
              <c:numCache>
                <c:formatCode>0.0</c:formatCode>
                <c:ptCount val="7"/>
                <c:pt idx="4" formatCode="0.0%">
                  <c:v>2.8807817289299626E-3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9-0DFF-4845-8C79-9750CDCB4CA9}"/>
            </c:ext>
          </c:extLst>
        </c:ser>
        <c:ser>
          <c:idx val="11"/>
          <c:order val="10"/>
          <c:tx>
            <c:strRef>
              <c:f>NORMAL!$BB$864</c:f>
              <c:strCache>
                <c:ptCount val="1"/>
                <c:pt idx="0">
                  <c:v>QLI</c:v>
                </c:pt>
              </c:strCache>
              <c:extLst xmlns:c15="http://schemas.microsoft.com/office/drawing/2012/chart"/>
            </c:strRef>
          </c:tx>
          <c:invertIfNegative val="0"/>
          <c:cat>
            <c:strLit>
              <c:ptCount val="7"/>
              <c:pt idx="0">
                <c:v>09/02/25/2 to 09/09/25/1</c:v>
              </c:pt>
              <c:pt idx="2">
                <c:v>09/09/25/2 to 09/16/25/1</c:v>
              </c:pt>
              <c:pt idx="4">
                <c:v>09/16/25/2 to 09/23/25/1</c:v>
              </c:pt>
              <c:pt idx="6">
                <c:v>09/23/25/2 to 09/30/25/1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NORMAL!$BB$865:$BH$865</c:f>
              <c:numCache>
                <c:formatCode>0.0</c:formatCode>
                <c:ptCount val="7"/>
                <c:pt idx="2" formatCode="0.0%">
                  <c:v>9.2645940402387595E-3</c:v>
                </c:pt>
                <c:pt idx="6" formatCode="0.0%">
                  <c:v>4.2866032126477847E-3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A-0DFF-4845-8C79-9750CDCB4CA9}"/>
            </c:ext>
          </c:extLst>
        </c:ser>
        <c:ser>
          <c:idx val="4"/>
          <c:order val="11"/>
          <c:tx>
            <c:strRef>
              <c:f>NORMAL!$BB$870</c:f>
              <c:strCache>
                <c:ptCount val="1"/>
                <c:pt idx="0">
                  <c:v>VacRHIC</c:v>
                </c:pt>
              </c:strCache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09/02/25/2 to 09/09/25/1</c:v>
                </c:pt>
                <c:pt idx="2">
                  <c:v>09/09/25/2 to 09/16/25/1</c:v>
                </c:pt>
                <c:pt idx="4">
                  <c:v>09/16/25/2 to 09/23/25/1</c:v>
                </c:pt>
                <c:pt idx="6">
                  <c:v>09/23/25/2 to 09/30/25/1</c:v>
                </c:pt>
              </c:strCache>
              <c:extLst/>
            </c:strRef>
          </c:cat>
          <c:val>
            <c:numRef>
              <c:f>NORMAL!$BB$871:$BH$871</c:f>
              <c:numCache>
                <c:formatCode>0.0</c:formatCode>
                <c:ptCount val="7"/>
                <c:pt idx="6" formatCode="0.0%">
                  <c:v>3.7404069968426636E-2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B-0DFF-4845-8C79-9750CDCB4CA9}"/>
            </c:ext>
          </c:extLst>
        </c:ser>
        <c:ser>
          <c:idx val="12"/>
          <c:order val="12"/>
          <c:tx>
            <c:strRef>
              <c:f>NORMAL!$BB$866</c:f>
              <c:strCache>
                <c:ptCount val="1"/>
                <c:pt idx="0">
                  <c:v>ES&amp;FD_Exp</c:v>
                </c:pt>
              </c:strCache>
              <c:extLst xmlns:c15="http://schemas.microsoft.com/office/drawing/2012/chart"/>
            </c:strRef>
          </c:tx>
          <c:invertIfNegative val="0"/>
          <c:cat>
            <c:strLit>
              <c:ptCount val="7"/>
              <c:pt idx="0">
                <c:v>09/02/25/2 to 09/09/25/1</c:v>
              </c:pt>
              <c:pt idx="2">
                <c:v>09/09/25/2 to 09/16/25/1</c:v>
              </c:pt>
              <c:pt idx="4">
                <c:v>09/16/25/2 to 09/23/25/1</c:v>
              </c:pt>
              <c:pt idx="6">
                <c:v>09/23/25/2 to 09/30/25/1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NORMAL!$BB$867:$BH$867</c:f>
              <c:numCache>
                <c:formatCode>0.0</c:formatCode>
                <c:ptCount val="7"/>
                <c:pt idx="4" formatCode="0.0%">
                  <c:v>5.2545458735682527E-3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C-0DFF-4845-8C79-9750CDCB4CA9}"/>
            </c:ext>
          </c:extLst>
        </c:ser>
        <c:ser>
          <c:idx val="13"/>
          <c:order val="13"/>
          <c:tx>
            <c:strRef>
              <c:f>NORMAL!$BB$868</c:f>
              <c:strCache>
                <c:ptCount val="1"/>
                <c:pt idx="0">
                  <c:v>QuenchDetect</c:v>
                </c:pt>
              </c:strCache>
              <c:extLst xmlns:c15="http://schemas.microsoft.com/office/drawing/2012/chart"/>
            </c:strRef>
          </c:tx>
          <c:invertIfNegative val="0"/>
          <c:cat>
            <c:strLit>
              <c:ptCount val="7"/>
              <c:pt idx="0">
                <c:v>09/02/25/2 to 09/09/25/1</c:v>
              </c:pt>
              <c:pt idx="2">
                <c:v>09/09/25/2 to 09/16/25/1</c:v>
              </c:pt>
              <c:pt idx="4">
                <c:v>09/16/25/2 to 09/23/25/1</c:v>
              </c:pt>
              <c:pt idx="6">
                <c:v>09/23/25/2 to 09/30/25/1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NORMAL!$BB$869:$BH$869</c:f>
              <c:numCache>
                <c:formatCode>0.0</c:formatCode>
                <c:ptCount val="7"/>
                <c:pt idx="4" formatCode="0.0%">
                  <c:v>5.1162683505796142E-3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D-0DFF-4845-8C79-9750CDCB4CA9}"/>
            </c:ext>
          </c:extLst>
        </c:ser>
        <c:ser>
          <c:idx val="14"/>
          <c:order val="14"/>
          <c:tx>
            <c:strRef>
              <c:f>NORMAL!$BB$872</c:f>
              <c:strCache>
                <c:ptCount val="1"/>
                <c:pt idx="0">
                  <c:v>ACG_RHIC</c:v>
                </c:pt>
              </c:strCache>
            </c:strRef>
          </c:tx>
          <c:invertIfNegative val="0"/>
          <c:cat>
            <c:strLit>
              <c:ptCount val="7"/>
              <c:pt idx="0">
                <c:v>09/02/25/2 to 09/09/25/1</c:v>
              </c:pt>
              <c:pt idx="2">
                <c:v>09/09/25/2 to 09/16/25/1</c:v>
              </c:pt>
              <c:pt idx="4">
                <c:v>09/16/25/2 to 09/23/25/1</c:v>
              </c:pt>
              <c:pt idx="6">
                <c:v>09/23/25/2 to 09/30/25/1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NORMAL!$BB$873:$BH$873</c:f>
              <c:numCache>
                <c:formatCode>0.0%</c:formatCode>
                <c:ptCount val="7"/>
                <c:pt idx="6">
                  <c:v>3.6643543591989127E-3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E-0DFF-4845-8C79-9750CDCB4CA9}"/>
            </c:ext>
          </c:extLst>
        </c:ser>
        <c:ser>
          <c:idx val="15"/>
          <c:order val="15"/>
          <c:tx>
            <c:strRef>
              <c:f>NORMAL!$BB$878</c:f>
              <c:strCache>
                <c:ptCount val="1"/>
                <c:pt idx="0">
                  <c:v>sum&lt;1hr</c:v>
                </c:pt>
              </c:strCache>
            </c:strRef>
          </c:tx>
          <c:invertIfNegative val="0"/>
          <c:dPt>
            <c:idx val="2"/>
            <c:invertIfNegative val="0"/>
            <c:bubble3D val="0"/>
            <c:spPr>
              <a:solidFill>
                <a:schemeClr val="bg1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0-0DFF-4845-8C79-9750CDCB4CA9}"/>
              </c:ext>
            </c:extLst>
          </c:dPt>
          <c:cat>
            <c:strLit>
              <c:ptCount val="7"/>
              <c:pt idx="0">
                <c:v>09/02/25/2 to 09/09/25/1</c:v>
              </c:pt>
              <c:pt idx="2">
                <c:v>09/09/25/2 to 09/16/25/1</c:v>
              </c:pt>
              <c:pt idx="4">
                <c:v>09/16/25/2 to 09/23/25/1</c:v>
              </c:pt>
              <c:pt idx="6">
                <c:v>09/23/25/2 to 09/30/25/1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NORMAL!$BB$879:$BH$879</c:f>
              <c:numCache>
                <c:formatCode>0.0</c:formatCode>
                <c:ptCount val="7"/>
                <c:pt idx="0" formatCode="0.0%">
                  <c:v>1.382775229886382E-3</c:v>
                </c:pt>
                <c:pt idx="2" formatCode="0.0%">
                  <c:v>6.5912285957917547E-3</c:v>
                </c:pt>
                <c:pt idx="4" formatCode="0.0%">
                  <c:v>1.3597289760549425E-3</c:v>
                </c:pt>
                <c:pt idx="6" formatCode="0.0%">
                  <c:v>6.2685810421515978E-3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11-0DFF-4845-8C79-9750CDCB4C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4591232"/>
        <c:axId val="104539648"/>
        <c:axId val="77089408"/>
        <c:extLst/>
      </c:bar3DChart>
      <c:catAx>
        <c:axId val="94591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4000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4539648"/>
        <c:crosses val="autoZero"/>
        <c:auto val="1"/>
        <c:lblAlgn val="ctr"/>
        <c:lblOffset val="100"/>
        <c:tickLblSkip val="1"/>
        <c:tickMarkSkip val="1"/>
        <c:noMultiLvlLbl val="1"/>
      </c:catAx>
      <c:valAx>
        <c:axId val="104539648"/>
        <c:scaling>
          <c:orientation val="minMax"/>
        </c:scaling>
        <c:delete val="0"/>
        <c:axPos val="r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%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4591232"/>
        <c:crosses val="max"/>
        <c:crossBetween val="between"/>
      </c:valAx>
      <c:serAx>
        <c:axId val="77089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198000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4539648"/>
        <c:crosses val="autoZero"/>
        <c:tickLblSkip val="1"/>
        <c:tickMarkSkip val="1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475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INTEGRATED </a:t>
            </a:r>
            <a:r>
              <a:rPr lang="en-US" sz="1475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FAILURES</a:t>
            </a:r>
            <a:r>
              <a:rPr lang="en-US" sz="1475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 (GREATER THAN ONE HOUR) </a:t>
            </a:r>
            <a:r>
              <a:rPr lang="en-US" sz="1475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BY SYSTEM -- October 2025</a:t>
            </a:r>
          </a:p>
        </c:rich>
      </c:tx>
      <c:layout>
        <c:manualLayout>
          <c:xMode val="edge"/>
          <c:yMode val="edge"/>
          <c:x val="0.19577134844287691"/>
          <c:y val="2.5641025641025869E-2"/>
        </c:manualLayout>
      </c:layout>
      <c:overlay val="0"/>
      <c:spPr>
        <a:noFill/>
        <a:ln w="25400">
          <a:noFill/>
        </a:ln>
      </c:spPr>
    </c:title>
    <c:autoTitleDeleted val="0"/>
    <c:view3D>
      <c:rotX val="20"/>
      <c:hPercent val="100"/>
      <c:rotY val="70"/>
      <c:depthPercent val="100"/>
      <c:rAngAx val="0"/>
    </c:view3D>
    <c:floor>
      <c:thickness val="0"/>
      <c:spPr>
        <a:gradFill rotWithShape="0">
          <a:gsLst>
            <a:gs pos="0">
              <a:srgbClr val="808080"/>
            </a:gs>
            <a:gs pos="100000">
              <a:srgbClr val="808080">
                <a:gamma/>
                <a:tint val="0"/>
                <a:invGamma/>
              </a:srgbClr>
            </a:gs>
          </a:gsLst>
          <a:lin ang="5400000" scaled="1"/>
        </a:gradFill>
        <a:ln w="3175">
          <a:solidFill>
            <a:srgbClr val="000000"/>
          </a:solidFill>
          <a:prstDash val="solid"/>
        </a:ln>
      </c:spPr>
    </c:floor>
    <c:side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sideWall>
    <c:back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7.131816882244045E-2"/>
          <c:y val="0.10233216925603839"/>
          <c:w val="0.854638128308017"/>
          <c:h val="0.7716565491013534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NORMAL!$B$844</c:f>
              <c:strCache>
                <c:ptCount val="1"/>
                <c:pt idx="0">
                  <c:v>PS_RHIC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NORMAL!$B$843:$C$843</c:f>
              <c:strCache>
                <c:ptCount val="1"/>
                <c:pt idx="0">
                  <c:v>09/30/25/2 to 10/07/25/1</c:v>
                </c:pt>
              </c:strCache>
              <c:extLst/>
            </c:strRef>
          </c:cat>
          <c:val>
            <c:numRef>
              <c:f>NORMAL!$B$845:$C$845</c:f>
              <c:numCache>
                <c:formatCode>0.0%</c:formatCode>
                <c:ptCount val="2"/>
                <c:pt idx="0">
                  <c:v>0.14912516823687749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DD10-4493-B0B2-78C77B8FED13}"/>
            </c:ext>
          </c:extLst>
        </c:ser>
        <c:ser>
          <c:idx val="1"/>
          <c:order val="1"/>
          <c:tx>
            <c:strRef>
              <c:f>NORMAL!$B$846</c:f>
              <c:strCache>
                <c:ptCount val="1"/>
                <c:pt idx="0">
                  <c:v>ES&amp;FD_AtR</c:v>
                </c:pt>
              </c:strCache>
            </c:strRef>
          </c:tx>
          <c:invertIfNegative val="0"/>
          <c:cat>
            <c:strRef>
              <c:f>NORMAL!$B$843:$C$843</c:f>
              <c:strCache>
                <c:ptCount val="1"/>
                <c:pt idx="0">
                  <c:v>09/30/25/2 to 10/07/25/1</c:v>
                </c:pt>
              </c:strCache>
              <c:extLst/>
            </c:strRef>
          </c:cat>
          <c:val>
            <c:numRef>
              <c:f>NORMAL!$B$847:$C$847</c:f>
              <c:numCache>
                <c:formatCode>0.0%</c:formatCode>
                <c:ptCount val="2"/>
                <c:pt idx="0">
                  <c:v>8.3445491251682352E-2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DD10-4493-B0B2-78C77B8FED13}"/>
            </c:ext>
          </c:extLst>
        </c:ser>
        <c:ser>
          <c:idx val="2"/>
          <c:order val="2"/>
          <c:tx>
            <c:strRef>
              <c:f>NORMAL!$B$850</c:f>
              <c:strCache>
                <c:ptCount val="1"/>
                <c:pt idx="0">
                  <c:v>ES&amp;FD_Exp</c:v>
                </c:pt>
              </c:strCache>
            </c:strRef>
          </c:tx>
          <c:invertIfNegative val="0"/>
          <c:cat>
            <c:strRef>
              <c:f>NORMAL!$B$843:$C$843</c:f>
              <c:strCache>
                <c:ptCount val="1"/>
                <c:pt idx="0">
                  <c:v>09/30/25/2 to 10/07/25/1</c:v>
                </c:pt>
              </c:strCache>
              <c:extLst/>
            </c:strRef>
          </c:cat>
          <c:val>
            <c:numRef>
              <c:f>NORMAL!$B$851:$C$851</c:f>
              <c:numCache>
                <c:formatCode>0.0%</c:formatCode>
                <c:ptCount val="2"/>
                <c:pt idx="0">
                  <c:v>7.0794078061911153E-2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DD10-4493-B0B2-78C77B8FED13}"/>
            </c:ext>
          </c:extLst>
        </c:ser>
        <c:ser>
          <c:idx val="3"/>
          <c:order val="3"/>
          <c:tx>
            <c:strRef>
              <c:f>NORMAL!$B$860</c:f>
              <c:strCache>
                <c:ptCount val="1"/>
                <c:pt idx="0">
                  <c:v>PPS_RHIC</c:v>
                </c:pt>
              </c:strCache>
            </c:strRef>
          </c:tx>
          <c:invertIfNegative val="0"/>
          <c:cat>
            <c:strRef>
              <c:f>NORMAL!$B$843:$C$843</c:f>
              <c:strCache>
                <c:ptCount val="1"/>
                <c:pt idx="0">
                  <c:v>09/30/25/2 to 10/07/25/1</c:v>
                </c:pt>
              </c:strCache>
              <c:extLst/>
            </c:strRef>
          </c:cat>
          <c:val>
            <c:numRef>
              <c:f>NORMAL!$B$861:$C$861</c:f>
              <c:numCache>
                <c:formatCode>0.0%</c:formatCode>
                <c:ptCount val="2"/>
                <c:pt idx="0">
                  <c:v>7.8869448183041702E-2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DD10-4493-B0B2-78C77B8FED13}"/>
            </c:ext>
          </c:extLst>
        </c:ser>
        <c:ser>
          <c:idx val="4"/>
          <c:order val="4"/>
          <c:tx>
            <c:strRef>
              <c:f>NORMAL!$B$862</c:f>
              <c:strCache>
                <c:ptCount val="1"/>
                <c:pt idx="0">
                  <c:v>VacRHIC</c:v>
                </c:pt>
              </c:strCache>
            </c:strRef>
          </c:tx>
          <c:invertIfNegative val="0"/>
          <c:cat>
            <c:strRef>
              <c:f>NORMAL!$B$843:$C$843</c:f>
              <c:strCache>
                <c:ptCount val="1"/>
                <c:pt idx="0">
                  <c:v>09/30/25/2 to 10/07/25/1</c:v>
                </c:pt>
              </c:strCache>
              <c:extLst/>
            </c:strRef>
          </c:cat>
          <c:val>
            <c:numRef>
              <c:f>NORMAL!$B$863:$C$863</c:f>
              <c:numCache>
                <c:formatCode>0.0%</c:formatCode>
                <c:ptCount val="2"/>
                <c:pt idx="0">
                  <c:v>4.9259757738896362E-2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DD10-4493-B0B2-78C77B8FED13}"/>
            </c:ext>
          </c:extLst>
        </c:ser>
        <c:ser>
          <c:idx val="9"/>
          <c:order val="14"/>
          <c:tx>
            <c:strRef>
              <c:f>NORMAL!$B$882</c:f>
              <c:strCache>
                <c:ptCount val="1"/>
                <c:pt idx="0">
                  <c:v>sum failures&lt;1hr</c:v>
                </c:pt>
              </c:strCache>
            </c:strRef>
          </c:tx>
          <c:spPr>
            <a:solidFill>
              <a:schemeClr val="bg1"/>
            </a:solidFill>
          </c:spPr>
          <c:invertIfNegative val="0"/>
          <c:cat>
            <c:strRef>
              <c:f>NORMAL!$B$843:$C$843</c:f>
              <c:strCache>
                <c:ptCount val="1"/>
                <c:pt idx="0">
                  <c:v>09/30/25/2 to 10/07/25/1</c:v>
                </c:pt>
              </c:strCache>
              <c:extLst/>
            </c:strRef>
          </c:cat>
          <c:val>
            <c:numRef>
              <c:f>NORMAL!$B$883:$C$883</c:f>
              <c:numCache>
                <c:formatCode>0.0%</c:formatCode>
                <c:ptCount val="2"/>
                <c:pt idx="0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5-DD10-4493-B0B2-78C77B8FED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8991616"/>
        <c:axId val="68993408"/>
        <c:axId val="89356928"/>
        <c:extLst>
          <c:ext xmlns:c15="http://schemas.microsoft.com/office/drawing/2012/chart" uri="{02D57815-91ED-43cb-92C2-25804820EDAC}">
            <c15:filteredBarSeries>
              <c15:ser>
                <c:idx val="5"/>
                <c:order val="5"/>
                <c:tx>
                  <c:strRef>
                    <c:extLst>
                      <c:ext uri="{02D57815-91ED-43cb-92C2-25804820EDAC}">
                        <c15:formulaRef>
                          <c15:sqref>NORMAL!$B$864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NORMAL!$B$843:$C$843</c15:sqref>
                        </c15:formulaRef>
                      </c:ext>
                    </c:extLst>
                    <c:strCache>
                      <c:ptCount val="1"/>
                      <c:pt idx="0">
                        <c:v>09/30/25/2 to 10/07/25/1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NORMAL!$B$865:$C$865</c15:sqref>
                        </c15:formulaRef>
                      </c:ext>
                    </c:extLst>
                    <c:numCache>
                      <c:formatCode>0.0%</c:formatCode>
                      <c:ptCount val="2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6-DD10-4493-B0B2-78C77B8FED13}"/>
                  </c:ext>
                </c:extLst>
              </c15:ser>
            </c15:filteredBarSeries>
            <c15:filteredBarSeries>
              <c15:ser>
                <c:idx val="10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NORMAL!$F$876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spPr>
                  <a:solidFill>
                    <a:schemeClr val="accent3">
                      <a:lumMod val="75000"/>
                    </a:schemeClr>
                  </a:solidFill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NORMAL!$B$843:$C$843</c15:sqref>
                        </c15:formulaRef>
                      </c:ext>
                    </c:extLst>
                    <c:strCache>
                      <c:ptCount val="1"/>
                      <c:pt idx="0">
                        <c:v>09/30/25/2 to 10/07/25/1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NORMAL!$B$877:$C$877</c15:sqref>
                        </c15:formulaRef>
                      </c:ext>
                    </c:extLst>
                    <c:numCache>
                      <c:formatCode>0.0%</c:formatCode>
                      <c:ptCount val="2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DD10-4493-B0B2-78C77B8FED13}"/>
                  </c:ext>
                </c:extLst>
              </c15:ser>
            </c15:filteredBarSeries>
            <c15:filteredBarSeries>
              <c15:ser>
                <c:idx val="11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NORMAL!$H$874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spPr>
                  <a:solidFill>
                    <a:schemeClr val="tx2">
                      <a:lumMod val="75000"/>
                    </a:schemeClr>
                  </a:solidFill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NORMAL!$B$843:$C$843</c15:sqref>
                        </c15:formulaRef>
                      </c:ext>
                    </c:extLst>
                    <c:strCache>
                      <c:ptCount val="1"/>
                      <c:pt idx="0">
                        <c:v>09/30/25/2 to 10/07/25/1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NORMAL!$B$875:$C$875</c15:sqref>
                        </c15:formulaRef>
                      </c:ext>
                    </c:extLst>
                    <c:numCache>
                      <c:formatCode>0.0</c:formatCode>
                      <c:ptCount val="2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DD10-4493-B0B2-78C77B8FED13}"/>
                  </c:ext>
                </c:extLst>
              </c15:ser>
            </c15:filteredBarSeries>
            <c15:filteredBarSeries>
              <c15:ser>
                <c:idx val="6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NORMAL!$F$878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spPr>
                  <a:solidFill>
                    <a:schemeClr val="tx2">
                      <a:lumMod val="20000"/>
                      <a:lumOff val="80000"/>
                    </a:schemeClr>
                  </a:solidFill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NORMAL!$B$843:$C$843</c15:sqref>
                        </c15:formulaRef>
                      </c:ext>
                    </c:extLst>
                    <c:strCache>
                      <c:ptCount val="1"/>
                      <c:pt idx="0">
                        <c:v>09/30/25/2 to 10/07/25/1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NORMAL!$B$879:$C$879</c15:sqref>
                        </c15:formulaRef>
                      </c:ext>
                    </c:extLst>
                    <c:numCache>
                      <c:formatCode>0.0%</c:formatCode>
                      <c:ptCount val="2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DD10-4493-B0B2-78C77B8FED13}"/>
                  </c:ext>
                </c:extLst>
              </c15:ser>
            </c15:filteredBarSeries>
            <c15:filteredBarSeries>
              <c15:ser>
                <c:idx val="14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NORMAL!$B$848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spPr>
                  <a:solidFill>
                    <a:schemeClr val="tx2">
                      <a:lumMod val="60000"/>
                      <a:lumOff val="40000"/>
                    </a:schemeClr>
                  </a:solidFill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NORMAL!$B$843:$C$843</c15:sqref>
                        </c15:formulaRef>
                      </c:ext>
                    </c:extLst>
                    <c:strCache>
                      <c:ptCount val="1"/>
                      <c:pt idx="0">
                        <c:v>09/30/25/2 to 10/07/25/1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NORMAL!$B$849:$C$849</c15:sqref>
                        </c15:formulaRef>
                      </c:ext>
                    </c:extLst>
                    <c:numCache>
                      <c:formatCode>0.0</c:formatCode>
                      <c:ptCount val="2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DD10-4493-B0B2-78C77B8FED13}"/>
                  </c:ext>
                </c:extLst>
              </c15:ser>
            </c15:filteredBarSeries>
            <c15:filteredBarSeries>
              <c15:ser>
                <c:idx val="7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NORMAL!$B$852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NORMAL!$B$843:$C$843</c15:sqref>
                        </c15:formulaRef>
                      </c:ext>
                    </c:extLst>
                    <c:strCache>
                      <c:ptCount val="1"/>
                      <c:pt idx="0">
                        <c:v>09/30/25/2 to 10/07/25/1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NORMAL!$B$853:$C$853</c15:sqref>
                        </c15:formulaRef>
                      </c:ext>
                    </c:extLst>
                    <c:numCache>
                      <c:formatCode>0.0</c:formatCode>
                      <c:ptCount val="2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DD10-4493-B0B2-78C77B8FED13}"/>
                  </c:ext>
                </c:extLst>
              </c15:ser>
            </c15:filteredBarSeries>
            <c15:filteredBarSeries>
              <c15:ser>
                <c:idx val="13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NORMAL!$B$854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NORMAL!$B$843:$C$843</c15:sqref>
                        </c15:formulaRef>
                      </c:ext>
                    </c:extLst>
                    <c:strCache>
                      <c:ptCount val="1"/>
                      <c:pt idx="0">
                        <c:v>09/30/25/2 to 10/07/25/1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NORMAL!$B$855:$C$855</c15:sqref>
                        </c15:formulaRef>
                      </c:ext>
                    </c:extLst>
                    <c:numCache>
                      <c:formatCode>0.0</c:formatCode>
                      <c:ptCount val="2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DD10-4493-B0B2-78C77B8FED13}"/>
                  </c:ext>
                </c:extLst>
              </c15:ser>
            </c15:filteredBarSeries>
            <c15:filteredBarSeries>
              <c15:ser>
                <c:idx val="12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NORMAL!$B$856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NORMAL!$B$843:$C$843</c15:sqref>
                        </c15:formulaRef>
                      </c:ext>
                    </c:extLst>
                    <c:strCache>
                      <c:ptCount val="1"/>
                      <c:pt idx="0">
                        <c:v>09/30/25/2 to 10/07/25/1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NORMAL!$B$857:$C$857</c15:sqref>
                        </c15:formulaRef>
                      </c:ext>
                    </c:extLst>
                    <c:numCache>
                      <c:formatCode>0.0</c:formatCode>
                      <c:ptCount val="2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DD10-4493-B0B2-78C77B8FED13}"/>
                  </c:ext>
                </c:extLst>
              </c15:ser>
            </c15:filteredBarSeries>
            <c15:filteredBarSeries>
              <c15:ser>
                <c:idx val="8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NORMAL!$B$858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NORMAL!$B$843:$C$843</c15:sqref>
                        </c15:formulaRef>
                      </c:ext>
                    </c:extLst>
                    <c:strCache>
                      <c:ptCount val="1"/>
                      <c:pt idx="0">
                        <c:v>09/30/25/2 to 10/07/25/1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NORMAL!$B$859:$C$859</c15:sqref>
                        </c15:formulaRef>
                      </c:ext>
                    </c:extLst>
                    <c:numCache>
                      <c:formatCode>0.0</c:formatCode>
                      <c:ptCount val="2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DD10-4493-B0B2-78C77B8FED13}"/>
                  </c:ext>
                </c:extLst>
              </c15:ser>
            </c15:filteredBarSeries>
          </c:ext>
        </c:extLst>
      </c:bar3DChart>
      <c:catAx>
        <c:axId val="68991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180000" vert="horz"/>
          <a:lstStyle/>
          <a:p>
            <a:pPr>
              <a:defRPr sz="117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93408"/>
        <c:crosses val="autoZero"/>
        <c:auto val="1"/>
        <c:lblAlgn val="ctr"/>
        <c:lblOffset val="100"/>
        <c:tickLblSkip val="2"/>
        <c:tickMarkSkip val="1"/>
        <c:noMultiLvlLbl val="1"/>
      </c:catAx>
      <c:valAx>
        <c:axId val="68993408"/>
        <c:scaling>
          <c:orientation val="minMax"/>
        </c:scaling>
        <c:delete val="0"/>
        <c:axPos val="r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7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91616"/>
        <c:crosses val="max"/>
        <c:crossBetween val="between"/>
      </c:valAx>
      <c:serAx>
        <c:axId val="89356928"/>
        <c:scaling>
          <c:orientation val="minMax"/>
        </c:scaling>
        <c:delete val="0"/>
        <c:axPos val="b"/>
        <c:numFmt formatCode="General" sourceLinked="1"/>
        <c:majorTickMark val="out"/>
        <c:minorTickMark val="out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2520000" vert="horz"/>
          <a:lstStyle/>
          <a:p>
            <a:pPr>
              <a:defRPr sz="9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93408"/>
        <c:crosses val="autoZero"/>
        <c:tickLblSkip val="1"/>
        <c:tickMarkSkip val="1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dirty="0"/>
              <a:t>NSRL Hours</a:t>
            </a:r>
          </a:p>
        </c:rich>
      </c:tx>
      <c:layout>
        <c:manualLayout>
          <c:xMode val="edge"/>
          <c:yMode val="edge"/>
          <c:x val="2.5656169412764742E-2"/>
          <c:y val="1.9963031423290208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7577521388873936E-4"/>
          <c:y val="0.30543594539129931"/>
          <c:w val="0.99671414548791137"/>
          <c:h val="0.67224705782744898"/>
        </c:manualLayout>
      </c:layout>
      <c:pie3DChart>
        <c:varyColors val="1"/>
        <c:ser>
          <c:idx val="0"/>
          <c:order val="0"/>
          <c:tx>
            <c:v>NSRL Hours</c:v>
          </c:tx>
          <c:dPt>
            <c:idx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1-C071-4EBD-B64C-0B7E2A854BCD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3-C071-4EBD-B64C-0B7E2A854BCD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5-C071-4EBD-B64C-0B7E2A854BCD}"/>
              </c:ext>
            </c:extLst>
          </c:dPt>
          <c:dPt>
            <c:idx val="3"/>
            <c:bubble3D val="0"/>
            <c:spPr>
              <a:solidFill>
                <a:schemeClr val="bg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C071-4EBD-B64C-0B7E2A854BCD}"/>
              </c:ext>
            </c:extLst>
          </c:dPt>
          <c:dPt>
            <c:idx val="4"/>
            <c:bubble3D val="0"/>
            <c:spPr>
              <a:solidFill>
                <a:srgbClr val="7030A0"/>
              </a:solidFill>
            </c:spPr>
            <c:extLst>
              <c:ext xmlns:c16="http://schemas.microsoft.com/office/drawing/2014/chart" uri="{C3380CC4-5D6E-409C-BE32-E72D297353CC}">
                <c16:uniqueId val="{00000009-C071-4EBD-B64C-0B7E2A854BCD}"/>
              </c:ext>
            </c:extLst>
          </c:dPt>
          <c:dPt>
            <c:idx val="5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B-C071-4EBD-B64C-0B7E2A854BCD}"/>
              </c:ext>
            </c:extLst>
          </c:dPt>
          <c:dPt>
            <c:idx val="6"/>
            <c:bubble3D val="0"/>
            <c:spPr>
              <a:solidFill>
                <a:schemeClr val="tx1">
                  <a:lumMod val="75000"/>
                  <a:lumOff val="2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D-C071-4EBD-B64C-0B7E2A854BCD}"/>
              </c:ext>
            </c:extLst>
          </c:dPt>
          <c:dPt>
            <c:idx val="7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F-C071-4EBD-B64C-0B7E2A854BCD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0.27940908036772227"/>
                      <c:h val="4.571313694383395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C071-4EBD-B64C-0B7E2A854BCD}"/>
                </c:ext>
              </c:extLst>
            </c:dLbl>
            <c:dLbl>
              <c:idx val="1"/>
              <c:layout>
                <c:manualLayout>
                  <c:x val="-0.12624512407081659"/>
                  <c:y val="-1.7397426754188115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200" b="0"/>
                    </a:pPr>
                    <a:fld id="{66BCA206-2F51-4AF8-BEC7-00FD40BA14F3}" type="CATEGORYNAME">
                      <a:rPr lang="en-US" sz="1400"/>
                      <a:pPr>
                        <a:defRPr sz="1200" b="0"/>
                      </a:pPr>
                      <a:t>[CATEGORY NAME]</a:t>
                    </a:fld>
                    <a:r>
                      <a:rPr lang="en-US" sz="1400" baseline="0" dirty="0"/>
                      <a:t>, </a:t>
                    </a:r>
                    <a:fld id="{D96B8C0E-84FE-42EF-8E0B-42C79E7BCD2F}" type="VALUE">
                      <a:rPr lang="en-US" sz="1400" baseline="0"/>
                      <a:pPr>
                        <a:defRPr sz="1200" b="0"/>
                      </a:pPr>
                      <a:t>[VALUE]</a:t>
                    </a:fld>
                    <a:r>
                      <a:rPr lang="en-US" sz="1400" baseline="0" dirty="0"/>
                      <a:t>, </a:t>
                    </a:r>
                    <a:fld id="{E994F66C-B4B2-4D28-871F-EB9621FB620F}" type="PERCENTAGE">
                      <a:rPr lang="en-US" sz="1400" baseline="0"/>
                      <a:pPr>
                        <a:defRPr sz="1200" b="0"/>
                      </a:pPr>
                      <a:t>[PERCENTAGE]</a:t>
                    </a:fld>
                    <a:endParaRPr lang="en-US" sz="1400" baseline="0" dirty="0"/>
                  </a:p>
                </c:rich>
              </c:tx>
              <c:numFmt formatCode="General" sourceLinked="0"/>
              <c:spPr>
                <a:xfrm>
                  <a:off x="2875317" y="1318759"/>
                  <a:ext cx="1744742" cy="274320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53748"/>
                        <a:gd name="adj2" fmla="val 172225"/>
                      </a:avLst>
                    </a:prstGeom>
                  </c15:spPr>
                  <c15:layout>
                    <c:manualLayout>
                      <c:w val="0.19059045755984899"/>
                      <c:h val="4.9907578558225509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C071-4EBD-B64C-0B7E2A854BCD}"/>
                </c:ext>
              </c:extLst>
            </c:dLbl>
            <c:dLbl>
              <c:idx val="2"/>
              <c:layout>
                <c:manualLayout>
                  <c:x val="9.7111675914851522E-3"/>
                  <c:y val="-2.3105269477636921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200" b="0"/>
                    </a:pPr>
                    <a:fld id="{66BCA206-2F51-4AF8-BEC7-00FD40BA14F3}" type="CATEGORYNAME">
                      <a:rPr lang="en-US" sz="1400"/>
                      <a:pPr>
                        <a:defRPr sz="1200" b="0"/>
                      </a:pPr>
                      <a:t>[CATEGORY NAME]</a:t>
                    </a:fld>
                    <a:r>
                      <a:rPr lang="en-US" sz="1400" baseline="0" dirty="0"/>
                      <a:t>, </a:t>
                    </a:r>
                    <a:fld id="{D96B8C0E-84FE-42EF-8E0B-42C79E7BCD2F}" type="VALUE">
                      <a:rPr lang="en-US" sz="1400" baseline="0"/>
                      <a:pPr>
                        <a:defRPr sz="1200" b="0"/>
                      </a:pPr>
                      <a:t>[VALUE]</a:t>
                    </a:fld>
                    <a:r>
                      <a:rPr lang="en-US" sz="1400" baseline="0" dirty="0"/>
                      <a:t>, </a:t>
                    </a:r>
                    <a:fld id="{E994F66C-B4B2-4D28-871F-EB9621FB620F}" type="PERCENTAGE">
                      <a:rPr lang="en-US" sz="1400" baseline="0"/>
                      <a:pPr>
                        <a:defRPr sz="1200" b="0"/>
                      </a:pPr>
                      <a:t>[PERCENTAGE]</a:t>
                    </a:fld>
                    <a:endParaRPr lang="en-US" sz="1400" baseline="0" dirty="0"/>
                  </a:p>
                </c:rich>
              </c:tx>
              <c:numFmt formatCode="General" sourceLinked="0"/>
              <c:spPr>
                <a:xfrm>
                  <a:off x="5296932" y="1328585"/>
                  <a:ext cx="2861906" cy="299719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52760"/>
                        <a:gd name="adj2" fmla="val 146459"/>
                      </a:avLst>
                    </a:prstGeom>
                  </c15:spPr>
                  <c15:layout>
                    <c:manualLayout>
                      <c:w val="0.31262597072077508"/>
                      <c:h val="5.4528650646950082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C071-4EBD-B64C-0B7E2A854BCD}"/>
                </c:ext>
              </c:extLst>
            </c:dLbl>
            <c:dLbl>
              <c:idx val="3"/>
              <c:layout>
                <c:manualLayout>
                  <c:x val="-1.6647715871117404E-2"/>
                  <c:y val="-5.0048030040607219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200" b="0"/>
                    </a:pPr>
                    <a:fld id="{66BCA206-2F51-4AF8-BEC7-00FD40BA14F3}" type="CATEGORYNAME">
                      <a:rPr lang="en-US" sz="1400"/>
                      <a:pPr>
                        <a:defRPr sz="1200" b="0"/>
                      </a:pPr>
                      <a:t>[CATEGORY NAME]</a:t>
                    </a:fld>
                    <a:r>
                      <a:rPr lang="en-US" sz="1400" baseline="0" dirty="0"/>
                      <a:t>, </a:t>
                    </a:r>
                    <a:fld id="{D96B8C0E-84FE-42EF-8E0B-42C79E7BCD2F}" type="VALUE">
                      <a:rPr lang="en-US" sz="1400" baseline="0"/>
                      <a:pPr>
                        <a:defRPr sz="1200" b="0"/>
                      </a:pPr>
                      <a:t>[VALUE]</a:t>
                    </a:fld>
                    <a:r>
                      <a:rPr lang="en-US" sz="1400" baseline="0" dirty="0"/>
                      <a:t>, </a:t>
                    </a:r>
                    <a:fld id="{E994F66C-B4B2-4D28-871F-EB9621FB620F}" type="PERCENTAGE">
                      <a:rPr lang="en-US" sz="1400" baseline="0"/>
                      <a:pPr>
                        <a:defRPr sz="1200" b="0"/>
                      </a:pPr>
                      <a:t>[PERCENTAGE]</a:t>
                    </a:fld>
                    <a:endParaRPr lang="en-US" sz="1400" baseline="0" dirty="0"/>
                  </a:p>
                </c:rich>
              </c:tx>
              <c:numFmt formatCode="General" sourceLinked="0"/>
              <c:spPr>
                <a:xfrm>
                  <a:off x="6606389" y="3926840"/>
                  <a:ext cx="2395620" cy="287020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62071"/>
                        <a:gd name="adj2" fmla="val -168208"/>
                      </a:avLst>
                    </a:prstGeom>
                  </c15:spPr>
                  <c15:layout>
                    <c:manualLayout>
                      <c:w val="0.26169029590004117"/>
                      <c:h val="5.2218114602587802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C071-4EBD-B64C-0B7E2A854BCD}"/>
                </c:ext>
              </c:extLst>
            </c:dLbl>
            <c:dLbl>
              <c:idx val="4"/>
              <c:layout>
                <c:manualLayout>
                  <c:x val="2.9133502774455457E-2"/>
                  <c:y val="-4.621072088724601E-2"/>
                </c:manualLayout>
              </c:layout>
              <c:numFmt formatCode="General" sourceLinked="0"/>
              <c:spPr>
                <a:xfrm>
                  <a:off x="6739675" y="2886680"/>
                  <a:ext cx="2414733" cy="274320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400" b="0"/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</c15:spPr>
                  <c15:layout>
                    <c:manualLayout>
                      <c:w val="0.2637781423137201"/>
                      <c:h val="4.990757855822550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C071-4EBD-B64C-0B7E2A854BCD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0.32040593772902209"/>
                      <c:h val="5.048248358973612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C071-4EBD-B64C-0B7E2A854BCD}"/>
                </c:ext>
              </c:extLst>
            </c:dLbl>
            <c:dLbl>
              <c:idx val="6"/>
              <c:layout>
                <c:manualLayout>
                  <c:x val="8.740056294185676E-2"/>
                  <c:y val="4.3900184842883549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200" b="0"/>
                    </a:pPr>
                    <a:fld id="{66BCA206-2F51-4AF8-BEC7-00FD40BA14F3}" type="CATEGORYNAME">
                      <a:rPr lang="en-US" sz="1400"/>
                      <a:pPr>
                        <a:defRPr sz="1200" b="0"/>
                      </a:pPr>
                      <a:t>[CATEGORY NAME]</a:t>
                    </a:fld>
                    <a:r>
                      <a:rPr lang="en-US" sz="1400" baseline="0" dirty="0"/>
                      <a:t>, </a:t>
                    </a:r>
                    <a:fld id="{D96B8C0E-84FE-42EF-8E0B-42C79E7BCD2F}" type="VALUE">
                      <a:rPr lang="en-US" sz="1400" baseline="0"/>
                      <a:pPr>
                        <a:defRPr sz="1200" b="0"/>
                      </a:pPr>
                      <a:t>[VALUE]</a:t>
                    </a:fld>
                    <a:r>
                      <a:rPr lang="en-US" sz="1400" baseline="0" dirty="0"/>
                      <a:t>, </a:t>
                    </a:r>
                    <a:fld id="{E994F66C-B4B2-4D28-871F-EB9621FB620F}" type="PERCENTAGE">
                      <a:rPr lang="en-US" sz="1400" baseline="0"/>
                      <a:pPr>
                        <a:defRPr sz="1200" b="0"/>
                      </a:pPr>
                      <a:t>[PERCENTAGE]</a:t>
                    </a:fld>
                    <a:endParaRPr lang="en-US" sz="1400" baseline="0" dirty="0"/>
                  </a:p>
                </c:rich>
              </c:tx>
              <c:numFmt formatCode="General" sourceLinked="0"/>
              <c:spPr>
                <a:xfrm>
                  <a:off x="800100" y="4918150"/>
                  <a:ext cx="3050351" cy="274320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39270"/>
                        <a:gd name="adj2" fmla="val -338299"/>
                      </a:avLst>
                    </a:prstGeom>
                  </c15:spPr>
                  <c15:layout>
                    <c:manualLayout>
                      <c:w val="0.33321124280114639"/>
                      <c:h val="4.9907578558225509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C071-4EBD-B64C-0B7E2A854BCD}"/>
                </c:ext>
              </c:extLst>
            </c:dLbl>
            <c:dLbl>
              <c:idx val="7"/>
              <c:layout>
                <c:manualLayout>
                  <c:x val="-6.1089852987778893E-2"/>
                  <c:y val="4.6211630547105826E-3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200" b="0"/>
                    </a:pPr>
                    <a:fld id="{66BCA206-2F51-4AF8-BEC7-00FD40BA14F3}" type="CATEGORYNAME">
                      <a:rPr lang="en-US" sz="1400"/>
                      <a:pPr>
                        <a:defRPr sz="1200" b="0"/>
                      </a:pPr>
                      <a:t>[CATEGORY NAME]</a:t>
                    </a:fld>
                    <a:r>
                      <a:rPr lang="en-US" sz="1400" baseline="0" dirty="0"/>
                      <a:t>, </a:t>
                    </a:r>
                    <a:fld id="{D96B8C0E-84FE-42EF-8E0B-42C79E7BCD2F}" type="VALUE">
                      <a:rPr lang="en-US" sz="1400" baseline="0"/>
                      <a:pPr>
                        <a:defRPr sz="1200" b="0"/>
                      </a:pPr>
                      <a:t>[VALUE]</a:t>
                    </a:fld>
                    <a:r>
                      <a:rPr lang="en-US" sz="1400" baseline="0" dirty="0"/>
                      <a:t>, </a:t>
                    </a:r>
                    <a:fld id="{E994F66C-B4B2-4D28-871F-EB9621FB620F}" type="PERCENTAGE">
                      <a:rPr lang="en-US" sz="1400" baseline="0"/>
                      <a:pPr>
                        <a:defRPr sz="1200" b="0"/>
                      </a:pPr>
                      <a:t>[PERCENTAGE]</a:t>
                    </a:fld>
                    <a:endParaRPr lang="en-US" sz="1400" baseline="0" dirty="0"/>
                  </a:p>
                </c:rich>
              </c:tx>
              <c:numFmt formatCode="General" sourceLinked="0"/>
              <c:spPr>
                <a:xfrm>
                  <a:off x="931534" y="1564827"/>
                  <a:ext cx="1851086" cy="278242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76862"/>
                        <a:gd name="adj2" fmla="val 188522"/>
                      </a:avLst>
                    </a:prstGeom>
                  </c15:spPr>
                  <c15:layout>
                    <c:manualLayout>
                      <c:w val="0.20220715504408857"/>
                      <c:h val="5.0621297684369848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C071-4EBD-B64C-0B7E2A854BCD}"/>
                </c:ext>
              </c:extLst>
            </c:dLbl>
            <c:numFmt formatCode="General" sourceLinked="0"/>
            <c:spPr>
              <a:xfrm>
                <a:off x="6739675" y="2886680"/>
                <a:ext cx="2414733" cy="274320"/>
              </a:xfrm>
              <a:solidFill>
                <a:sysClr val="window" lastClr="FFFFFF"/>
              </a:solidFill>
              <a:ln w="9525" cap="flat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  <a:round/>
                <a:headEnd type="none" w="med" len="med"/>
                <a:tailEnd type="none" w="med" len="med"/>
                <a:extLst>
                  <a:ext uri="{C807C97D-BFC1-408E-A445-0C87EB9F89A2}">
                    <ask:lineSketchStyleProps xmlns:ask="http://schemas.microsoft.com/office/drawing/2018/sketchyshapes" sd="0">
                      <a:custGeom>
                        <a:avLst/>
                        <a:gdLst/>
                        <a:ahLst/>
                        <a:cxnLst/>
                        <a:rect l="0" t="0" r="0" b="0"/>
                        <a:pathLst/>
                      </a:custGeom>
                      <ask:type/>
                    </ask:lineSketchStyleProps>
                  </a:ext>
                </a:extLst>
              </a:ln>
              <a:effectLst/>
            </c:spPr>
            <c:txPr>
              <a:bodyPr wrap="square" lIns="38100" tIns="19050" rIns="38100" bIns="19050" anchor="ctr">
                <a:noAutofit/>
              </a:bodyPr>
              <a:lstStyle/>
              <a:p>
                <a:pPr>
                  <a:defRPr sz="1200" b="0"/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>
                      <a:gd name="adj1" fmla="val -43546"/>
                      <a:gd name="adj2" fmla="val -164760"/>
                    </a:avLst>
                  </a:prstGeom>
                </c15:spPr>
              </c:ext>
            </c:extLst>
          </c:dLbls>
          <c:cat>
            <c:strRef>
              <c:f>Oplog!$A$19:$A$26</c:f>
              <c:strCache>
                <c:ptCount val="8"/>
                <c:pt idx="0">
                  <c:v>Experimental Setup</c:v>
                </c:pt>
                <c:pt idx="1">
                  <c:v>Failure</c:v>
                </c:pt>
                <c:pt idx="2">
                  <c:v>Machine Development</c:v>
                </c:pt>
                <c:pt idx="3">
                  <c:v>Machine Setup</c:v>
                </c:pt>
                <c:pt idx="4">
                  <c:v>Operator Training</c:v>
                </c:pt>
                <c:pt idx="5">
                  <c:v>Scheduled Maintenance</c:v>
                </c:pt>
                <c:pt idx="6">
                  <c:v>Scheduled Shutdown</c:v>
                </c:pt>
                <c:pt idx="7">
                  <c:v>Science</c:v>
                </c:pt>
              </c:strCache>
            </c:strRef>
          </c:cat>
          <c:val>
            <c:numRef>
              <c:f>Oplog!$B$4:$B$11</c:f>
              <c:numCache>
                <c:formatCode>General</c:formatCode>
                <c:ptCount val="8"/>
                <c:pt idx="0">
                  <c:v>0</c:v>
                </c:pt>
                <c:pt idx="1">
                  <c:v>2.2999999999999998</c:v>
                </c:pt>
                <c:pt idx="2">
                  <c:v>37.4</c:v>
                </c:pt>
                <c:pt idx="3">
                  <c:v>31.07</c:v>
                </c:pt>
                <c:pt idx="4">
                  <c:v>1.05</c:v>
                </c:pt>
                <c:pt idx="5">
                  <c:v>0</c:v>
                </c:pt>
                <c:pt idx="6">
                  <c:v>66.75</c:v>
                </c:pt>
                <c:pt idx="7">
                  <c:v>29.43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C071-4EBD-B64C-0B7E2A854B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9.951915379801185E-2"/>
          <c:w val="0.99848802869189413"/>
          <c:h val="0.12926403352806706"/>
        </c:manualLayout>
      </c:layout>
      <c:overlay val="0"/>
      <c:spPr>
        <a:noFill/>
        <a:ln>
          <a:solidFill>
            <a:schemeClr val="bg1"/>
          </a:solidFill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2">
        <a:lumMod val="50000"/>
      </a:schemeClr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sz="2800"/>
              <a:t>Availability: RHIC Run-25 </a:t>
            </a:r>
          </a:p>
        </c:rich>
      </c:tx>
      <c:layout>
        <c:manualLayout>
          <c:xMode val="edge"/>
          <c:yMode val="edge"/>
          <c:x val="0.28772911198600176"/>
          <c:y val="2.916666666666666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7513779527559061E-2"/>
          <c:y val="0.12565682414698162"/>
          <c:w val="0.83740404753605568"/>
          <c:h val="0.688973676964618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RHIC_HOURS_DOE!$A$14</c:f>
              <c:strCache>
                <c:ptCount val="1"/>
                <c:pt idx="0">
                  <c:v>Availability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EDB-4D4C-9218-6FCD2EC5131D}"/>
                </c:ext>
              </c:extLst>
            </c:dLbl>
            <c:dLbl>
              <c:idx val="1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3-9EDB-4D4C-9218-6FCD2EC5131D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9EDB-4D4C-9218-6FCD2EC5131D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9EDB-4D4C-9218-6FCD2EC5131D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9EDB-4D4C-9218-6FCD2EC5131D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9EDB-4D4C-9218-6FCD2EC5131D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EDB-4D4C-9218-6FCD2EC5131D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EDB-4D4C-9218-6FCD2EC5131D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EDB-4D4C-9218-6FCD2EC5131D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EDB-4D4C-9218-6FCD2EC5131D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13B1D018-B5A7-4433-9C17-BE30C8D2BA4A}" type="VALUE">
                      <a:rPr lang="en-US" sz="14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9EDB-4D4C-9218-6FCD2EC5131D}"/>
                </c:ext>
              </c:extLst>
            </c:dLbl>
            <c:dLbl>
              <c:idx val="11"/>
              <c:layout>
                <c:manualLayout>
                  <c:x val="5.3050468790701612E-3"/>
                  <c:y val="0.33307684456109649"/>
                </c:manualLayout>
              </c:layout>
              <c:tx>
                <c:rich>
                  <a:bodyPr/>
                  <a:lstStyle/>
                  <a:p>
                    <a:fld id="{13B1D018-B5A7-4433-9C17-BE30C8D2BA4A}" type="VALUE">
                      <a:rPr lang="en-US" sz="14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9EDB-4D4C-9218-6FCD2EC5131D}"/>
                </c:ext>
              </c:extLst>
            </c:dLbl>
            <c:dLbl>
              <c:idx val="12"/>
              <c:layout>
                <c:manualLayout>
                  <c:x val="-7.7806455399550109E-17"/>
                  <c:y val="0.31778740157480306"/>
                </c:manualLayout>
              </c:layout>
              <c:tx>
                <c:rich>
                  <a:bodyPr/>
                  <a:lstStyle/>
                  <a:p>
                    <a:fld id="{13B1D018-B5A7-4433-9C17-BE30C8D2BA4A}" type="VALUE">
                      <a:rPr lang="en-US" sz="14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9EDB-4D4C-9218-6FCD2EC5131D}"/>
                </c:ext>
              </c:extLst>
            </c:dLbl>
            <c:dLbl>
              <c:idx val="13"/>
              <c:layout>
                <c:manualLayout>
                  <c:x val="-7.7806455399550109E-17"/>
                  <c:y val="0.2875379119276756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0-9EDB-4D4C-9218-6FCD2EC5131D}"/>
                </c:ext>
              </c:extLst>
            </c:dLbl>
            <c:dLbl>
              <c:idx val="15"/>
              <c:layout>
                <c:manualLayout>
                  <c:x val="-2.1220187516280647E-3"/>
                  <c:y val="0.232219743365412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1-9EDB-4D4C-9218-6FCD2EC5131D}"/>
                </c:ext>
              </c:extLst>
            </c:dLbl>
            <c:dLbl>
              <c:idx val="16"/>
              <c:layout>
                <c:manualLayout>
                  <c:x val="0"/>
                  <c:y val="0.2606309419655876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3-9EDB-4D4C-9218-6FCD2EC5131D}"/>
                </c:ext>
              </c:extLst>
            </c:dLbl>
            <c:dLbl>
              <c:idx val="17"/>
              <c:layout>
                <c:manualLayout>
                  <c:x val="1.0610093758139545E-3"/>
                  <c:y val="0.1644790026246719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2-9EDB-4D4C-9218-6FCD2EC5131D}"/>
                </c:ext>
              </c:extLst>
            </c:dLbl>
            <c:dLbl>
              <c:idx val="18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4-9EDB-4D4C-9218-6FCD2EC5131D}"/>
                </c:ext>
              </c:extLst>
            </c:dLbl>
            <c:dLbl>
              <c:idx val="19"/>
              <c:layout>
                <c:manualLayout>
                  <c:x val="0"/>
                  <c:y val="0.1459604841061533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5-9EDB-4D4C-9218-6FCD2EC5131D}"/>
                </c:ext>
              </c:extLst>
            </c:dLbl>
            <c:dLbl>
              <c:idx val="20"/>
              <c:layout>
                <c:manualLayout>
                  <c:x val="0"/>
                  <c:y val="8.484937299504229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6-9EDB-4D4C-9218-6FCD2EC5131D}"/>
                </c:ext>
              </c:extLst>
            </c:dLbl>
            <c:dLbl>
              <c:idx val="21"/>
              <c:layout>
                <c:manualLayout>
                  <c:x val="5.3050468790701612E-3"/>
                  <c:y val="0.1644790026246718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7-9EDB-4D4C-9218-6FCD2EC5131D}"/>
                </c:ext>
              </c:extLst>
            </c:dLbl>
            <c:dLbl>
              <c:idx val="22"/>
              <c:layout>
                <c:manualLayout>
                  <c:x val="1.0610093758140324E-3"/>
                  <c:y val="0.1552197433654126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8-9EDB-4D4C-9218-6FCD2EC5131D}"/>
                </c:ext>
              </c:extLst>
            </c:dLbl>
            <c:dLbl>
              <c:idx val="23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1-9EDB-4D4C-9218-6FCD2EC5131D}"/>
                </c:ext>
              </c:extLst>
            </c:dLbl>
            <c:dLbl>
              <c:idx val="24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2-9EDB-4D4C-9218-6FCD2EC5131D}"/>
                </c:ext>
              </c:extLst>
            </c:dLbl>
            <c:dLbl>
              <c:idx val="25"/>
              <c:layout>
                <c:manualLayout>
                  <c:x val="-2.12201875162822E-3"/>
                  <c:y val="0.2225731991834354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9-9EDB-4D4C-9218-6FCD2EC5131D}"/>
                </c:ext>
              </c:extLst>
            </c:dLbl>
            <c:dLbl>
              <c:idx val="26"/>
              <c:layout>
                <c:manualLayout>
                  <c:x val="0"/>
                  <c:y val="0.129293817439486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0-9EDB-4D4C-9218-6FCD2EC5131D}"/>
                </c:ext>
              </c:extLst>
            </c:dLbl>
            <c:dLbl>
              <c:idx val="28"/>
              <c:layout>
                <c:manualLayout>
                  <c:x val="-2.1220187516280647E-3"/>
                  <c:y val="0.1565004374453193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F-9EDB-4D4C-9218-6FCD2EC5131D}"/>
                </c:ext>
              </c:extLst>
            </c:dLbl>
            <c:dLbl>
              <c:idx val="2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9EDB-4D4C-9218-6FCD2EC5131D}"/>
                </c:ext>
              </c:extLst>
            </c:dLbl>
            <c:numFmt formatCode="0.0%" sourceLinked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txPr>
              <a:bodyPr rot="-156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ellipse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(RHIC_HOURS_DOE!$M$35:$N$35,RHIC_HOURS_DOE!$B$43:$N$43,RHIC_HOURS_DOE!$B$51:$N$51,RHIC_HOURS_DOE!$B$59:$N$59)</c15:sqref>
                  </c15:fullRef>
                </c:ext>
              </c:extLst>
              <c:f>(RHIC_HOURS_DOE!$M$35:$N$35,RHIC_HOURS_DOE!$B$43:$N$43,RHIC_HOURS_DOE!$B$51:$N$51,RHIC_HOURS_DOE!$B$59:$C$59)</c:f>
              <c:strCache>
                <c:ptCount val="30"/>
                <c:pt idx="0">
                  <c:v>week 25</c:v>
                </c:pt>
                <c:pt idx="1">
                  <c:v>week 26</c:v>
                </c:pt>
                <c:pt idx="2">
                  <c:v>week 27</c:v>
                </c:pt>
                <c:pt idx="3">
                  <c:v>week 28</c:v>
                </c:pt>
                <c:pt idx="4">
                  <c:v>week 29</c:v>
                </c:pt>
                <c:pt idx="5">
                  <c:v>week 30</c:v>
                </c:pt>
                <c:pt idx="6">
                  <c:v>week 31</c:v>
                </c:pt>
                <c:pt idx="7">
                  <c:v>week 32</c:v>
                </c:pt>
                <c:pt idx="8">
                  <c:v>week 33</c:v>
                </c:pt>
                <c:pt idx="9">
                  <c:v>week 34</c:v>
                </c:pt>
                <c:pt idx="10">
                  <c:v>week 35</c:v>
                </c:pt>
                <c:pt idx="11">
                  <c:v>week 36</c:v>
                </c:pt>
                <c:pt idx="12">
                  <c:v>week 37</c:v>
                </c:pt>
                <c:pt idx="13">
                  <c:v>week 38</c:v>
                </c:pt>
                <c:pt idx="14">
                  <c:v>week 39</c:v>
                </c:pt>
                <c:pt idx="15">
                  <c:v>week 40</c:v>
                </c:pt>
                <c:pt idx="16">
                  <c:v>week 41</c:v>
                </c:pt>
                <c:pt idx="17">
                  <c:v>week 42</c:v>
                </c:pt>
                <c:pt idx="18">
                  <c:v>week 43</c:v>
                </c:pt>
                <c:pt idx="19">
                  <c:v>week 44</c:v>
                </c:pt>
                <c:pt idx="20">
                  <c:v>week 45</c:v>
                </c:pt>
                <c:pt idx="21">
                  <c:v>week 46</c:v>
                </c:pt>
                <c:pt idx="22">
                  <c:v>week 47</c:v>
                </c:pt>
                <c:pt idx="23">
                  <c:v>week 48</c:v>
                </c:pt>
                <c:pt idx="24">
                  <c:v>week 49</c:v>
                </c:pt>
                <c:pt idx="25">
                  <c:v>week 50</c:v>
                </c:pt>
                <c:pt idx="26">
                  <c:v>week 51</c:v>
                </c:pt>
                <c:pt idx="27">
                  <c:v>week 52</c:v>
                </c:pt>
                <c:pt idx="28">
                  <c:v>week 1</c:v>
                </c:pt>
                <c:pt idx="29">
                  <c:v>week 2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(RHIC_HOURS_DOE!$M$29:$N$29,RHIC_HOURS_DOE!$B$37:$N$37,RHIC_HOURS_DOE!$B$45:$N$45,RHIC_HOURS_DOE!$B$53:$N$53)</c15:sqref>
                  </c15:fullRef>
                </c:ext>
              </c:extLst>
              <c:f>(RHIC_HOURS_DOE!$M$29:$N$29,RHIC_HOURS_DOE!$B$37:$N$37,RHIC_HOURS_DOE!$B$45:$N$45,RHIC_HOURS_DOE!$B$53:$C$53)</c:f>
              <c:numCache>
                <c:formatCode>General</c:formatCode>
                <c:ptCount val="30"/>
                <c:pt idx="0">
                  <c:v>0</c:v>
                </c:pt>
                <c:pt idx="1">
                  <c:v>7.9436071949440926E-2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0.98844820947246825</c:v>
                </c:pt>
                <c:pt idx="11">
                  <c:v>0.65826410770552857</c:v>
                </c:pt>
                <c:pt idx="12">
                  <c:v>0.72677012609117364</c:v>
                </c:pt>
                <c:pt idx="13">
                  <c:v>0.76797619047619059</c:v>
                </c:pt>
                <c:pt idx="14">
                  <c:v>0.72869047619047622</c:v>
                </c:pt>
                <c:pt idx="15">
                  <c:v>0.78479233226837053</c:v>
                </c:pt>
                <c:pt idx="16">
                  <c:v>0.77587976097060429</c:v>
                </c:pt>
                <c:pt idx="17">
                  <c:v>0.80406250000000001</c:v>
                </c:pt>
                <c:pt idx="18">
                  <c:v>0.83392857142857135</c:v>
                </c:pt>
                <c:pt idx="19">
                  <c:v>0.81860376398779244</c:v>
                </c:pt>
                <c:pt idx="20">
                  <c:v>0.92119047619047612</c:v>
                </c:pt>
                <c:pt idx="21">
                  <c:v>0.91526389064675362</c:v>
                </c:pt>
                <c:pt idx="22">
                  <c:v>0.82351190476190472</c:v>
                </c:pt>
                <c:pt idx="23">
                  <c:v>0</c:v>
                </c:pt>
                <c:pt idx="24">
                  <c:v>0.1301038062283737</c:v>
                </c:pt>
                <c:pt idx="25">
                  <c:v>0.77291666666666659</c:v>
                </c:pt>
                <c:pt idx="26">
                  <c:v>0.83203290388919127</c:v>
                </c:pt>
                <c:pt idx="27">
                  <c:v>0.53512132822477654</c:v>
                </c:pt>
                <c:pt idx="28" formatCode="0.00%">
                  <c:v>0.56850605652759079</c:v>
                </c:pt>
                <c:pt idx="29" formatCode="0.00%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9EDB-4D4C-9218-6FCD2EC513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911503583"/>
        <c:axId val="886707391"/>
      </c:barChart>
      <c:lineChart>
        <c:grouping val="standard"/>
        <c:varyColors val="0"/>
        <c:ser>
          <c:idx val="1"/>
          <c:order val="1"/>
          <c:tx>
            <c:strRef>
              <c:f>RHIC_HOURS_DOE!$A$22</c:f>
              <c:strCache>
                <c:ptCount val="1"/>
                <c:pt idx="0">
                  <c:v>Average</c:v>
                </c:pt>
              </c:strCache>
            </c:strRef>
          </c:tx>
          <c:spPr>
            <a:ln w="34925" cap="rnd">
              <a:solidFill>
                <a:schemeClr val="accent4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9EDB-4D4C-9218-6FCD2EC5131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9EDB-4D4C-9218-6FCD2EC5131D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9EDB-4D4C-9218-6FCD2EC5131D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9EDB-4D4C-9218-6FCD2EC5131D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9EDB-4D4C-9218-6FCD2EC5131D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9EDB-4D4C-9218-6FCD2EC5131D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9EDB-4D4C-9218-6FCD2EC5131D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9EDB-4D4C-9218-6FCD2EC5131D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9EDB-4D4C-9218-6FCD2EC5131D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9EDB-4D4C-9218-6FCD2EC5131D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EDB-4D4C-9218-6FCD2EC5131D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9EDB-4D4C-9218-6FCD2EC5131D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9EDB-4D4C-9218-6FCD2EC5131D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9EDB-4D4C-9218-6FCD2EC5131D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EDB-4D4C-9218-6FCD2EC5131D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9EDB-4D4C-9218-6FCD2EC5131D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9EDB-4D4C-9218-6FCD2EC5131D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9EDB-4D4C-9218-6FCD2EC5131D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9EDB-4D4C-9218-6FCD2EC5131D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9EDB-4D4C-9218-6FCD2EC5131D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9EDB-4D4C-9218-6FCD2EC5131D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9EDB-4D4C-9218-6FCD2EC5131D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9EDB-4D4C-9218-6FCD2EC5131D}"/>
                </c:ext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9EDB-4D4C-9218-6FCD2EC5131D}"/>
                </c:ext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9EDB-4D4C-9218-6FCD2EC5131D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E-9EDB-4D4C-9218-6FCD2EC5131D}"/>
                </c:ext>
              </c:extLst>
            </c:dLbl>
            <c:dLbl>
              <c:idx val="2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D-9EDB-4D4C-9218-6FCD2EC5131D}"/>
                </c:ext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C-9EDB-4D4C-9218-6FCD2EC5131D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9EDB-4D4C-9218-6FCD2EC5131D}"/>
                </c:ext>
              </c:extLst>
            </c:dLbl>
            <c:dLbl>
              <c:idx val="29"/>
              <c:layout>
                <c:manualLayout>
                  <c:x val="-3.9257346905119193E-2"/>
                  <c:y val="-9.8329250510352878E-2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9EDB-4D4C-9218-6FCD2EC5131D}"/>
                </c:ext>
              </c:extLst>
            </c:dLbl>
            <c:numFmt formatCode="0.0%" sourceLinked="0"/>
            <c:spPr>
              <a:gradFill rotWithShape="1">
                <a:gsLst>
                  <a:gs pos="0">
                    <a:srgbClr val="F79646">
                      <a:shade val="51000"/>
                      <a:satMod val="130000"/>
                    </a:srgbClr>
                  </a:gs>
                  <a:gs pos="80000">
                    <a:srgbClr val="F79646">
                      <a:shade val="93000"/>
                      <a:satMod val="130000"/>
                    </a:srgbClr>
                  </a:gs>
                  <a:gs pos="100000">
                    <a:srgbClr val="F79646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>
                  <c:manualLayout>
                    <c:x val="4.3889519485433112E-2"/>
                    <c:y val="7.3892944900813523E-2"/>
                  </c:manualLayout>
                </c15:layout>
                <c15:showLeaderLines val="0"/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(RHIC_HOURS_DOE!$M$35:$N$35,RHIC_HOURS_DOE!$B$43:$N$43,RHIC_HOURS_DOE!$B$51:$N$51,RHIC_HOURS_DOE!$B$24:$N$24)</c15:sqref>
                  </c15:fullRef>
                </c:ext>
              </c:extLst>
              <c:f>(RHIC_HOURS_DOE!$M$35:$N$35,RHIC_HOURS_DOE!$B$43:$N$43,RHIC_HOURS_DOE!$B$51:$N$51,RHIC_HOURS_DOE!$B$24:$C$24)</c:f>
              <c:strCache>
                <c:ptCount val="30"/>
                <c:pt idx="0">
                  <c:v>week 25</c:v>
                </c:pt>
                <c:pt idx="1">
                  <c:v>week 26</c:v>
                </c:pt>
                <c:pt idx="2">
                  <c:v>week 27</c:v>
                </c:pt>
                <c:pt idx="3">
                  <c:v>week 28</c:v>
                </c:pt>
                <c:pt idx="4">
                  <c:v>week 29</c:v>
                </c:pt>
                <c:pt idx="5">
                  <c:v>week 30</c:v>
                </c:pt>
                <c:pt idx="6">
                  <c:v>week 31</c:v>
                </c:pt>
                <c:pt idx="7">
                  <c:v>week 32</c:v>
                </c:pt>
                <c:pt idx="8">
                  <c:v>week 33</c:v>
                </c:pt>
                <c:pt idx="9">
                  <c:v>week 34</c:v>
                </c:pt>
                <c:pt idx="10">
                  <c:v>week 35</c:v>
                </c:pt>
                <c:pt idx="11">
                  <c:v>week 36</c:v>
                </c:pt>
                <c:pt idx="12">
                  <c:v>week 37</c:v>
                </c:pt>
                <c:pt idx="13">
                  <c:v>week 38</c:v>
                </c:pt>
                <c:pt idx="14">
                  <c:v>week 39</c:v>
                </c:pt>
                <c:pt idx="15">
                  <c:v>week 40</c:v>
                </c:pt>
                <c:pt idx="16">
                  <c:v>week 41</c:v>
                </c:pt>
                <c:pt idx="17">
                  <c:v>week 42</c:v>
                </c:pt>
                <c:pt idx="18">
                  <c:v>week 43</c:v>
                </c:pt>
                <c:pt idx="19">
                  <c:v>week 44</c:v>
                </c:pt>
                <c:pt idx="20">
                  <c:v>week 45</c:v>
                </c:pt>
                <c:pt idx="21">
                  <c:v>week 46</c:v>
                </c:pt>
                <c:pt idx="22">
                  <c:v>week 47</c:v>
                </c:pt>
                <c:pt idx="23">
                  <c:v>week 48</c:v>
                </c:pt>
                <c:pt idx="24">
                  <c:v>week 49</c:v>
                </c:pt>
                <c:pt idx="25">
                  <c:v>week 50</c:v>
                </c:pt>
                <c:pt idx="26">
                  <c:v>week 51</c:v>
                </c:pt>
                <c:pt idx="27">
                  <c:v>week 52</c:v>
                </c:pt>
                <c:pt idx="28">
                  <c:v>week 1</c:v>
                </c:pt>
                <c:pt idx="29">
                  <c:v>week 2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(RHIC_HOURS_DOE!$M$33:$N$33,RHIC_HOURS_DOE!$B$41:$N$41,RHIC_HOURS_DOE!$B$49:$N$49,RHIC_HOURS_DOE!$B$57:$N$57)</c15:sqref>
                  </c15:fullRef>
                </c:ext>
              </c:extLst>
              <c:f>(RHIC_HOURS_DOE!$M$33:$N$33,RHIC_HOURS_DOE!$B$41:$N$41,RHIC_HOURS_DOE!$B$49:$N$49,RHIC_HOURS_DOE!$B$57:$C$57)</c:f>
              <c:numCache>
                <c:formatCode>General</c:formatCode>
                <c:ptCount val="30"/>
                <c:pt idx="0">
                  <c:v>1</c:v>
                </c:pt>
                <c:pt idx="1">
                  <c:v>7.9436071949440926E-2</c:v>
                </c:pt>
                <c:pt idx="2">
                  <c:v>7.9436071949440926E-2</c:v>
                </c:pt>
                <c:pt idx="3">
                  <c:v>7.9436071949440926E-2</c:v>
                </c:pt>
                <c:pt idx="4">
                  <c:v>7.9436071949440926E-2</c:v>
                </c:pt>
                <c:pt idx="5">
                  <c:v>7.9436071949440926E-2</c:v>
                </c:pt>
                <c:pt idx="6">
                  <c:v>7.9436071949440926E-2</c:v>
                </c:pt>
                <c:pt idx="7">
                  <c:v>7.9436071949440926E-2</c:v>
                </c:pt>
                <c:pt idx="8">
                  <c:v>7.9436071949440926E-2</c:v>
                </c:pt>
                <c:pt idx="9">
                  <c:v>7.9436071949440926E-2</c:v>
                </c:pt>
                <c:pt idx="10">
                  <c:v>0.26269212855146717</c:v>
                </c:pt>
                <c:pt idx="11">
                  <c:v>0.44007707129094409</c:v>
                </c:pt>
                <c:pt idx="12">
                  <c:v>0.52787761770384656</c:v>
                </c:pt>
                <c:pt idx="13">
                  <c:v>0.60780739126127015</c:v>
                </c:pt>
                <c:pt idx="14">
                  <c:v>0.63799895933992412</c:v>
                </c:pt>
                <c:pt idx="15">
                  <c:v>0.75795581081873065</c:v>
                </c:pt>
                <c:pt idx="16">
                  <c:v>0.7608704187196953</c:v>
                </c:pt>
                <c:pt idx="17">
                  <c:v>0.76673283452944452</c:v>
                </c:pt>
                <c:pt idx="18">
                  <c:v>0.77511471466120196</c:v>
                </c:pt>
                <c:pt idx="19">
                  <c:v>0.77966225649890308</c:v>
                </c:pt>
                <c:pt idx="20">
                  <c:v>0.79388194485975727</c:v>
                </c:pt>
                <c:pt idx="21">
                  <c:v>0.80436255546084401</c:v>
                </c:pt>
                <c:pt idx="22">
                  <c:v>0.80597261425740174</c:v>
                </c:pt>
                <c:pt idx="23">
                  <c:v>0.80508618621020611</c:v>
                </c:pt>
                <c:pt idx="24">
                  <c:v>0.8002451892771878</c:v>
                </c:pt>
                <c:pt idx="25">
                  <c:v>0.79814181063511036</c:v>
                </c:pt>
                <c:pt idx="26">
                  <c:v>0.80052808653805207</c:v>
                </c:pt>
                <c:pt idx="27">
                  <c:v>0.79113723846965966</c:v>
                </c:pt>
                <c:pt idx="28">
                  <c:v>0.78779062709902947</c:v>
                </c:pt>
                <c:pt idx="29">
                  <c:v>0.78779062709902947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9EDB-4D4C-9218-6FCD2EC5131D}"/>
            </c:ext>
          </c:extLst>
        </c:ser>
        <c:ser>
          <c:idx val="2"/>
          <c:order val="2"/>
          <c:tx>
            <c:strRef>
              <c:f>RHIC_HOURS_DOE!$A$23</c:f>
              <c:strCache>
                <c:ptCount val="1"/>
                <c:pt idx="0">
                  <c:v>Goal</c:v>
                </c:pt>
              </c:strCache>
            </c:strRef>
          </c:tx>
          <c:spPr>
            <a:ln w="34925" cap="rnd">
              <a:solidFill>
                <a:schemeClr val="accent3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6-9EDB-4D4C-9218-6FCD2EC5131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5-9EDB-4D4C-9218-6FCD2EC5131D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4-9EDB-4D4C-9218-6FCD2EC5131D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7-9EDB-4D4C-9218-6FCD2EC5131D}"/>
                </c:ext>
              </c:extLst>
            </c:dLbl>
            <c:dLbl>
              <c:idx val="4"/>
              <c:layout>
                <c:manualLayout>
                  <c:x val="-7.567168994732882E-3"/>
                  <c:y val="-9.9972878390201247E-2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</c:ext>
                <c:ext xmlns:c16="http://schemas.microsoft.com/office/drawing/2014/chart" uri="{C3380CC4-5D6E-409C-BE32-E72D297353CC}">
                  <c16:uniqueId val="{0000000B-1F48-422F-9DAC-47B316447F30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8-9EDB-4D4C-9218-6FCD2EC5131D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9-9EDB-4D4C-9218-6FCD2EC5131D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A-9EDB-4D4C-9218-6FCD2EC5131D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B-9EDB-4D4C-9218-6FCD2EC5131D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1-9EDB-4D4C-9218-6FCD2EC5131D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C-9EDB-4D4C-9218-6FCD2EC5131D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EDB-4D4C-9218-6FCD2EC5131D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D-9EDB-4D4C-9218-6FCD2EC5131D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0-9EDB-4D4C-9218-6FCD2EC5131D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E-9EDB-4D4C-9218-6FCD2EC5131D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F-9EDB-4D4C-9218-6FCD2EC5131D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4-9EDB-4D4C-9218-6FCD2EC5131D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3-9EDB-4D4C-9218-6FCD2EC5131D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2-9EDB-4D4C-9218-6FCD2EC5131D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A-9EDB-4D4C-9218-6FCD2EC5131D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5-9EDB-4D4C-9218-6FCD2EC5131D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9-9EDB-4D4C-9218-6FCD2EC5131D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8-9EDB-4D4C-9218-6FCD2EC5131D}"/>
                </c:ext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6-9EDB-4D4C-9218-6FCD2EC5131D}"/>
                </c:ext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7-9EDB-4D4C-9218-6FCD2EC5131D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F-9EDB-4D4C-9218-6FCD2EC5131D}"/>
                </c:ext>
              </c:extLst>
            </c:dLbl>
            <c:dLbl>
              <c:idx val="2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E-9EDB-4D4C-9218-6FCD2EC5131D}"/>
                </c:ext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D-9EDB-4D4C-9218-6FCD2EC5131D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C-9EDB-4D4C-9218-6FCD2EC5131D}"/>
                </c:ext>
              </c:extLst>
            </c:dLbl>
            <c:dLbl>
              <c:idx val="2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B-9EDB-4D4C-9218-6FCD2EC5131D}"/>
                </c:ext>
              </c:extLst>
            </c:dLbl>
            <c:numFmt formatCode="0.00%" sourceLinked="0"/>
            <c:spPr>
              <a:gradFill rotWithShape="1">
                <a:gsLst>
                  <a:gs pos="0">
                    <a:srgbClr val="9BBB59">
                      <a:shade val="51000"/>
                      <a:satMod val="130000"/>
                    </a:srgbClr>
                  </a:gs>
                  <a:gs pos="80000">
                    <a:srgbClr val="9BBB59">
                      <a:shade val="93000"/>
                      <a:satMod val="130000"/>
                    </a:srgbClr>
                  </a:gs>
                  <a:gs pos="100000">
                    <a:srgbClr val="9BBB59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>
                  <c:manualLayout>
                    <c:x val="-7.5671585319713559E-3"/>
                    <c:y val="-9.9972807806983005E-2"/>
                  </c:manualLayout>
                </c15:layout>
                <c15:showLeaderLines val="0"/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(RHIC_HOURS_DOE!$M$35:$N$35,RHIC_HOURS_DOE!$B$43:$N$43,RHIC_HOURS_DOE!$B$51:$N$51,RHIC_HOURS_DOE!$B$24:$N$24)</c15:sqref>
                  </c15:fullRef>
                </c:ext>
              </c:extLst>
              <c:f>(RHIC_HOURS_DOE!$M$35:$N$35,RHIC_HOURS_DOE!$B$43:$N$43,RHIC_HOURS_DOE!$B$51:$N$51,RHIC_HOURS_DOE!$B$24:$C$24)</c:f>
              <c:strCache>
                <c:ptCount val="30"/>
                <c:pt idx="0">
                  <c:v>week 25</c:v>
                </c:pt>
                <c:pt idx="1">
                  <c:v>week 26</c:v>
                </c:pt>
                <c:pt idx="2">
                  <c:v>week 27</c:v>
                </c:pt>
                <c:pt idx="3">
                  <c:v>week 28</c:v>
                </c:pt>
                <c:pt idx="4">
                  <c:v>week 29</c:v>
                </c:pt>
                <c:pt idx="5">
                  <c:v>week 30</c:v>
                </c:pt>
                <c:pt idx="6">
                  <c:v>week 31</c:v>
                </c:pt>
                <c:pt idx="7">
                  <c:v>week 32</c:v>
                </c:pt>
                <c:pt idx="8">
                  <c:v>week 33</c:v>
                </c:pt>
                <c:pt idx="9">
                  <c:v>week 34</c:v>
                </c:pt>
                <c:pt idx="10">
                  <c:v>week 35</c:v>
                </c:pt>
                <c:pt idx="11">
                  <c:v>week 36</c:v>
                </c:pt>
                <c:pt idx="12">
                  <c:v>week 37</c:v>
                </c:pt>
                <c:pt idx="13">
                  <c:v>week 38</c:v>
                </c:pt>
                <c:pt idx="14">
                  <c:v>week 39</c:v>
                </c:pt>
                <c:pt idx="15">
                  <c:v>week 40</c:v>
                </c:pt>
                <c:pt idx="16">
                  <c:v>week 41</c:v>
                </c:pt>
                <c:pt idx="17">
                  <c:v>week 42</c:v>
                </c:pt>
                <c:pt idx="18">
                  <c:v>week 43</c:v>
                </c:pt>
                <c:pt idx="19">
                  <c:v>week 44</c:v>
                </c:pt>
                <c:pt idx="20">
                  <c:v>week 45</c:v>
                </c:pt>
                <c:pt idx="21">
                  <c:v>week 46</c:v>
                </c:pt>
                <c:pt idx="22">
                  <c:v>week 47</c:v>
                </c:pt>
                <c:pt idx="23">
                  <c:v>week 48</c:v>
                </c:pt>
                <c:pt idx="24">
                  <c:v>week 49</c:v>
                </c:pt>
                <c:pt idx="25">
                  <c:v>week 50</c:v>
                </c:pt>
                <c:pt idx="26">
                  <c:v>week 51</c:v>
                </c:pt>
                <c:pt idx="27">
                  <c:v>week 52</c:v>
                </c:pt>
                <c:pt idx="28">
                  <c:v>week 1</c:v>
                </c:pt>
                <c:pt idx="29">
                  <c:v>week 2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(RHIC_HOURS_DOE!$M$34:$N$34,RHIC_HOURS_DOE!$B$42:$N$42,RHIC_HOURS_DOE!$B$50:$N$50,RHIC_HOURS_DOE!$B$58:$N$58)</c15:sqref>
                  </c15:fullRef>
                </c:ext>
              </c:extLst>
              <c:f>(RHIC_HOURS_DOE!$M$34:$N$34,RHIC_HOURS_DOE!$B$42:$N$42,RHIC_HOURS_DOE!$B$50:$N$50,RHIC_HOURS_DOE!$B$58:$C$58)</c:f>
              <c:numCache>
                <c:formatCode>0%</c:formatCode>
                <c:ptCount val="30"/>
                <c:pt idx="0">
                  <c:v>0.8</c:v>
                </c:pt>
                <c:pt idx="1">
                  <c:v>0.8</c:v>
                </c:pt>
                <c:pt idx="2" formatCode="General">
                  <c:v>0.8</c:v>
                </c:pt>
                <c:pt idx="3" formatCode="General">
                  <c:v>0.8</c:v>
                </c:pt>
                <c:pt idx="4" formatCode="General">
                  <c:v>0.8</c:v>
                </c:pt>
                <c:pt idx="5" formatCode="General">
                  <c:v>0.8</c:v>
                </c:pt>
                <c:pt idx="6" formatCode="General">
                  <c:v>0.8</c:v>
                </c:pt>
                <c:pt idx="7" formatCode="General">
                  <c:v>0.8</c:v>
                </c:pt>
                <c:pt idx="8" formatCode="General">
                  <c:v>0.8</c:v>
                </c:pt>
                <c:pt idx="9" formatCode="General">
                  <c:v>0.8</c:v>
                </c:pt>
                <c:pt idx="10" formatCode="General">
                  <c:v>0.8</c:v>
                </c:pt>
                <c:pt idx="11" formatCode="General">
                  <c:v>0.8</c:v>
                </c:pt>
                <c:pt idx="12" formatCode="General">
                  <c:v>0.8</c:v>
                </c:pt>
                <c:pt idx="13" formatCode="General">
                  <c:v>0.8</c:v>
                </c:pt>
                <c:pt idx="14" formatCode="General">
                  <c:v>0.8</c:v>
                </c:pt>
                <c:pt idx="15" formatCode="General">
                  <c:v>0.8</c:v>
                </c:pt>
                <c:pt idx="16" formatCode="General">
                  <c:v>0.8</c:v>
                </c:pt>
                <c:pt idx="17">
                  <c:v>0.8</c:v>
                </c:pt>
                <c:pt idx="18">
                  <c:v>0.8</c:v>
                </c:pt>
                <c:pt idx="19">
                  <c:v>0.8</c:v>
                </c:pt>
                <c:pt idx="20">
                  <c:v>0.8</c:v>
                </c:pt>
                <c:pt idx="21">
                  <c:v>0.8</c:v>
                </c:pt>
                <c:pt idx="22">
                  <c:v>0.8</c:v>
                </c:pt>
                <c:pt idx="23">
                  <c:v>0.8</c:v>
                </c:pt>
                <c:pt idx="24">
                  <c:v>0.8</c:v>
                </c:pt>
                <c:pt idx="25">
                  <c:v>0.8</c:v>
                </c:pt>
                <c:pt idx="26">
                  <c:v>0.8</c:v>
                </c:pt>
                <c:pt idx="27">
                  <c:v>0.8</c:v>
                </c:pt>
                <c:pt idx="28" formatCode="General">
                  <c:v>0.8</c:v>
                </c:pt>
                <c:pt idx="29" formatCode="General">
                  <c:v>0.8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9EDB-4D4C-9218-6FCD2EC513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11503583"/>
        <c:axId val="886707391"/>
      </c:lineChart>
      <c:catAx>
        <c:axId val="9115035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42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6707391"/>
        <c:crosses val="autoZero"/>
        <c:auto val="1"/>
        <c:lblAlgn val="ctr"/>
        <c:lblOffset val="100"/>
        <c:tickMarkSkip val="1"/>
        <c:noMultiLvlLbl val="0"/>
      </c:catAx>
      <c:valAx>
        <c:axId val="886707391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.0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1503583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t" anchorCtr="1"/>
          <a:lstStyle/>
          <a:p>
            <a:pPr algn="ctr"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i="0" baseline="0" dirty="0">
                <a:effectLst/>
              </a:rPr>
              <a:t>Mean Time Between Failure,</a:t>
            </a:r>
            <a:endParaRPr lang="en-US" sz="1600" dirty="0">
              <a:effectLst/>
            </a:endParaRPr>
          </a:p>
          <a:p>
            <a:pPr algn="ctr">
              <a:defRPr sz="1600"/>
            </a:pPr>
            <a:r>
              <a:rPr lang="en-US" sz="1600" b="1" i="0" baseline="0" dirty="0">
                <a:effectLst/>
              </a:rPr>
              <a:t>Mean Time To Repair,</a:t>
            </a:r>
            <a:endParaRPr lang="en-US" sz="1600" dirty="0">
              <a:effectLst/>
            </a:endParaRPr>
          </a:p>
          <a:p>
            <a:pPr algn="ctr">
              <a:defRPr sz="1600"/>
            </a:pPr>
            <a:r>
              <a:rPr lang="en-US" sz="1600" b="1" i="0" baseline="0" dirty="0">
                <a:effectLst/>
              </a:rPr>
              <a:t>Average Failure Hours per Day (</a:t>
            </a:r>
            <a:r>
              <a:rPr lang="en-US" sz="1600" b="1" i="0" baseline="0" dirty="0" err="1">
                <a:effectLst/>
              </a:rPr>
              <a:t>cryo</a:t>
            </a:r>
            <a:r>
              <a:rPr lang="en-US" sz="1600" b="1" i="0" baseline="0" dirty="0">
                <a:effectLst/>
              </a:rPr>
              <a:t> start to </a:t>
            </a:r>
            <a:r>
              <a:rPr lang="en-US" sz="1600" b="1" i="0" baseline="0" dirty="0" err="1">
                <a:effectLst/>
              </a:rPr>
              <a:t>cryo</a:t>
            </a:r>
            <a:r>
              <a:rPr lang="en-US" sz="1600" b="1" i="0" baseline="0" dirty="0">
                <a:effectLst/>
              </a:rPr>
              <a:t> end date)</a:t>
            </a:r>
            <a:endParaRPr lang="en-US" sz="1600" dirty="0">
              <a:effectLst/>
            </a:endParaRPr>
          </a:p>
        </c:rich>
      </c:tx>
      <c:layout>
        <c:manualLayout>
          <c:xMode val="edge"/>
          <c:yMode val="edge"/>
          <c:x val="0.25812433172611465"/>
          <c:y val="3.18169092499801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t" anchorCtr="1"/>
        <a:lstStyle/>
        <a:p>
          <a:pPr algn="ctr"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6580927384076991E-2"/>
          <c:y val="3.2199256342957117E-2"/>
          <c:w val="0.90286351706036749"/>
          <c:h val="0.854613225430154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'mtbf data'!$A$2</c:f>
              <c:strCache>
                <c:ptCount val="1"/>
                <c:pt idx="0">
                  <c:v>Run7</c:v>
                </c:pt>
              </c:strCache>
            </c:strRef>
          </c:tx>
          <c:spPr>
            <a:solidFill>
              <a:schemeClr val="accent1">
                <a:tint val="37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data'!$B$2:$D$2</c:f>
              <c:numCache>
                <c:formatCode>0.0</c:formatCode>
                <c:ptCount val="3"/>
                <c:pt idx="0">
                  <c:v>5.3</c:v>
                </c:pt>
                <c:pt idx="1">
                  <c:v>2</c:v>
                </c:pt>
                <c:pt idx="2">
                  <c:v>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07-4B56-A0F3-E444B1260338}"/>
            </c:ext>
          </c:extLst>
        </c:ser>
        <c:ser>
          <c:idx val="1"/>
          <c:order val="1"/>
          <c:tx>
            <c:strRef>
              <c:f>'mtbf data'!$A$3</c:f>
              <c:strCache>
                <c:ptCount val="1"/>
                <c:pt idx="0">
                  <c:v>Run8</c:v>
                </c:pt>
              </c:strCache>
            </c:strRef>
          </c:tx>
          <c:spPr>
            <a:solidFill>
              <a:schemeClr val="accent1">
                <a:tint val="44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data'!$B$3:$D$3</c:f>
              <c:numCache>
                <c:formatCode>0.0</c:formatCode>
                <c:ptCount val="3"/>
                <c:pt idx="0">
                  <c:v>6.3</c:v>
                </c:pt>
                <c:pt idx="1">
                  <c:v>1.2</c:v>
                </c:pt>
                <c:pt idx="2">
                  <c:v>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407-4B56-A0F3-E444B1260338}"/>
            </c:ext>
          </c:extLst>
        </c:ser>
        <c:ser>
          <c:idx val="2"/>
          <c:order val="2"/>
          <c:tx>
            <c:strRef>
              <c:f>'mtbf data'!$A$4</c:f>
              <c:strCache>
                <c:ptCount val="1"/>
                <c:pt idx="0">
                  <c:v>Run9</c:v>
                </c:pt>
              </c:strCache>
            </c:strRef>
          </c:tx>
          <c:spPr>
            <a:solidFill>
              <a:schemeClr val="accent1">
                <a:tint val="51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data'!$B$4:$D$4</c:f>
              <c:numCache>
                <c:formatCode>0.0</c:formatCode>
                <c:ptCount val="3"/>
                <c:pt idx="0">
                  <c:v>5.5</c:v>
                </c:pt>
                <c:pt idx="1">
                  <c:v>1.3</c:v>
                </c:pt>
                <c:pt idx="2">
                  <c:v>4.42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407-4B56-A0F3-E444B1260338}"/>
            </c:ext>
          </c:extLst>
        </c:ser>
        <c:ser>
          <c:idx val="3"/>
          <c:order val="3"/>
          <c:tx>
            <c:strRef>
              <c:f>'mtbf data'!$A$5</c:f>
              <c:strCache>
                <c:ptCount val="1"/>
                <c:pt idx="0">
                  <c:v>Run10</c:v>
                </c:pt>
              </c:strCache>
            </c:strRef>
          </c:tx>
          <c:spPr>
            <a:solidFill>
              <a:schemeClr val="accent1">
                <a:tint val="58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data'!$B$5:$D$5</c:f>
              <c:numCache>
                <c:formatCode>0.0</c:formatCode>
                <c:ptCount val="3"/>
                <c:pt idx="0">
                  <c:v>5.5</c:v>
                </c:pt>
                <c:pt idx="1">
                  <c:v>1</c:v>
                </c:pt>
                <c:pt idx="2">
                  <c:v>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407-4B56-A0F3-E444B1260338}"/>
            </c:ext>
          </c:extLst>
        </c:ser>
        <c:ser>
          <c:idx val="4"/>
          <c:order val="4"/>
          <c:tx>
            <c:strRef>
              <c:f>'mtbf data'!$A$6</c:f>
              <c:strCache>
                <c:ptCount val="1"/>
                <c:pt idx="0">
                  <c:v>Run11</c:v>
                </c:pt>
              </c:strCache>
            </c:strRef>
          </c:tx>
          <c:spPr>
            <a:solidFill>
              <a:schemeClr val="accent1">
                <a:tint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data'!$B$6:$D$6</c:f>
              <c:numCache>
                <c:formatCode>0.0</c:formatCode>
                <c:ptCount val="3"/>
                <c:pt idx="0">
                  <c:v>5.7</c:v>
                </c:pt>
                <c:pt idx="1">
                  <c:v>1.2</c:v>
                </c:pt>
                <c:pt idx="2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407-4B56-A0F3-E444B1260338}"/>
            </c:ext>
          </c:extLst>
        </c:ser>
        <c:ser>
          <c:idx val="5"/>
          <c:order val="5"/>
          <c:tx>
            <c:strRef>
              <c:f>'mtbf data'!$A$7</c:f>
              <c:strCache>
                <c:ptCount val="1"/>
                <c:pt idx="0">
                  <c:v>Run12</c:v>
                </c:pt>
              </c:strCache>
            </c:strRef>
          </c:tx>
          <c:spPr>
            <a:solidFill>
              <a:schemeClr val="accent1">
                <a:tint val="72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data'!$B$7:$D$7</c:f>
              <c:numCache>
                <c:formatCode>0.0</c:formatCode>
                <c:ptCount val="3"/>
                <c:pt idx="0">
                  <c:v>6.9</c:v>
                </c:pt>
                <c:pt idx="1">
                  <c:v>1.1000000000000001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407-4B56-A0F3-E444B1260338}"/>
            </c:ext>
          </c:extLst>
        </c:ser>
        <c:ser>
          <c:idx val="6"/>
          <c:order val="6"/>
          <c:tx>
            <c:strRef>
              <c:f>'mtbf data'!$A$8</c:f>
              <c:strCache>
                <c:ptCount val="1"/>
                <c:pt idx="0">
                  <c:v>Run13</c:v>
                </c:pt>
              </c:strCache>
            </c:strRef>
          </c:tx>
          <c:spPr>
            <a:solidFill>
              <a:schemeClr val="accent1">
                <a:tint val="79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data'!$B$8:$D$8</c:f>
              <c:numCache>
                <c:formatCode>0.0</c:formatCode>
                <c:ptCount val="3"/>
                <c:pt idx="0">
                  <c:v>6.6</c:v>
                </c:pt>
                <c:pt idx="1">
                  <c:v>1.2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407-4B56-A0F3-E444B1260338}"/>
            </c:ext>
          </c:extLst>
        </c:ser>
        <c:ser>
          <c:idx val="7"/>
          <c:order val="7"/>
          <c:tx>
            <c:strRef>
              <c:f>'mtbf data'!$A$9</c:f>
              <c:strCache>
                <c:ptCount val="1"/>
                <c:pt idx="0">
                  <c:v>Run14</c:v>
                </c:pt>
              </c:strCache>
            </c:strRef>
          </c:tx>
          <c:spPr>
            <a:solidFill>
              <a:schemeClr val="accent1">
                <a:tint val="86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data'!$B$9:$D$9</c:f>
              <c:numCache>
                <c:formatCode>0.0</c:formatCode>
                <c:ptCount val="3"/>
                <c:pt idx="0">
                  <c:v>8.6</c:v>
                </c:pt>
                <c:pt idx="1">
                  <c:v>1.3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2407-4B56-A0F3-E444B1260338}"/>
            </c:ext>
          </c:extLst>
        </c:ser>
        <c:ser>
          <c:idx val="8"/>
          <c:order val="8"/>
          <c:tx>
            <c:strRef>
              <c:f>'mtbf data'!$A$10</c:f>
              <c:strCache>
                <c:ptCount val="1"/>
                <c:pt idx="0">
                  <c:v>Run15</c:v>
                </c:pt>
              </c:strCache>
            </c:strRef>
          </c:tx>
          <c:spPr>
            <a:solidFill>
              <a:schemeClr val="accent1">
                <a:tint val="93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data'!$B$10:$D$10</c:f>
              <c:numCache>
                <c:formatCode>0.0</c:formatCode>
                <c:ptCount val="3"/>
                <c:pt idx="0">
                  <c:v>8.1</c:v>
                </c:pt>
                <c:pt idx="1">
                  <c:v>1.1000000000000001</c:v>
                </c:pt>
                <c:pt idx="2">
                  <c:v>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407-4B56-A0F3-E444B1260338}"/>
            </c:ext>
          </c:extLst>
        </c:ser>
        <c:ser>
          <c:idx val="9"/>
          <c:order val="9"/>
          <c:tx>
            <c:strRef>
              <c:f>'mtbf data'!$A$11</c:f>
              <c:strCache>
                <c:ptCount val="1"/>
                <c:pt idx="0">
                  <c:v>Run16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data'!$B$11:$D$11</c:f>
              <c:numCache>
                <c:formatCode>0.0</c:formatCode>
                <c:ptCount val="3"/>
                <c:pt idx="0">
                  <c:v>6.4</c:v>
                </c:pt>
                <c:pt idx="1">
                  <c:v>1.2</c:v>
                </c:pt>
                <c:pt idx="2">
                  <c:v>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2407-4B56-A0F3-E444B1260338}"/>
            </c:ext>
          </c:extLst>
        </c:ser>
        <c:ser>
          <c:idx val="10"/>
          <c:order val="10"/>
          <c:tx>
            <c:strRef>
              <c:f>'mtbf data'!$A$12</c:f>
              <c:strCache>
                <c:ptCount val="1"/>
                <c:pt idx="0">
                  <c:v>Run17</c:v>
                </c:pt>
              </c:strCache>
            </c:strRef>
          </c:tx>
          <c:spPr>
            <a:solidFill>
              <a:schemeClr val="accent1">
                <a:shade val="93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data'!$B$12:$D$12</c:f>
              <c:numCache>
                <c:formatCode>0.0</c:formatCode>
                <c:ptCount val="3"/>
                <c:pt idx="0">
                  <c:v>6.8</c:v>
                </c:pt>
                <c:pt idx="1">
                  <c:v>1.2</c:v>
                </c:pt>
                <c:pt idx="2">
                  <c:v>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407-4B56-A0F3-E444B1260338}"/>
            </c:ext>
          </c:extLst>
        </c:ser>
        <c:ser>
          <c:idx val="11"/>
          <c:order val="11"/>
          <c:tx>
            <c:strRef>
              <c:f>'mtbf data'!$A$13</c:f>
              <c:strCache>
                <c:ptCount val="1"/>
                <c:pt idx="0">
                  <c:v>Run18</c:v>
                </c:pt>
              </c:strCache>
            </c:strRef>
          </c:tx>
          <c:spPr>
            <a:solidFill>
              <a:schemeClr val="accent1">
                <a:shade val="86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data'!$B$13:$D$13</c:f>
              <c:numCache>
                <c:formatCode>0.0</c:formatCode>
                <c:ptCount val="3"/>
                <c:pt idx="0">
                  <c:v>9.3000000000000007</c:v>
                </c:pt>
                <c:pt idx="1">
                  <c:v>0.9</c:v>
                </c:pt>
                <c:pt idx="2">
                  <c:v>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2407-4B56-A0F3-E444B1260338}"/>
            </c:ext>
          </c:extLst>
        </c:ser>
        <c:ser>
          <c:idx val="12"/>
          <c:order val="12"/>
          <c:tx>
            <c:strRef>
              <c:f>'mtbf data'!$A$14</c:f>
              <c:strCache>
                <c:ptCount val="1"/>
                <c:pt idx="0">
                  <c:v>Run19</c:v>
                </c:pt>
              </c:strCache>
            </c:strRef>
          </c:tx>
          <c:spPr>
            <a:solidFill>
              <a:schemeClr val="accent1">
                <a:shade val="79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data'!$B$14:$D$14</c:f>
              <c:numCache>
                <c:formatCode>0.0</c:formatCode>
                <c:ptCount val="3"/>
                <c:pt idx="0">
                  <c:v>3.9</c:v>
                </c:pt>
                <c:pt idx="1">
                  <c:v>0.5</c:v>
                </c:pt>
                <c:pt idx="2">
                  <c:v>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407-4B56-A0F3-E444B1260338}"/>
            </c:ext>
          </c:extLst>
        </c:ser>
        <c:ser>
          <c:idx val="13"/>
          <c:order val="13"/>
          <c:tx>
            <c:strRef>
              <c:f>'mtbf data'!$A$15</c:f>
              <c:strCache>
                <c:ptCount val="1"/>
                <c:pt idx="0">
                  <c:v>Run20</c:v>
                </c:pt>
              </c:strCache>
            </c:strRef>
          </c:tx>
          <c:spPr>
            <a:solidFill>
              <a:schemeClr val="accent1">
                <a:shade val="72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data'!$B$15:$D$15</c:f>
              <c:numCache>
                <c:formatCode>0.0</c:formatCode>
                <c:ptCount val="3"/>
                <c:pt idx="0">
                  <c:v>10.3</c:v>
                </c:pt>
                <c:pt idx="1">
                  <c:v>1</c:v>
                </c:pt>
                <c:pt idx="2">
                  <c:v>2.1013531440700155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2407-4B56-A0F3-E444B1260338}"/>
            </c:ext>
          </c:extLst>
        </c:ser>
        <c:ser>
          <c:idx val="14"/>
          <c:order val="14"/>
          <c:tx>
            <c:strRef>
              <c:f>'mtbf data'!$A$16</c:f>
              <c:strCache>
                <c:ptCount val="1"/>
                <c:pt idx="0">
                  <c:v>Run21</c:v>
                </c:pt>
              </c:strCache>
            </c:strRef>
          </c:tx>
          <c:spPr>
            <a:solidFill>
              <a:schemeClr val="accent1">
                <a:shade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data'!$B$16:$D$16</c:f>
              <c:numCache>
                <c:formatCode>0.0</c:formatCode>
                <c:ptCount val="3"/>
                <c:pt idx="0">
                  <c:v>9.89</c:v>
                </c:pt>
                <c:pt idx="1">
                  <c:v>0.97</c:v>
                </c:pt>
                <c:pt idx="2">
                  <c:v>2.1120475954388316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2407-4B56-A0F3-E444B1260338}"/>
            </c:ext>
          </c:extLst>
        </c:ser>
        <c:ser>
          <c:idx val="15"/>
          <c:order val="15"/>
          <c:tx>
            <c:strRef>
              <c:f>'mtbf data'!$A$17</c:f>
              <c:strCache>
                <c:ptCount val="1"/>
                <c:pt idx="0">
                  <c:v>Run22</c:v>
                </c:pt>
              </c:strCache>
            </c:strRef>
          </c:tx>
          <c:spPr>
            <a:solidFill>
              <a:schemeClr val="accent1">
                <a:shade val="58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data'!$B$17:$D$17</c:f>
              <c:numCache>
                <c:formatCode>0.0</c:formatCode>
                <c:ptCount val="3"/>
                <c:pt idx="0">
                  <c:v>8.6</c:v>
                </c:pt>
                <c:pt idx="1">
                  <c:v>1.61</c:v>
                </c:pt>
                <c:pt idx="2">
                  <c:v>3.5902898977765441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F-2407-4B56-A0F3-E444B1260338}"/>
            </c:ext>
          </c:extLst>
        </c:ser>
        <c:ser>
          <c:idx val="16"/>
          <c:order val="16"/>
          <c:tx>
            <c:strRef>
              <c:f>'mtbf data'!$A$18</c:f>
              <c:strCache>
                <c:ptCount val="1"/>
                <c:pt idx="0">
                  <c:v>Run23</c:v>
                </c:pt>
              </c:strCache>
            </c:strRef>
          </c:tx>
          <c:spPr>
            <a:solidFill>
              <a:schemeClr val="accent1">
                <a:shade val="51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data'!$B$18:$D$18</c:f>
              <c:numCache>
                <c:formatCode>0.0</c:formatCode>
                <c:ptCount val="3"/>
                <c:pt idx="0">
                  <c:v>6.05</c:v>
                </c:pt>
                <c:pt idx="1">
                  <c:v>2.19</c:v>
                </c:pt>
                <c:pt idx="2">
                  <c:v>5.7463323416916001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2407-4B56-A0F3-E444B1260338}"/>
            </c:ext>
          </c:extLst>
        </c:ser>
        <c:ser>
          <c:idx val="17"/>
          <c:order val="17"/>
          <c:tx>
            <c:strRef>
              <c:f>'mtbf data'!$A$19</c:f>
              <c:strCache>
                <c:ptCount val="1"/>
                <c:pt idx="0">
                  <c:v>Run24</c:v>
                </c:pt>
              </c:strCache>
            </c:strRef>
          </c:tx>
          <c:spPr>
            <a:solidFill>
              <a:schemeClr val="accent1">
                <a:shade val="44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data'!$B$19:$D$19</c:f>
              <c:numCache>
                <c:formatCode>0.0</c:formatCode>
                <c:ptCount val="3"/>
                <c:pt idx="0">
                  <c:v>6.38</c:v>
                </c:pt>
                <c:pt idx="1">
                  <c:v>1.58</c:v>
                </c:pt>
                <c:pt idx="2">
                  <c:v>4.5432994923857866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2407-4B56-A0F3-E444B1260338}"/>
            </c:ext>
          </c:extLst>
        </c:ser>
        <c:ser>
          <c:idx val="18"/>
          <c:order val="18"/>
          <c:tx>
            <c:strRef>
              <c:f>'mtbf data'!$A$20</c:f>
              <c:strCache>
                <c:ptCount val="1"/>
                <c:pt idx="0">
                  <c:v>Run25</c:v>
                </c:pt>
              </c:strCache>
            </c:strRef>
          </c:tx>
          <c:spPr>
            <a:solidFill>
              <a:schemeClr val="accent1">
                <a:shade val="37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data'!$B$20:$D$20</c:f>
              <c:numCache>
                <c:formatCode>0.0</c:formatCode>
                <c:ptCount val="3"/>
                <c:pt idx="0">
                  <c:v>6.78</c:v>
                </c:pt>
                <c:pt idx="1">
                  <c:v>1.31</c:v>
                </c:pt>
                <c:pt idx="2">
                  <c:v>3.8575925925925927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34C-4912-A381-CEE1DF8C74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78488191"/>
        <c:axId val="1078483199"/>
        <c:extLst/>
      </c:barChart>
      <c:catAx>
        <c:axId val="10784881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8483199"/>
        <c:crosses val="autoZero"/>
        <c:auto val="1"/>
        <c:lblAlgn val="ctr"/>
        <c:lblOffset val="100"/>
        <c:noMultiLvlLbl val="0"/>
      </c:catAx>
      <c:valAx>
        <c:axId val="10784831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dirty="0"/>
                  <a:t>Hours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84881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1038312570206157"/>
          <c:y val="0.1762979400302235"/>
          <c:w val="0.48961687429793843"/>
          <c:h val="7.485214348206474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
C-AD ACTIVITY    October 2025
</a:t>
            </a:r>
          </a:p>
        </c:rich>
      </c:tx>
      <c:layout>
        <c:manualLayout>
          <c:xMode val="edge"/>
          <c:yMode val="edge"/>
          <c:x val="0.24853135770169452"/>
          <c:y val="9.5964131804479765E-4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3658579187769256E-2"/>
          <c:y val="0.15915129669840161"/>
          <c:w val="0.7424334101276796"/>
          <c:h val="0.778515093016343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NORMAL!$C$704</c:f>
              <c:strCache>
                <c:ptCount val="1"/>
                <c:pt idx="0">
                  <c:v>Physics</c:v>
                </c:pt>
              </c:strCache>
            </c:strRef>
          </c:tx>
          <c:spPr>
            <a:solidFill>
              <a:srgbClr val="3399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592-4964-8347-2C6BA299D05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NORMAL!$G$703:$K$703</c:f>
              <c:strCache>
                <c:ptCount val="5"/>
                <c:pt idx="0">
                  <c:v>FY26-week 01:</c:v>
                </c:pt>
                <c:pt idx="1">
                  <c:v>FY26-week 02:</c:v>
                </c:pt>
                <c:pt idx="2">
                  <c:v>FY26-week 03:</c:v>
                </c:pt>
                <c:pt idx="3">
                  <c:v>FY26-week 04:</c:v>
                </c:pt>
                <c:pt idx="4">
                  <c:v>FY26-week 05:</c:v>
                </c:pt>
              </c:strCache>
            </c:strRef>
          </c:cat>
          <c:val>
            <c:numRef>
              <c:f>NORMAL!$G$704:$J$704</c:f>
              <c:numCache>
                <c:formatCode>0</c:formatCode>
                <c:ptCount val="4"/>
                <c:pt idx="0">
                  <c:v>15.37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592-4964-8347-2C6BA299D05B}"/>
            </c:ext>
          </c:extLst>
        </c:ser>
        <c:ser>
          <c:idx val="1"/>
          <c:order val="1"/>
          <c:tx>
            <c:strRef>
              <c:f>NORMAL!$C$705</c:f>
              <c:strCache>
                <c:ptCount val="1"/>
                <c:pt idx="0">
                  <c:v>Machine Development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NORMAL!$G$703:$K$703</c:f>
              <c:strCache>
                <c:ptCount val="5"/>
                <c:pt idx="0">
                  <c:v>FY26-week 01:</c:v>
                </c:pt>
                <c:pt idx="1">
                  <c:v>FY26-week 02:</c:v>
                </c:pt>
                <c:pt idx="2">
                  <c:v>FY26-week 03:</c:v>
                </c:pt>
                <c:pt idx="3">
                  <c:v>FY26-week 04:</c:v>
                </c:pt>
                <c:pt idx="4">
                  <c:v>FY26-week 05:</c:v>
                </c:pt>
              </c:strCache>
            </c:strRef>
          </c:cat>
          <c:val>
            <c:numRef>
              <c:f>NORMAL!$G$705:$J$705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592-4964-8347-2C6BA299D05B}"/>
            </c:ext>
          </c:extLst>
        </c:ser>
        <c:ser>
          <c:idx val="2"/>
          <c:order val="2"/>
          <c:tx>
            <c:strRef>
              <c:f>NORMAL!$C$712</c:f>
              <c:strCache>
                <c:ptCount val="1"/>
                <c:pt idx="0">
                  <c:v>Beam         Studies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NORMAL!$G$703:$K$703</c:f>
              <c:strCache>
                <c:ptCount val="5"/>
                <c:pt idx="0">
                  <c:v>FY26-week 01:</c:v>
                </c:pt>
                <c:pt idx="1">
                  <c:v>FY26-week 02:</c:v>
                </c:pt>
                <c:pt idx="2">
                  <c:v>FY26-week 03:</c:v>
                </c:pt>
                <c:pt idx="3">
                  <c:v>FY26-week 04:</c:v>
                </c:pt>
                <c:pt idx="4">
                  <c:v>FY26-week 05:</c:v>
                </c:pt>
              </c:strCache>
            </c:strRef>
          </c:cat>
          <c:val>
            <c:numRef>
              <c:f>NORMAL!$G$712:$J$712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592-4964-8347-2C6BA299D05B}"/>
            </c:ext>
          </c:extLst>
        </c:ser>
        <c:ser>
          <c:idx val="4"/>
          <c:order val="3"/>
          <c:tx>
            <c:strRef>
              <c:f>NORMAL!$C$707</c:f>
              <c:strCache>
                <c:ptCount val="1"/>
                <c:pt idx="0">
                  <c:v>Experimenter setup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NORMAL!$G$703:$K$703</c:f>
              <c:strCache>
                <c:ptCount val="5"/>
                <c:pt idx="0">
                  <c:v>FY26-week 01:</c:v>
                </c:pt>
                <c:pt idx="1">
                  <c:v>FY26-week 02:</c:v>
                </c:pt>
                <c:pt idx="2">
                  <c:v>FY26-week 03:</c:v>
                </c:pt>
                <c:pt idx="3">
                  <c:v>FY26-week 04:</c:v>
                </c:pt>
                <c:pt idx="4">
                  <c:v>FY26-week 05:</c:v>
                </c:pt>
              </c:strCache>
            </c:strRef>
          </c:cat>
          <c:val>
            <c:numRef>
              <c:f>NORMAL!$G$707:$J$707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592-4964-8347-2C6BA299D05B}"/>
            </c:ext>
          </c:extLst>
        </c:ser>
        <c:ser>
          <c:idx val="5"/>
          <c:order val="4"/>
          <c:tx>
            <c:strRef>
              <c:f>NORMAL!$C$706</c:f>
              <c:strCache>
                <c:ptCount val="1"/>
                <c:pt idx="0">
                  <c:v>Setup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4.2608230987607632E-2"/>
                  <c:y val="-1.7338534893801473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592-4964-8347-2C6BA299D05B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592-4964-8347-2C6BA299D05B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592-4964-8347-2C6BA299D05B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592-4964-8347-2C6BA299D05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NORMAL!$G$703:$K$703</c:f>
              <c:strCache>
                <c:ptCount val="5"/>
                <c:pt idx="0">
                  <c:v>FY26-week 01:</c:v>
                </c:pt>
                <c:pt idx="1">
                  <c:v>FY26-week 02:</c:v>
                </c:pt>
                <c:pt idx="2">
                  <c:v>FY26-week 03:</c:v>
                </c:pt>
                <c:pt idx="3">
                  <c:v>FY26-week 04:</c:v>
                </c:pt>
                <c:pt idx="4">
                  <c:v>FY26-week 05:</c:v>
                </c:pt>
              </c:strCache>
            </c:strRef>
          </c:cat>
          <c:val>
            <c:numRef>
              <c:f>NORMAL!$G$706:$J$706</c:f>
              <c:numCache>
                <c:formatCode>0</c:formatCode>
                <c:ptCount val="4"/>
                <c:pt idx="0">
                  <c:v>5.75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D592-4964-8347-2C6BA299D05B}"/>
            </c:ext>
          </c:extLst>
        </c:ser>
        <c:ser>
          <c:idx val="6"/>
          <c:order val="5"/>
          <c:tx>
            <c:strRef>
              <c:f>NORMAL!$C$708</c:f>
              <c:strCache>
                <c:ptCount val="1"/>
                <c:pt idx="0">
                  <c:v>Scheduled Maintenance</c:v>
                </c:pt>
              </c:strCache>
            </c:strRef>
          </c:tx>
          <c:spPr>
            <a:solidFill>
              <a:srgbClr val="0000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592-4964-8347-2C6BA299D05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NORMAL!$G$703:$K$703</c:f>
              <c:strCache>
                <c:ptCount val="5"/>
                <c:pt idx="0">
                  <c:v>FY26-week 01:</c:v>
                </c:pt>
                <c:pt idx="1">
                  <c:v>FY26-week 02:</c:v>
                </c:pt>
                <c:pt idx="2">
                  <c:v>FY26-week 03:</c:v>
                </c:pt>
                <c:pt idx="3">
                  <c:v>FY26-week 04:</c:v>
                </c:pt>
                <c:pt idx="4">
                  <c:v>FY26-week 05:</c:v>
                </c:pt>
              </c:strCache>
            </c:strRef>
          </c:cat>
          <c:val>
            <c:numRef>
              <c:f>NORMAL!$G$708:$J$708</c:f>
              <c:numCache>
                <c:formatCode>0</c:formatCode>
                <c:ptCount val="4"/>
                <c:pt idx="0">
                  <c:v>130.85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D592-4964-8347-2C6BA299D05B}"/>
            </c:ext>
          </c:extLst>
        </c:ser>
        <c:ser>
          <c:idx val="7"/>
          <c:order val="6"/>
          <c:tx>
            <c:strRef>
              <c:f>NORMAL!$C$711</c:f>
              <c:strCache>
                <c:ptCount val="1"/>
                <c:pt idx="0">
                  <c:v>Scheduled Shutdown</c:v>
                </c:pt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NORMAL!$G$703:$K$703</c:f>
              <c:strCache>
                <c:ptCount val="5"/>
                <c:pt idx="0">
                  <c:v>FY26-week 01:</c:v>
                </c:pt>
                <c:pt idx="1">
                  <c:v>FY26-week 02:</c:v>
                </c:pt>
                <c:pt idx="2">
                  <c:v>FY26-week 03:</c:v>
                </c:pt>
                <c:pt idx="3">
                  <c:v>FY26-week 04:</c:v>
                </c:pt>
                <c:pt idx="4">
                  <c:v>FY26-week 05:</c:v>
                </c:pt>
              </c:strCache>
            </c:strRef>
          </c:cat>
          <c:val>
            <c:numRef>
              <c:f>NORMAL!$G$711:$K$711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D592-4964-8347-2C6BA299D05B}"/>
            </c:ext>
          </c:extLst>
        </c:ser>
        <c:ser>
          <c:idx val="8"/>
          <c:order val="7"/>
          <c:tx>
            <c:strRef>
              <c:f>NORMAL!$C$710</c:f>
              <c:strCache>
                <c:ptCount val="1"/>
                <c:pt idx="0">
                  <c:v>Unscheduled shutdown</c:v>
                </c:pt>
              </c:strCache>
            </c:strRef>
          </c:tx>
          <c:spPr>
            <a:solidFill>
              <a:srgbClr val="8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NORMAL!$G$703:$K$703</c:f>
              <c:strCache>
                <c:ptCount val="5"/>
                <c:pt idx="0">
                  <c:v>FY26-week 01:</c:v>
                </c:pt>
                <c:pt idx="1">
                  <c:v>FY26-week 02:</c:v>
                </c:pt>
                <c:pt idx="2">
                  <c:v>FY26-week 03:</c:v>
                </c:pt>
                <c:pt idx="3">
                  <c:v>FY26-week 04:</c:v>
                </c:pt>
                <c:pt idx="4">
                  <c:v>FY26-week 05:</c:v>
                </c:pt>
              </c:strCache>
            </c:strRef>
          </c:cat>
          <c:val>
            <c:numRef>
              <c:f>NORMAL!$G$710:$J$710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D592-4964-8347-2C6BA299D05B}"/>
            </c:ext>
          </c:extLst>
        </c:ser>
        <c:ser>
          <c:idx val="3"/>
          <c:order val="8"/>
          <c:tx>
            <c:strRef>
              <c:f>NORMAL!$C$709</c:f>
              <c:strCache>
                <c:ptCount val="1"/>
                <c:pt idx="0">
                  <c:v>Machine    failures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D592-4964-8347-2C6BA299D05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NORMAL!$G$703:$K$703</c:f>
              <c:strCache>
                <c:ptCount val="5"/>
                <c:pt idx="0">
                  <c:v>FY26-week 01:</c:v>
                </c:pt>
                <c:pt idx="1">
                  <c:v>FY26-week 02:</c:v>
                </c:pt>
                <c:pt idx="2">
                  <c:v>FY26-week 03:</c:v>
                </c:pt>
                <c:pt idx="3">
                  <c:v>FY26-week 04:</c:v>
                </c:pt>
                <c:pt idx="4">
                  <c:v>FY26-week 05:</c:v>
                </c:pt>
              </c:strCache>
            </c:strRef>
          </c:cat>
          <c:val>
            <c:numRef>
              <c:f>NORMAL!$G$709:$J$709</c:f>
              <c:numCache>
                <c:formatCode>0</c:formatCode>
                <c:ptCount val="4"/>
                <c:pt idx="0">
                  <c:v>16.03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D592-4964-8347-2C6BA299D0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2386816"/>
        <c:axId val="112388736"/>
      </c:barChart>
      <c:catAx>
        <c:axId val="112386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238873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12388736"/>
        <c:scaling>
          <c:orientation val="minMax"/>
          <c:max val="168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HOURS</a:t>
                </a:r>
              </a:p>
            </c:rich>
          </c:tx>
          <c:layout>
            <c:manualLayout>
              <c:xMode val="edge"/>
              <c:yMode val="edge"/>
              <c:x val="4.0650549671706355E-3"/>
              <c:y val="0.50530531826757763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2386816"/>
        <c:crosses val="autoZero"/>
        <c:crossBetween val="between"/>
        <c:majorUnit val="24"/>
        <c:minorUnit val="12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4761349149686471"/>
          <c:y val="0.15598139755077237"/>
          <c:w val="0.13323124518915191"/>
          <c:h val="0.790968761530803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Mean</a:t>
            </a:r>
            <a:r>
              <a:rPr lang="en-US" baseline="0"/>
              <a:t> Time Between Failure,</a:t>
            </a:r>
          </a:p>
          <a:p>
            <a:pPr>
              <a:defRPr/>
            </a:pPr>
            <a:r>
              <a:rPr lang="en-US" baseline="0"/>
              <a:t>Mean Time To Repair,</a:t>
            </a:r>
          </a:p>
          <a:p>
            <a:pPr>
              <a:defRPr/>
            </a:pPr>
            <a:r>
              <a:rPr lang="en-US" baseline="0"/>
              <a:t>Average Failure Hours per Day (cryo start to cryo end date)</a:t>
            </a:r>
            <a:endParaRPr lang="en-US"/>
          </a:p>
        </c:rich>
      </c:tx>
      <c:layout>
        <c:manualLayout>
          <c:xMode val="edge"/>
          <c:yMode val="edge"/>
          <c:x val="0.26010492492628218"/>
          <c:y val="3.470117689869201E-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1404950485479415E-2"/>
          <c:y val="3.6980258293098971E-2"/>
          <c:w val="0.91031232204417756"/>
          <c:h val="0.84004751823816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'mtbf data'!$B$1</c:f>
              <c:strCache>
                <c:ptCount val="1"/>
                <c:pt idx="0">
                  <c:v>MTBF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solidFill>
                <a:srgbClr val="C00000">
                  <a:alpha val="50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'mtbf data'!$A$2:$A$24</c:f>
              <c:strCache>
                <c:ptCount val="23"/>
                <c:pt idx="0">
                  <c:v>Run7</c:v>
                </c:pt>
                <c:pt idx="1">
                  <c:v>Run8</c:v>
                </c:pt>
                <c:pt idx="2">
                  <c:v>Run9</c:v>
                </c:pt>
                <c:pt idx="3">
                  <c:v>Run10</c:v>
                </c:pt>
                <c:pt idx="4">
                  <c:v>Run11</c:v>
                </c:pt>
                <c:pt idx="5">
                  <c:v>Run12</c:v>
                </c:pt>
                <c:pt idx="6">
                  <c:v>Run13</c:v>
                </c:pt>
                <c:pt idx="7">
                  <c:v>Run14</c:v>
                </c:pt>
                <c:pt idx="8">
                  <c:v>Run15</c:v>
                </c:pt>
                <c:pt idx="9">
                  <c:v>Run16</c:v>
                </c:pt>
                <c:pt idx="10">
                  <c:v>Run17</c:v>
                </c:pt>
                <c:pt idx="11">
                  <c:v>Run18</c:v>
                </c:pt>
                <c:pt idx="12">
                  <c:v>Run19</c:v>
                </c:pt>
                <c:pt idx="13">
                  <c:v>Run20</c:v>
                </c:pt>
                <c:pt idx="14">
                  <c:v>Run21</c:v>
                </c:pt>
                <c:pt idx="15">
                  <c:v>Run22</c:v>
                </c:pt>
                <c:pt idx="16">
                  <c:v>Run23</c:v>
                </c:pt>
                <c:pt idx="17">
                  <c:v>Run24</c:v>
                </c:pt>
                <c:pt idx="18">
                  <c:v>Run25</c:v>
                </c:pt>
                <c:pt idx="20">
                  <c:v>Run25alt </c:v>
                </c:pt>
                <c:pt idx="22">
                  <c:v>Run25full</c:v>
                </c:pt>
              </c:strCache>
            </c:strRef>
          </c:cat>
          <c:val>
            <c:numRef>
              <c:f>'mtbf data'!$B$2:$B$24</c:f>
              <c:numCache>
                <c:formatCode>0.0</c:formatCode>
                <c:ptCount val="23"/>
                <c:pt idx="0">
                  <c:v>5.3</c:v>
                </c:pt>
                <c:pt idx="1">
                  <c:v>6.3</c:v>
                </c:pt>
                <c:pt idx="2">
                  <c:v>5.5</c:v>
                </c:pt>
                <c:pt idx="3">
                  <c:v>5.5</c:v>
                </c:pt>
                <c:pt idx="4">
                  <c:v>5.7</c:v>
                </c:pt>
                <c:pt idx="5">
                  <c:v>6.9</c:v>
                </c:pt>
                <c:pt idx="6">
                  <c:v>6.6</c:v>
                </c:pt>
                <c:pt idx="7">
                  <c:v>8.6</c:v>
                </c:pt>
                <c:pt idx="8">
                  <c:v>8.1</c:v>
                </c:pt>
                <c:pt idx="9">
                  <c:v>6.4</c:v>
                </c:pt>
                <c:pt idx="10">
                  <c:v>6.8</c:v>
                </c:pt>
                <c:pt idx="11">
                  <c:v>9.3000000000000007</c:v>
                </c:pt>
                <c:pt idx="12">
                  <c:v>3.9</c:v>
                </c:pt>
                <c:pt idx="13">
                  <c:v>10.3</c:v>
                </c:pt>
                <c:pt idx="14">
                  <c:v>9.89</c:v>
                </c:pt>
                <c:pt idx="15">
                  <c:v>8.6</c:v>
                </c:pt>
                <c:pt idx="16">
                  <c:v>6.05</c:v>
                </c:pt>
                <c:pt idx="17">
                  <c:v>6.38</c:v>
                </c:pt>
                <c:pt idx="18">
                  <c:v>6.78</c:v>
                </c:pt>
                <c:pt idx="20">
                  <c:v>5.35</c:v>
                </c:pt>
                <c:pt idx="22">
                  <c:v>11.4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DA-46FD-BB8B-CCB023762FCE}"/>
            </c:ext>
          </c:extLst>
        </c:ser>
        <c:ser>
          <c:idx val="1"/>
          <c:order val="1"/>
          <c:tx>
            <c:strRef>
              <c:f>'mtbf data'!$C$1</c:f>
              <c:strCache>
                <c:ptCount val="1"/>
                <c:pt idx="0">
                  <c:v>MTTR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solidFill>
                <a:srgbClr val="00B050">
                  <a:alpha val="50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'mtbf data'!$A$2:$A$24</c:f>
              <c:strCache>
                <c:ptCount val="23"/>
                <c:pt idx="0">
                  <c:v>Run7</c:v>
                </c:pt>
                <c:pt idx="1">
                  <c:v>Run8</c:v>
                </c:pt>
                <c:pt idx="2">
                  <c:v>Run9</c:v>
                </c:pt>
                <c:pt idx="3">
                  <c:v>Run10</c:v>
                </c:pt>
                <c:pt idx="4">
                  <c:v>Run11</c:v>
                </c:pt>
                <c:pt idx="5">
                  <c:v>Run12</c:v>
                </c:pt>
                <c:pt idx="6">
                  <c:v>Run13</c:v>
                </c:pt>
                <c:pt idx="7">
                  <c:v>Run14</c:v>
                </c:pt>
                <c:pt idx="8">
                  <c:v>Run15</c:v>
                </c:pt>
                <c:pt idx="9">
                  <c:v>Run16</c:v>
                </c:pt>
                <c:pt idx="10">
                  <c:v>Run17</c:v>
                </c:pt>
                <c:pt idx="11">
                  <c:v>Run18</c:v>
                </c:pt>
                <c:pt idx="12">
                  <c:v>Run19</c:v>
                </c:pt>
                <c:pt idx="13">
                  <c:v>Run20</c:v>
                </c:pt>
                <c:pt idx="14">
                  <c:v>Run21</c:v>
                </c:pt>
                <c:pt idx="15">
                  <c:v>Run22</c:v>
                </c:pt>
                <c:pt idx="16">
                  <c:v>Run23</c:v>
                </c:pt>
                <c:pt idx="17">
                  <c:v>Run24</c:v>
                </c:pt>
                <c:pt idx="18">
                  <c:v>Run25</c:v>
                </c:pt>
                <c:pt idx="20">
                  <c:v>Run25alt </c:v>
                </c:pt>
                <c:pt idx="22">
                  <c:v>Run25full</c:v>
                </c:pt>
              </c:strCache>
            </c:strRef>
          </c:cat>
          <c:val>
            <c:numRef>
              <c:f>'mtbf data'!$C$2:$C$24</c:f>
              <c:numCache>
                <c:formatCode>0.0</c:formatCode>
                <c:ptCount val="23"/>
                <c:pt idx="0">
                  <c:v>2</c:v>
                </c:pt>
                <c:pt idx="1">
                  <c:v>1.2</c:v>
                </c:pt>
                <c:pt idx="2">
                  <c:v>1.3</c:v>
                </c:pt>
                <c:pt idx="3">
                  <c:v>1</c:v>
                </c:pt>
                <c:pt idx="4">
                  <c:v>1.2</c:v>
                </c:pt>
                <c:pt idx="5">
                  <c:v>1.1000000000000001</c:v>
                </c:pt>
                <c:pt idx="6">
                  <c:v>1.2</c:v>
                </c:pt>
                <c:pt idx="7">
                  <c:v>1.3</c:v>
                </c:pt>
                <c:pt idx="8">
                  <c:v>1.1000000000000001</c:v>
                </c:pt>
                <c:pt idx="9">
                  <c:v>1.2</c:v>
                </c:pt>
                <c:pt idx="10">
                  <c:v>1.2</c:v>
                </c:pt>
                <c:pt idx="11">
                  <c:v>0.9</c:v>
                </c:pt>
                <c:pt idx="12">
                  <c:v>0.5</c:v>
                </c:pt>
                <c:pt idx="13">
                  <c:v>1</c:v>
                </c:pt>
                <c:pt idx="14">
                  <c:v>0.97</c:v>
                </c:pt>
                <c:pt idx="15">
                  <c:v>1.61</c:v>
                </c:pt>
                <c:pt idx="16">
                  <c:v>2.19</c:v>
                </c:pt>
                <c:pt idx="17">
                  <c:v>1.58</c:v>
                </c:pt>
                <c:pt idx="18">
                  <c:v>1.31</c:v>
                </c:pt>
                <c:pt idx="20">
                  <c:v>15.02</c:v>
                </c:pt>
                <c:pt idx="22">
                  <c:v>1.59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BDA-46FD-BB8B-CCB023762FCE}"/>
            </c:ext>
          </c:extLst>
        </c:ser>
        <c:ser>
          <c:idx val="2"/>
          <c:order val="2"/>
          <c:tx>
            <c:strRef>
              <c:f>'mtbf data'!$D$1</c:f>
              <c:strCache>
                <c:ptCount val="1"/>
                <c:pt idx="0">
                  <c:v>Failure hr/day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solidFill>
                <a:srgbClr val="002060">
                  <a:alpha val="50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'mtbf data'!$A$2:$A$24</c:f>
              <c:strCache>
                <c:ptCount val="23"/>
                <c:pt idx="0">
                  <c:v>Run7</c:v>
                </c:pt>
                <c:pt idx="1">
                  <c:v>Run8</c:v>
                </c:pt>
                <c:pt idx="2">
                  <c:v>Run9</c:v>
                </c:pt>
                <c:pt idx="3">
                  <c:v>Run10</c:v>
                </c:pt>
                <c:pt idx="4">
                  <c:v>Run11</c:v>
                </c:pt>
                <c:pt idx="5">
                  <c:v>Run12</c:v>
                </c:pt>
                <c:pt idx="6">
                  <c:v>Run13</c:v>
                </c:pt>
                <c:pt idx="7">
                  <c:v>Run14</c:v>
                </c:pt>
                <c:pt idx="8">
                  <c:v>Run15</c:v>
                </c:pt>
                <c:pt idx="9">
                  <c:v>Run16</c:v>
                </c:pt>
                <c:pt idx="10">
                  <c:v>Run17</c:v>
                </c:pt>
                <c:pt idx="11">
                  <c:v>Run18</c:v>
                </c:pt>
                <c:pt idx="12">
                  <c:v>Run19</c:v>
                </c:pt>
                <c:pt idx="13">
                  <c:v>Run20</c:v>
                </c:pt>
                <c:pt idx="14">
                  <c:v>Run21</c:v>
                </c:pt>
                <c:pt idx="15">
                  <c:v>Run22</c:v>
                </c:pt>
                <c:pt idx="16">
                  <c:v>Run23</c:v>
                </c:pt>
                <c:pt idx="17">
                  <c:v>Run24</c:v>
                </c:pt>
                <c:pt idx="18">
                  <c:v>Run25</c:v>
                </c:pt>
                <c:pt idx="20">
                  <c:v>Run25alt </c:v>
                </c:pt>
                <c:pt idx="22">
                  <c:v>Run25full</c:v>
                </c:pt>
              </c:strCache>
            </c:strRef>
          </c:cat>
          <c:val>
            <c:numRef>
              <c:f>'mtbf data'!$D$2:$D$24</c:f>
              <c:numCache>
                <c:formatCode>0.0</c:formatCode>
                <c:ptCount val="23"/>
                <c:pt idx="0">
                  <c:v>6.3</c:v>
                </c:pt>
                <c:pt idx="1">
                  <c:v>3.8</c:v>
                </c:pt>
                <c:pt idx="2">
                  <c:v>4.42</c:v>
                </c:pt>
                <c:pt idx="3">
                  <c:v>3.8</c:v>
                </c:pt>
                <c:pt idx="4">
                  <c:v>4.5</c:v>
                </c:pt>
                <c:pt idx="5">
                  <c:v>3</c:v>
                </c:pt>
                <c:pt idx="6">
                  <c:v>3.5</c:v>
                </c:pt>
                <c:pt idx="7">
                  <c:v>3</c:v>
                </c:pt>
                <c:pt idx="8">
                  <c:v>3.1</c:v>
                </c:pt>
                <c:pt idx="9">
                  <c:v>3.6</c:v>
                </c:pt>
                <c:pt idx="10">
                  <c:v>3.7</c:v>
                </c:pt>
                <c:pt idx="11">
                  <c:v>2.1</c:v>
                </c:pt>
                <c:pt idx="12">
                  <c:v>3.1</c:v>
                </c:pt>
                <c:pt idx="13">
                  <c:v>2.1013531440700155</c:v>
                </c:pt>
                <c:pt idx="14">
                  <c:v>2.1120475954388316</c:v>
                </c:pt>
                <c:pt idx="15">
                  <c:v>3.5902898977765441</c:v>
                </c:pt>
                <c:pt idx="16">
                  <c:v>5.7463323416916001</c:v>
                </c:pt>
                <c:pt idx="17">
                  <c:v>4.5432994923857866</c:v>
                </c:pt>
                <c:pt idx="18">
                  <c:v>3.8575925925925927</c:v>
                </c:pt>
                <c:pt idx="20">
                  <c:v>10.936781609195402</c:v>
                </c:pt>
                <c:pt idx="22">
                  <c:v>2.4639655172413795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BDA-46FD-BB8B-CCB023762F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71"/>
        <c:axId val="733317151"/>
        <c:axId val="589815135"/>
      </c:barChart>
      <c:catAx>
        <c:axId val="7333171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9815135"/>
        <c:crosses val="autoZero"/>
        <c:auto val="1"/>
        <c:lblAlgn val="ctr"/>
        <c:lblOffset val="100"/>
        <c:noMultiLvlLbl val="0"/>
      </c:catAx>
      <c:valAx>
        <c:axId val="5898151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Hours</a:t>
                </a:r>
                <a:endParaRPr lang="en-US" sz="1400" baseline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none"/>
        <c:minorTickMark val="out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33171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7.933521206010144E-2"/>
          <c:y val="0.21663442940038685"/>
          <c:w val="0.25827555693969234"/>
          <c:h val="4.729766916461521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
C-AD ACTIVITY       AUGUST 2025
</a:t>
            </a:r>
          </a:p>
        </c:rich>
      </c:tx>
      <c:layout>
        <c:manualLayout>
          <c:xMode val="edge"/>
          <c:yMode val="edge"/>
          <c:x val="0.302922044070916"/>
          <c:y val="1.282051282051282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5702965868636899E-2"/>
          <c:y val="0.15915129669840161"/>
          <c:w val="0.7824940443451287"/>
          <c:h val="0.778515093016343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NORMAL!$AC$704</c:f>
              <c:strCache>
                <c:ptCount val="1"/>
                <c:pt idx="0">
                  <c:v>Physics</c:v>
                </c:pt>
              </c:strCache>
            </c:strRef>
          </c:tx>
          <c:spPr>
            <a:solidFill>
              <a:srgbClr val="3399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664-4B12-82FE-69EF99412E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NORMAL!$AG$703:$AK$703</c:f>
              <c:strCache>
                <c:ptCount val="5"/>
                <c:pt idx="0">
                  <c:v>FY25-week 44:</c:v>
                </c:pt>
                <c:pt idx="1">
                  <c:v>FY25-week 45:</c:v>
                </c:pt>
                <c:pt idx="2">
                  <c:v>FY25-week 46:</c:v>
                </c:pt>
                <c:pt idx="3">
                  <c:v>FY25-week 47:</c:v>
                </c:pt>
                <c:pt idx="4">
                  <c:v>FY25-week 48:</c:v>
                </c:pt>
              </c:strCache>
            </c:strRef>
          </c:cat>
          <c:val>
            <c:numRef>
              <c:f>NORMAL!$AG$704:$AK$704</c:f>
              <c:numCache>
                <c:formatCode>0</c:formatCode>
                <c:ptCount val="5"/>
                <c:pt idx="0">
                  <c:v>109.68</c:v>
                </c:pt>
                <c:pt idx="1">
                  <c:v>122.68</c:v>
                </c:pt>
                <c:pt idx="2">
                  <c:v>126.78</c:v>
                </c:pt>
                <c:pt idx="3">
                  <c:v>110.3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36F-4C35-A09B-713794798F95}"/>
            </c:ext>
          </c:extLst>
        </c:ser>
        <c:ser>
          <c:idx val="1"/>
          <c:order val="1"/>
          <c:tx>
            <c:strRef>
              <c:f>NORMAL!$AC$705</c:f>
              <c:strCache>
                <c:ptCount val="1"/>
                <c:pt idx="0">
                  <c:v>Machine Development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FY25-week 44:</c:v>
                </c:pt>
                <c:pt idx="1">
                  <c:v>FY25-week 45:</c:v>
                </c:pt>
                <c:pt idx="2">
                  <c:v>FY25-week 46:</c:v>
                </c:pt>
                <c:pt idx="3">
                  <c:v>FY25-week 47:</c:v>
                </c:pt>
                <c:pt idx="4">
                  <c:v>FY25-week 48:</c:v>
                </c:pt>
              </c:strCache>
            </c:strRef>
          </c:cat>
          <c:val>
            <c:numRef>
              <c:f>NORMAL!$AG$705:$AK$705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36F-4C35-A09B-713794798F95}"/>
            </c:ext>
          </c:extLst>
        </c:ser>
        <c:ser>
          <c:idx val="2"/>
          <c:order val="2"/>
          <c:tx>
            <c:strRef>
              <c:f>NORMAL!$AC$712</c:f>
              <c:strCache>
                <c:ptCount val="1"/>
                <c:pt idx="0">
                  <c:v>Beam Studies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A18-469D-AECE-B67A64967349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A18-469D-AECE-B67A64967349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664-4B12-82FE-69EF99412E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NORMAL!$AG$703:$AK$703</c:f>
              <c:strCache>
                <c:ptCount val="5"/>
                <c:pt idx="0">
                  <c:v>FY25-week 44:</c:v>
                </c:pt>
                <c:pt idx="1">
                  <c:v>FY25-week 45:</c:v>
                </c:pt>
                <c:pt idx="2">
                  <c:v>FY25-week 46:</c:v>
                </c:pt>
                <c:pt idx="3">
                  <c:v>FY25-week 47:</c:v>
                </c:pt>
                <c:pt idx="4">
                  <c:v>FY25-week 48:</c:v>
                </c:pt>
              </c:strCache>
            </c:strRef>
          </c:cat>
          <c:val>
            <c:numRef>
              <c:f>NORMAL!$AG$712:$AK$712</c:f>
              <c:numCache>
                <c:formatCode>0</c:formatCode>
                <c:ptCount val="5"/>
                <c:pt idx="0">
                  <c:v>0</c:v>
                </c:pt>
                <c:pt idx="1">
                  <c:v>13.93</c:v>
                </c:pt>
                <c:pt idx="2">
                  <c:v>0</c:v>
                </c:pt>
                <c:pt idx="3">
                  <c:v>12.48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36F-4C35-A09B-713794798F95}"/>
            </c:ext>
          </c:extLst>
        </c:ser>
        <c:ser>
          <c:idx val="4"/>
          <c:order val="3"/>
          <c:tx>
            <c:strRef>
              <c:f>NORMAL!$AC$707</c:f>
              <c:strCache>
                <c:ptCount val="1"/>
                <c:pt idx="0">
                  <c:v>Experimental setup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FY25-week 44:</c:v>
                </c:pt>
                <c:pt idx="1">
                  <c:v>FY25-week 45:</c:v>
                </c:pt>
                <c:pt idx="2">
                  <c:v>FY25-week 46:</c:v>
                </c:pt>
                <c:pt idx="3">
                  <c:v>FY25-week 47:</c:v>
                </c:pt>
                <c:pt idx="4">
                  <c:v>FY25-week 48:</c:v>
                </c:pt>
              </c:strCache>
            </c:strRef>
          </c:cat>
          <c:val>
            <c:numRef>
              <c:f>NORMAL!$AG$707:$AK$707</c:f>
              <c:numCache>
                <c:formatCode>0.0</c:formatCode>
                <c:ptCount val="5"/>
                <c:pt idx="0" formatCode="0">
                  <c:v>0</c:v>
                </c:pt>
                <c:pt idx="1">
                  <c:v>0.48</c:v>
                </c:pt>
                <c:pt idx="2">
                  <c:v>0.2</c:v>
                </c:pt>
                <c:pt idx="3">
                  <c:v>0</c:v>
                </c:pt>
                <c:pt idx="4" formatCode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36F-4C35-A09B-713794798F95}"/>
            </c:ext>
          </c:extLst>
        </c:ser>
        <c:ser>
          <c:idx val="5"/>
          <c:order val="4"/>
          <c:tx>
            <c:strRef>
              <c:f>NORMAL!$AC$706</c:f>
              <c:strCache>
                <c:ptCount val="1"/>
                <c:pt idx="0">
                  <c:v>Setup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664-4B12-82FE-69EF99412E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NORMAL!$AG$703:$AK$703</c:f>
              <c:strCache>
                <c:ptCount val="5"/>
                <c:pt idx="0">
                  <c:v>FY25-week 44:</c:v>
                </c:pt>
                <c:pt idx="1">
                  <c:v>FY25-week 45:</c:v>
                </c:pt>
                <c:pt idx="2">
                  <c:v>FY25-week 46:</c:v>
                </c:pt>
                <c:pt idx="3">
                  <c:v>FY25-week 47:</c:v>
                </c:pt>
                <c:pt idx="4">
                  <c:v>FY25-week 48:</c:v>
                </c:pt>
              </c:strCache>
            </c:strRef>
          </c:cat>
          <c:val>
            <c:numRef>
              <c:f>NORMAL!$AG$706:$AK$706</c:f>
              <c:numCache>
                <c:formatCode>0</c:formatCode>
                <c:ptCount val="5"/>
                <c:pt idx="0">
                  <c:v>19.07</c:v>
                </c:pt>
                <c:pt idx="1">
                  <c:v>17.670000000000002</c:v>
                </c:pt>
                <c:pt idx="2">
                  <c:v>17.649999999999999</c:v>
                </c:pt>
                <c:pt idx="3">
                  <c:v>15.57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36F-4C35-A09B-713794798F95}"/>
            </c:ext>
          </c:extLst>
        </c:ser>
        <c:ser>
          <c:idx val="6"/>
          <c:order val="5"/>
          <c:tx>
            <c:strRef>
              <c:f>NORMAL!$AC$708</c:f>
              <c:strCache>
                <c:ptCount val="1"/>
                <c:pt idx="0">
                  <c:v>Scheduled Maintenance</c:v>
                </c:pt>
              </c:strCache>
            </c:strRef>
          </c:tx>
          <c:spPr>
            <a:solidFill>
              <a:srgbClr val="0066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01B-4FFB-A5F5-3377933113FE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A18-469D-AECE-B67A6496734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NORMAL!$AG$703:$AK$703</c:f>
              <c:strCache>
                <c:ptCount val="5"/>
                <c:pt idx="0">
                  <c:v>FY25-week 44:</c:v>
                </c:pt>
                <c:pt idx="1">
                  <c:v>FY25-week 45:</c:v>
                </c:pt>
                <c:pt idx="2">
                  <c:v>FY25-week 46:</c:v>
                </c:pt>
                <c:pt idx="3">
                  <c:v>FY25-week 47:</c:v>
                </c:pt>
                <c:pt idx="4">
                  <c:v>FY25-week 48:</c:v>
                </c:pt>
              </c:strCache>
            </c:strRef>
          </c:cat>
          <c:val>
            <c:numRef>
              <c:f>NORMAL!$AG$708:$AK$708</c:f>
              <c:numCache>
                <c:formatCode>0</c:formatCode>
                <c:ptCount val="5"/>
                <c:pt idx="0">
                  <c:v>10.72</c:v>
                </c:pt>
                <c:pt idx="1">
                  <c:v>0</c:v>
                </c:pt>
                <c:pt idx="2">
                  <c:v>9.98</c:v>
                </c:pt>
                <c:pt idx="3">
                  <c:v>0</c:v>
                </c:pt>
                <c:pt idx="4">
                  <c:v>164.3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36F-4C35-A09B-713794798F95}"/>
            </c:ext>
          </c:extLst>
        </c:ser>
        <c:ser>
          <c:idx val="7"/>
          <c:order val="6"/>
          <c:tx>
            <c:strRef>
              <c:f>NORMAL!$AC$711</c:f>
              <c:strCache>
                <c:ptCount val="1"/>
                <c:pt idx="0">
                  <c:v>Scheduled Shutdown</c:v>
                </c:pt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664-4B12-82FE-69EF99412E3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664-4B12-82FE-69EF99412E3D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664-4B12-82FE-69EF99412E3D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664-4B12-82FE-69EF99412E3D}"/>
                </c:ext>
              </c:extLst>
            </c:dLbl>
            <c:dLbl>
              <c:idx val="4"/>
              <c:layout>
                <c:manualLayout>
                  <c:x val="5.204774374745428E-2"/>
                  <c:y val="5.080023571309370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664-4B12-82FE-69EF99412E3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NORMAL!$AG$703:$AK$703</c:f>
              <c:strCache>
                <c:ptCount val="5"/>
                <c:pt idx="0">
                  <c:v>FY25-week 44:</c:v>
                </c:pt>
                <c:pt idx="1">
                  <c:v>FY25-week 45:</c:v>
                </c:pt>
                <c:pt idx="2">
                  <c:v>FY25-week 46:</c:v>
                </c:pt>
                <c:pt idx="3">
                  <c:v>FY25-week 47:</c:v>
                </c:pt>
                <c:pt idx="4">
                  <c:v>FY25-week 48:</c:v>
                </c:pt>
              </c:strCache>
            </c:strRef>
          </c:cat>
          <c:val>
            <c:numRef>
              <c:f>NORMAL!$AG$711:$AK$711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36F-4C35-A09B-713794798F95}"/>
            </c:ext>
          </c:extLst>
        </c:ser>
        <c:ser>
          <c:idx val="8"/>
          <c:order val="7"/>
          <c:tx>
            <c:strRef>
              <c:f>NORMAL!$AC$710</c:f>
              <c:strCache>
                <c:ptCount val="1"/>
                <c:pt idx="0">
                  <c:v>Unscheduled shutdown</c:v>
                </c:pt>
              </c:strCache>
            </c:strRef>
          </c:tx>
          <c:spPr>
            <a:solidFill>
              <a:srgbClr val="8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FY25-week 44:</c:v>
                </c:pt>
                <c:pt idx="1">
                  <c:v>FY25-week 45:</c:v>
                </c:pt>
                <c:pt idx="2">
                  <c:v>FY25-week 46:</c:v>
                </c:pt>
                <c:pt idx="3">
                  <c:v>FY25-week 47:</c:v>
                </c:pt>
                <c:pt idx="4">
                  <c:v>FY25-week 48:</c:v>
                </c:pt>
              </c:strCache>
            </c:strRef>
          </c:cat>
          <c:val>
            <c:numRef>
              <c:f>NORMAL!$AG$710:$AK$710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36F-4C35-A09B-713794798F95}"/>
            </c:ext>
          </c:extLst>
        </c:ser>
        <c:ser>
          <c:idx val="3"/>
          <c:order val="8"/>
          <c:tx>
            <c:strRef>
              <c:f>NORMAL!$AC$709</c:f>
              <c:strCache>
                <c:ptCount val="1"/>
                <c:pt idx="0">
                  <c:v>Machine failures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4"/>
              <c:layout>
                <c:manualLayout>
                  <c:x val="-5.6296539155409726E-2"/>
                  <c:y val="3.860817914195122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664-4B12-82FE-69EF99412E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NORMAL!$AG$703:$AK$703</c:f>
              <c:strCache>
                <c:ptCount val="5"/>
                <c:pt idx="0">
                  <c:v>FY25-week 44:</c:v>
                </c:pt>
                <c:pt idx="1">
                  <c:v>FY25-week 45:</c:v>
                </c:pt>
                <c:pt idx="2">
                  <c:v>FY25-week 46:</c:v>
                </c:pt>
                <c:pt idx="3">
                  <c:v>FY25-week 47:</c:v>
                </c:pt>
                <c:pt idx="4">
                  <c:v>FY25-week 48:</c:v>
                </c:pt>
              </c:strCache>
            </c:strRef>
          </c:cat>
          <c:val>
            <c:numRef>
              <c:f>NORMAL!$AG$709:$AK$709</c:f>
              <c:numCache>
                <c:formatCode>0</c:formatCode>
                <c:ptCount val="5"/>
                <c:pt idx="0">
                  <c:v>28.53</c:v>
                </c:pt>
                <c:pt idx="1">
                  <c:v>13.240000000000002</c:v>
                </c:pt>
                <c:pt idx="2">
                  <c:v>13.389999999999997</c:v>
                </c:pt>
                <c:pt idx="3">
                  <c:v>29.65</c:v>
                </c:pt>
                <c:pt idx="4">
                  <c:v>2.2000000000000002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C36F-4C35-A09B-713794798F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9104384"/>
        <c:axId val="69105920"/>
      </c:barChart>
      <c:catAx>
        <c:axId val="69104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9105920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69105920"/>
        <c:scaling>
          <c:orientation val="minMax"/>
          <c:max val="168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HOURS</a:t>
                </a:r>
              </a:p>
            </c:rich>
          </c:tx>
          <c:layout>
            <c:manualLayout>
              <c:xMode val="edge"/>
              <c:yMode val="edge"/>
              <c:x val="4.4208664898320637E-3"/>
              <c:y val="0.50530531826757763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9104384"/>
        <c:crosses val="autoZero"/>
        <c:crossBetween val="between"/>
        <c:majorUnit val="24"/>
        <c:minorUnit val="12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6472222802389076"/>
          <c:y val="0.17771897213113774"/>
          <c:w val="0.12378435454188848"/>
          <c:h val="0.73474842832975196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C-AD ACTIVITY    July 2025</a:t>
            </a:r>
          </a:p>
        </c:rich>
      </c:tx>
      <c:layout>
        <c:manualLayout>
          <c:xMode val="edge"/>
          <c:yMode val="edge"/>
          <c:x val="0.29720859892513435"/>
          <c:y val="6.010625097718298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3658579187769256E-2"/>
          <c:y val="0.15915129669840161"/>
          <c:w val="0.7424334101276796"/>
          <c:h val="0.778515093016343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NORMAL!$C$704</c:f>
              <c:strCache>
                <c:ptCount val="1"/>
                <c:pt idx="0">
                  <c:v>Physics</c:v>
                </c:pt>
              </c:strCache>
            </c:strRef>
          </c:tx>
          <c:spPr>
            <a:solidFill>
              <a:srgbClr val="3399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NORMAL!$G$703:$J$703</c:f>
              <c:strCache>
                <c:ptCount val="4"/>
                <c:pt idx="0">
                  <c:v>FY25-week 40:</c:v>
                </c:pt>
                <c:pt idx="1">
                  <c:v>FY25-week 41:</c:v>
                </c:pt>
                <c:pt idx="2">
                  <c:v>FY25-week 42:</c:v>
                </c:pt>
                <c:pt idx="3">
                  <c:v>FY25-week 43:</c:v>
                </c:pt>
              </c:strCache>
            </c:strRef>
          </c:cat>
          <c:val>
            <c:numRef>
              <c:f>NORMAL!$G$704:$J$704</c:f>
              <c:numCache>
                <c:formatCode>0</c:formatCode>
                <c:ptCount val="4"/>
                <c:pt idx="0">
                  <c:v>94.82</c:v>
                </c:pt>
                <c:pt idx="1">
                  <c:v>96.75</c:v>
                </c:pt>
                <c:pt idx="2">
                  <c:v>105.75</c:v>
                </c:pt>
                <c:pt idx="3">
                  <c:v>113.3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088-4E1A-97B5-A873C7AD75F2}"/>
            </c:ext>
          </c:extLst>
        </c:ser>
        <c:ser>
          <c:idx val="1"/>
          <c:order val="1"/>
          <c:tx>
            <c:strRef>
              <c:f>NORMAL!$C$705</c:f>
              <c:strCache>
                <c:ptCount val="1"/>
                <c:pt idx="0">
                  <c:v>Machine Development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088-4E1A-97B5-A873C7AD75F2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088-4E1A-97B5-A873C7AD75F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NORMAL!$G$703:$J$703</c:f>
              <c:strCache>
                <c:ptCount val="4"/>
                <c:pt idx="0">
                  <c:v>FY25-week 40:</c:v>
                </c:pt>
                <c:pt idx="1">
                  <c:v>FY25-week 41:</c:v>
                </c:pt>
                <c:pt idx="2">
                  <c:v>FY25-week 42:</c:v>
                </c:pt>
                <c:pt idx="3">
                  <c:v>FY25-week 43:</c:v>
                </c:pt>
              </c:strCache>
            </c:strRef>
          </c:cat>
          <c:val>
            <c:numRef>
              <c:f>NORMAL!$G$705:$J$705</c:f>
              <c:numCache>
                <c:formatCode>0</c:formatCode>
                <c:ptCount val="4"/>
                <c:pt idx="0">
                  <c:v>8.6199999999999992</c:v>
                </c:pt>
                <c:pt idx="1">
                  <c:v>5.52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088-4E1A-97B5-A873C7AD75F2}"/>
            </c:ext>
          </c:extLst>
        </c:ser>
        <c:ser>
          <c:idx val="2"/>
          <c:order val="2"/>
          <c:tx>
            <c:strRef>
              <c:f>NORMAL!$C$712</c:f>
              <c:strCache>
                <c:ptCount val="1"/>
                <c:pt idx="0">
                  <c:v>Beam  Studies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088-4E1A-97B5-A873C7AD75F2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707-462D-9701-FF97A231FDD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NORMAL!$G$703:$J$703</c:f>
              <c:strCache>
                <c:ptCount val="4"/>
                <c:pt idx="0">
                  <c:v>FY25-week 40:</c:v>
                </c:pt>
                <c:pt idx="1">
                  <c:v>FY25-week 41:</c:v>
                </c:pt>
                <c:pt idx="2">
                  <c:v>FY25-week 42:</c:v>
                </c:pt>
                <c:pt idx="3">
                  <c:v>FY25-week 43:</c:v>
                </c:pt>
              </c:strCache>
            </c:strRef>
          </c:cat>
          <c:val>
            <c:numRef>
              <c:f>NORMAL!$G$712:$J$712</c:f>
              <c:numCache>
                <c:formatCode>0</c:formatCode>
                <c:ptCount val="4"/>
                <c:pt idx="0">
                  <c:v>0</c:v>
                </c:pt>
                <c:pt idx="1">
                  <c:v>7.62</c:v>
                </c:pt>
                <c:pt idx="2">
                  <c:v>0</c:v>
                </c:pt>
                <c:pt idx="3">
                  <c:v>8.15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088-4E1A-97B5-A873C7AD75F2}"/>
            </c:ext>
          </c:extLst>
        </c:ser>
        <c:ser>
          <c:idx val="4"/>
          <c:order val="3"/>
          <c:tx>
            <c:strRef>
              <c:f>NORMAL!$C$707</c:f>
              <c:strCache>
                <c:ptCount val="1"/>
                <c:pt idx="0">
                  <c:v>Experimenter Setup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5.0064671410438966E-2"/>
                  <c:y val="-1.7338534893801473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088-4E1A-97B5-A873C7AD75F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NORMAL!$G$703:$J$703</c:f>
              <c:strCache>
                <c:ptCount val="4"/>
                <c:pt idx="0">
                  <c:v>FY25-week 40:</c:v>
                </c:pt>
                <c:pt idx="1">
                  <c:v>FY25-week 41:</c:v>
                </c:pt>
                <c:pt idx="2">
                  <c:v>FY25-week 42:</c:v>
                </c:pt>
                <c:pt idx="3">
                  <c:v>FY25-week 43:</c:v>
                </c:pt>
              </c:strCache>
            </c:strRef>
          </c:cat>
          <c:val>
            <c:numRef>
              <c:f>NORMAL!$G$707:$J$707</c:f>
              <c:numCache>
                <c:formatCode>0</c:formatCode>
                <c:ptCount val="4"/>
                <c:pt idx="0">
                  <c:v>0.8</c:v>
                </c:pt>
                <c:pt idx="1">
                  <c:v>0.08</c:v>
                </c:pt>
                <c:pt idx="2">
                  <c:v>0</c:v>
                </c:pt>
                <c:pt idx="3" formatCode="0.0">
                  <c:v>0.23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E088-4E1A-97B5-A873C7AD75F2}"/>
            </c:ext>
          </c:extLst>
        </c:ser>
        <c:ser>
          <c:idx val="5"/>
          <c:order val="4"/>
          <c:tx>
            <c:strRef>
              <c:f>NORMAL!$C$706</c:f>
              <c:strCache>
                <c:ptCount val="1"/>
                <c:pt idx="0">
                  <c:v>Machine  Setup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NORMAL!$G$703:$J$703</c:f>
              <c:strCache>
                <c:ptCount val="4"/>
                <c:pt idx="0">
                  <c:v>FY25-week 40:</c:v>
                </c:pt>
                <c:pt idx="1">
                  <c:v>FY25-week 41:</c:v>
                </c:pt>
                <c:pt idx="2">
                  <c:v>FY25-week 42:</c:v>
                </c:pt>
                <c:pt idx="3">
                  <c:v>FY25-week 43:</c:v>
                </c:pt>
              </c:strCache>
            </c:strRef>
          </c:cat>
          <c:val>
            <c:numRef>
              <c:f>NORMAL!$G$706:$J$706</c:f>
              <c:numCache>
                <c:formatCode>0</c:formatCode>
                <c:ptCount val="4"/>
                <c:pt idx="0">
                  <c:v>18.579999999999998</c:v>
                </c:pt>
                <c:pt idx="1">
                  <c:v>18.57</c:v>
                </c:pt>
                <c:pt idx="2">
                  <c:v>22.9</c:v>
                </c:pt>
                <c:pt idx="3">
                  <c:v>18.420000000000002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E088-4E1A-97B5-A873C7AD75F2}"/>
            </c:ext>
          </c:extLst>
        </c:ser>
        <c:ser>
          <c:idx val="6"/>
          <c:order val="5"/>
          <c:tx>
            <c:strRef>
              <c:f>NORMAL!$C$708</c:f>
              <c:strCache>
                <c:ptCount val="1"/>
                <c:pt idx="0">
                  <c:v>Scheduled Maintenance</c:v>
                </c:pt>
              </c:strCache>
            </c:strRef>
          </c:tx>
          <c:spPr>
            <a:solidFill>
              <a:srgbClr val="0000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1"/>
              <c:layout>
                <c:manualLayout>
                  <c:x val="6.4803690907725059E-2"/>
                  <c:y val="-3.282051282051285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E088-4E1A-97B5-A873C7AD75F2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707-462D-9701-FF97A231FDD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NORMAL!$G$703:$J$703</c:f>
              <c:strCache>
                <c:ptCount val="4"/>
                <c:pt idx="0">
                  <c:v>FY25-week 40:</c:v>
                </c:pt>
                <c:pt idx="1">
                  <c:v>FY25-week 41:</c:v>
                </c:pt>
                <c:pt idx="2">
                  <c:v>FY25-week 42:</c:v>
                </c:pt>
                <c:pt idx="3">
                  <c:v>FY25-week 43:</c:v>
                </c:pt>
              </c:strCache>
            </c:strRef>
          </c:cat>
          <c:val>
            <c:numRef>
              <c:f>NORMAL!$G$708:$J$708</c:f>
              <c:numCache>
                <c:formatCode>0</c:formatCode>
                <c:ptCount val="4"/>
                <c:pt idx="0">
                  <c:v>11.5</c:v>
                </c:pt>
                <c:pt idx="1">
                  <c:v>2.33</c:v>
                </c:pt>
                <c:pt idx="2">
                  <c:v>8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E088-4E1A-97B5-A873C7AD75F2}"/>
            </c:ext>
          </c:extLst>
        </c:ser>
        <c:ser>
          <c:idx val="7"/>
          <c:order val="6"/>
          <c:tx>
            <c:strRef>
              <c:f>NORMAL!$C$711</c:f>
              <c:strCache>
                <c:ptCount val="1"/>
                <c:pt idx="0">
                  <c:v>Scheduled Shutdown</c:v>
                </c:pt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40:</c:v>
                </c:pt>
                <c:pt idx="1">
                  <c:v>FY25-week 41:</c:v>
                </c:pt>
                <c:pt idx="2">
                  <c:v>FY25-week 42:</c:v>
                </c:pt>
                <c:pt idx="3">
                  <c:v>FY25-week 43:</c:v>
                </c:pt>
              </c:strCache>
            </c:strRef>
          </c:cat>
          <c:val>
            <c:numRef>
              <c:f>NORMAL!$G$711:$J$711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E088-4E1A-97B5-A873C7AD75F2}"/>
            </c:ext>
          </c:extLst>
        </c:ser>
        <c:ser>
          <c:idx val="8"/>
          <c:order val="7"/>
          <c:tx>
            <c:strRef>
              <c:f>NORMAL!$C$710</c:f>
              <c:strCache>
                <c:ptCount val="1"/>
                <c:pt idx="0">
                  <c:v>Unscheduled Shutdown</c:v>
                </c:pt>
              </c:strCache>
            </c:strRef>
          </c:tx>
          <c:spPr>
            <a:solidFill>
              <a:srgbClr val="8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40:</c:v>
                </c:pt>
                <c:pt idx="1">
                  <c:v>FY25-week 41:</c:v>
                </c:pt>
                <c:pt idx="2">
                  <c:v>FY25-week 42:</c:v>
                </c:pt>
                <c:pt idx="3">
                  <c:v>FY25-week 43:</c:v>
                </c:pt>
              </c:strCache>
            </c:strRef>
          </c:cat>
          <c:val>
            <c:numRef>
              <c:f>NORMAL!$G$710:$J$710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E088-4E1A-97B5-A873C7AD75F2}"/>
            </c:ext>
          </c:extLst>
        </c:ser>
        <c:ser>
          <c:idx val="3"/>
          <c:order val="8"/>
          <c:tx>
            <c:strRef>
              <c:f>NORMAL!$C$709</c:f>
              <c:strCache>
                <c:ptCount val="1"/>
                <c:pt idx="0">
                  <c:v>Machine  Failures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NORMAL!$G$703:$J$703</c:f>
              <c:strCache>
                <c:ptCount val="4"/>
                <c:pt idx="0">
                  <c:v>FY25-week 40:</c:v>
                </c:pt>
                <c:pt idx="1">
                  <c:v>FY25-week 41:</c:v>
                </c:pt>
                <c:pt idx="2">
                  <c:v>FY25-week 42:</c:v>
                </c:pt>
                <c:pt idx="3">
                  <c:v>FY25-week 43:</c:v>
                </c:pt>
              </c:strCache>
            </c:strRef>
          </c:cat>
          <c:val>
            <c:numRef>
              <c:f>NORMAL!$G$709:$J$709</c:f>
              <c:numCache>
                <c:formatCode>0</c:formatCode>
                <c:ptCount val="4"/>
                <c:pt idx="0">
                  <c:v>33.68</c:v>
                </c:pt>
                <c:pt idx="1">
                  <c:v>37.130000000000003</c:v>
                </c:pt>
                <c:pt idx="2">
                  <c:v>31.35</c:v>
                </c:pt>
                <c:pt idx="3">
                  <c:v>27.9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E088-4E1A-97B5-A873C7AD75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2386816"/>
        <c:axId val="112388736"/>
      </c:barChart>
      <c:catAx>
        <c:axId val="112386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238873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12388736"/>
        <c:scaling>
          <c:orientation val="minMax"/>
          <c:max val="168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2386816"/>
        <c:crosses val="autoZero"/>
        <c:crossBetween val="between"/>
        <c:majorUnit val="24"/>
        <c:minorUnit val="12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4761349149686471"/>
          <c:y val="0.15598139755077237"/>
          <c:w val="0.13323124518915191"/>
          <c:h val="0.790968761530803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
C-AD ACTIVITY       JUNE 2025
</a:t>
            </a:r>
          </a:p>
        </c:rich>
      </c:tx>
      <c:layout>
        <c:manualLayout>
          <c:xMode val="edge"/>
          <c:yMode val="edge"/>
          <c:x val="0.33367119513007626"/>
          <c:y val="1.6330103133236056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5702965868636899E-2"/>
          <c:y val="0.15915129669840161"/>
          <c:w val="0.79435552541872512"/>
          <c:h val="0.778515093016343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NORMAL!$BC$704</c:f>
              <c:strCache>
                <c:ptCount val="1"/>
                <c:pt idx="0">
                  <c:v>Physics</c:v>
                </c:pt>
              </c:strCache>
            </c:strRef>
          </c:tx>
          <c:spPr>
            <a:solidFill>
              <a:srgbClr val="3399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CC1-43E9-A301-774B1C6D9AE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NORMAL!$BG$703:$BJ$703</c:f>
              <c:strCache>
                <c:ptCount val="4"/>
                <c:pt idx="0">
                  <c:v>FY25-week 36:</c:v>
                </c:pt>
                <c:pt idx="1">
                  <c:v>FY25-week 37:</c:v>
                </c:pt>
                <c:pt idx="2">
                  <c:v>FY25-week 38:</c:v>
                </c:pt>
                <c:pt idx="3">
                  <c:v>FY25-week 39:</c:v>
                </c:pt>
              </c:strCache>
              <c:extLst/>
            </c:strRef>
          </c:cat>
          <c:val>
            <c:numRef>
              <c:f>NORMAL!$BG$704:$BJ$704</c:f>
              <c:numCache>
                <c:formatCode>0</c:formatCode>
                <c:ptCount val="4"/>
                <c:pt idx="0">
                  <c:v>0</c:v>
                </c:pt>
                <c:pt idx="1">
                  <c:v>51.73</c:v>
                </c:pt>
                <c:pt idx="2">
                  <c:v>100.12</c:v>
                </c:pt>
                <c:pt idx="3">
                  <c:v>91.68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4F94-44A8-9B08-75A76F217B93}"/>
            </c:ext>
          </c:extLst>
        </c:ser>
        <c:ser>
          <c:idx val="1"/>
          <c:order val="1"/>
          <c:tx>
            <c:strRef>
              <c:f>NORMAL!$BC$705</c:f>
              <c:strCache>
                <c:ptCount val="1"/>
                <c:pt idx="0">
                  <c:v>Machine Development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CC1-43E9-A301-774B1C6D9AE0}"/>
                </c:ext>
              </c:extLst>
            </c:dLbl>
            <c:dLbl>
              <c:idx val="1"/>
              <c:layout>
                <c:manualLayout>
                  <c:x val="-6.4367698393908712E-2"/>
                  <c:y val="6.56181328218217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438-4875-A240-1EF89E05A892}"/>
                </c:ext>
              </c:extLst>
            </c:dLbl>
            <c:dLbl>
              <c:idx val="2"/>
              <c:layout>
                <c:manualLayout>
                  <c:x val="-6.4367698393908671E-2"/>
                  <c:y val="6.56181328218218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A7C-440E-ABDC-4192E34A7D20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CC1-43E9-A301-774B1C6D9AE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Lit>
              <c:ptCount val="4"/>
              <c:pt idx="0">
                <c:v>FY25-week 36:</c:v>
              </c:pt>
              <c:pt idx="1">
                <c:v>FY25-week 37:</c:v>
              </c:pt>
              <c:pt idx="2">
                <c:v>FY25-week 38:</c:v>
              </c:pt>
              <c:pt idx="3">
                <c:v>FY25-week 39: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NORMAL!$BG$705:$BJ$705</c:f>
              <c:numCache>
                <c:formatCode>0</c:formatCode>
                <c:ptCount val="4"/>
                <c:pt idx="0">
                  <c:v>0</c:v>
                </c:pt>
                <c:pt idx="1">
                  <c:v>2.52</c:v>
                </c:pt>
                <c:pt idx="2">
                  <c:v>3.45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4F94-44A8-9B08-75A76F217B93}"/>
            </c:ext>
          </c:extLst>
        </c:ser>
        <c:ser>
          <c:idx val="2"/>
          <c:order val="2"/>
          <c:tx>
            <c:strRef>
              <c:f>NORMAL!$BC$712</c:f>
              <c:strCache>
                <c:ptCount val="1"/>
                <c:pt idx="0">
                  <c:v>Beam         Studies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594-4783-9AF4-BA283733C17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Lit>
              <c:ptCount val="4"/>
              <c:pt idx="0">
                <c:v>FY25-week 36:</c:v>
              </c:pt>
              <c:pt idx="1">
                <c:v>FY25-week 37:</c:v>
              </c:pt>
              <c:pt idx="2">
                <c:v>FY25-week 38:</c:v>
              </c:pt>
              <c:pt idx="3">
                <c:v>FY25-week 39: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NORMAL!$BG$712:$BJ$712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11.02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4F94-44A8-9B08-75A76F217B93}"/>
            </c:ext>
          </c:extLst>
        </c:ser>
        <c:ser>
          <c:idx val="4"/>
          <c:order val="3"/>
          <c:tx>
            <c:strRef>
              <c:f>NORMAL!$BC$707</c:f>
              <c:strCache>
                <c:ptCount val="1"/>
                <c:pt idx="0">
                  <c:v>Experimental setup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3.8184657379666809E-3"/>
                  <c:y val="-1.025283325340967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9238208761978853E-2"/>
                      <c:h val="6.438779283141274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7CC1-43E9-A301-774B1C6D9AE0}"/>
                </c:ext>
              </c:extLst>
            </c:dLbl>
            <c:dLbl>
              <c:idx val="1"/>
              <c:layout>
                <c:manualLayout>
                  <c:x val="-6.8731610149427941E-2"/>
                  <c:y val="-3.28090664109110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438-4875-A240-1EF89E05A892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438-4875-A240-1EF89E05A892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A438-4875-A240-1EF89E05A8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Lit>
              <c:ptCount val="4"/>
              <c:pt idx="0">
                <c:v>FY25-week 36:</c:v>
              </c:pt>
              <c:pt idx="1">
                <c:v>FY25-week 37:</c:v>
              </c:pt>
              <c:pt idx="2">
                <c:v>FY25-week 38:</c:v>
              </c:pt>
              <c:pt idx="3">
                <c:v>FY25-week 39: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NORMAL!$BG$707:$BJ$707</c:f>
              <c:numCache>
                <c:formatCode>0</c:formatCode>
                <c:ptCount val="4"/>
                <c:pt idx="0">
                  <c:v>19.97</c:v>
                </c:pt>
                <c:pt idx="1">
                  <c:v>2.7</c:v>
                </c:pt>
                <c:pt idx="2" formatCode="0.0">
                  <c:v>0.42</c:v>
                </c:pt>
                <c:pt idx="3">
                  <c:v>0.1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4F94-44A8-9B08-75A76F217B93}"/>
            </c:ext>
          </c:extLst>
        </c:ser>
        <c:ser>
          <c:idx val="5"/>
          <c:order val="4"/>
          <c:tx>
            <c:strRef>
              <c:f>NORMAL!$BC$706</c:f>
              <c:strCache>
                <c:ptCount val="1"/>
                <c:pt idx="0">
                  <c:v>Setup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Lit>
              <c:ptCount val="4"/>
              <c:pt idx="0">
                <c:v>FY25-week 36:</c:v>
              </c:pt>
              <c:pt idx="1">
                <c:v>FY25-week 37:</c:v>
              </c:pt>
              <c:pt idx="2">
                <c:v>FY25-week 38:</c:v>
              </c:pt>
              <c:pt idx="3">
                <c:v>FY25-week 39: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NORMAL!$BG$706:$BJ$706</c:f>
              <c:numCache>
                <c:formatCode>0</c:formatCode>
                <c:ptCount val="4"/>
                <c:pt idx="0">
                  <c:v>48.97</c:v>
                </c:pt>
                <c:pt idx="1">
                  <c:v>17.98</c:v>
                </c:pt>
                <c:pt idx="2">
                  <c:v>25.03</c:v>
                </c:pt>
                <c:pt idx="3">
                  <c:v>19.62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6-4F94-44A8-9B08-75A76F217B93}"/>
            </c:ext>
          </c:extLst>
        </c:ser>
        <c:ser>
          <c:idx val="6"/>
          <c:order val="5"/>
          <c:tx>
            <c:strRef>
              <c:f>NORMAL!$BC$708</c:f>
              <c:strCache>
                <c:ptCount val="1"/>
                <c:pt idx="0">
                  <c:v>Scheduled Maintenance</c:v>
                </c:pt>
              </c:strCache>
            </c:strRef>
          </c:tx>
          <c:spPr>
            <a:solidFill>
              <a:srgbClr val="0000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438-4875-A240-1EF89E05A892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438-4875-A240-1EF89E05A8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Lit>
              <c:ptCount val="4"/>
              <c:pt idx="0">
                <c:v>FY25-week 36:</c:v>
              </c:pt>
              <c:pt idx="1">
                <c:v>FY25-week 37:</c:v>
              </c:pt>
              <c:pt idx="2">
                <c:v>FY25-week 38:</c:v>
              </c:pt>
              <c:pt idx="3">
                <c:v>FY25-week 39: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NORMAL!$BG$708:$BJ$708</c:f>
              <c:numCache>
                <c:formatCode>0</c:formatCode>
                <c:ptCount val="4"/>
                <c:pt idx="0">
                  <c:v>63.27</c:v>
                </c:pt>
                <c:pt idx="1">
                  <c:v>64.900000000000006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8-4F94-44A8-9B08-75A76F217B93}"/>
            </c:ext>
          </c:extLst>
        </c:ser>
        <c:ser>
          <c:idx val="7"/>
          <c:order val="6"/>
          <c:tx>
            <c:strRef>
              <c:f>NORMAL!$BC$711</c:f>
              <c:strCache>
                <c:ptCount val="1"/>
                <c:pt idx="0">
                  <c:v>Scheduled Shutdown</c:v>
                </c:pt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Lit>
              <c:ptCount val="4"/>
              <c:pt idx="0">
                <c:v>FY25-week 36:</c:v>
              </c:pt>
              <c:pt idx="1">
                <c:v>FY25-week 37:</c:v>
              </c:pt>
              <c:pt idx="2">
                <c:v>FY25-week 38:</c:v>
              </c:pt>
              <c:pt idx="3">
                <c:v>FY25-week 39: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NORMAL!$BG$711:$BJ$711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9-4F94-44A8-9B08-75A76F217B93}"/>
            </c:ext>
          </c:extLst>
        </c:ser>
        <c:ser>
          <c:idx val="8"/>
          <c:order val="7"/>
          <c:tx>
            <c:strRef>
              <c:f>NORMAL!$BC$710</c:f>
              <c:strCache>
                <c:ptCount val="1"/>
                <c:pt idx="0">
                  <c:v>Unscheduled shutdown</c:v>
                </c:pt>
              </c:strCache>
            </c:strRef>
          </c:tx>
          <c:spPr>
            <a:solidFill>
              <a:srgbClr val="8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Lit>
              <c:ptCount val="4"/>
              <c:pt idx="0">
                <c:v>FY25-week 36:</c:v>
              </c:pt>
              <c:pt idx="1">
                <c:v>FY25-week 37:</c:v>
              </c:pt>
              <c:pt idx="2">
                <c:v>FY25-week 38:</c:v>
              </c:pt>
              <c:pt idx="3">
                <c:v>FY25-week 39: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NORMAL!$BG$710:$BJ$710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A-4F94-44A8-9B08-75A76F217B93}"/>
            </c:ext>
          </c:extLst>
        </c:ser>
        <c:ser>
          <c:idx val="3"/>
          <c:order val="8"/>
          <c:tx>
            <c:strRef>
              <c:f>NORMAL!$BC$709</c:f>
              <c:strCache>
                <c:ptCount val="1"/>
                <c:pt idx="0">
                  <c:v>Machine     failures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5F24D291-9F27-48C3-9333-848CA84916F3}" type="VALUE">
                      <a:rPr lang="en-US" sz="1600" b="1" i="0" baseline="0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4F94-44A8-9B08-75A76F217B9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5F24D291-9F27-48C3-9333-848CA84916F3}" type="VALUE">
                      <a:rPr lang="en-US" sz="1600" b="1" i="0" baseline="0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8AFF-4A11-BF35-350FE8FD8DF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5F24D291-9F27-48C3-9333-848CA84916F3}" type="VALUE">
                      <a:rPr lang="en-US" sz="1600" b="1" i="0" baseline="0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438-4875-A240-1EF89E05A892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5F24D291-9F27-48C3-9333-848CA84916F3}" type="VALUE">
                      <a:rPr lang="en-US" sz="1600" b="1" i="0" baseline="0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A438-4875-A240-1EF89E05A8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Lit>
              <c:ptCount val="4"/>
              <c:pt idx="0">
                <c:v>FY25-week 36:</c:v>
              </c:pt>
              <c:pt idx="1">
                <c:v>FY25-week 37:</c:v>
              </c:pt>
              <c:pt idx="2">
                <c:v>FY25-week 38:</c:v>
              </c:pt>
              <c:pt idx="3">
                <c:v>FY25-week 39: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NORMAL!$BG$709:$BJ$709</c:f>
              <c:numCache>
                <c:formatCode>0</c:formatCode>
                <c:ptCount val="4"/>
                <c:pt idx="0">
                  <c:v>35.789999999999992</c:v>
                </c:pt>
                <c:pt idx="1">
                  <c:v>28.17</c:v>
                </c:pt>
                <c:pt idx="2">
                  <c:v>38.979999999999997</c:v>
                </c:pt>
                <c:pt idx="3">
                  <c:v>45.58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C-4F94-44A8-9B08-75A76F217B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8958464"/>
        <c:axId val="72597504"/>
      </c:barChart>
      <c:catAx>
        <c:axId val="689584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259750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72597504"/>
        <c:scaling>
          <c:orientation val="minMax"/>
          <c:max val="168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HOURS</a:t>
                </a:r>
              </a:p>
            </c:rich>
          </c:tx>
          <c:layout>
            <c:manualLayout>
              <c:xMode val="edge"/>
              <c:yMode val="edge"/>
              <c:x val="4.4208664898320637E-3"/>
              <c:y val="0.50530531826757763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58464"/>
        <c:crosses val="autoZero"/>
        <c:crossBetween val="between"/>
        <c:majorUnit val="24"/>
        <c:minorUnit val="12"/>
      </c:valAx>
      <c:spPr>
        <a:noFill/>
        <a:ln w="12700"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86040288021993738"/>
          <c:y val="0.17108767239638811"/>
          <c:w val="0.12633537679494808"/>
          <c:h val="0.73474842832974818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
C-AD ACTIVITY       MAY 2025
</a:t>
            </a:r>
          </a:p>
        </c:rich>
      </c:tx>
      <c:layout>
        <c:manualLayout>
          <c:xMode val="edge"/>
          <c:yMode val="edge"/>
          <c:x val="0.302922044070916"/>
          <c:y val="1.282051282051282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5702965868636899E-2"/>
          <c:y val="0.15915129669840161"/>
          <c:w val="0.7824940443451287"/>
          <c:h val="0.778515093016343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NORMAL!$AC$704</c:f>
              <c:strCache>
                <c:ptCount val="1"/>
                <c:pt idx="0">
                  <c:v>Physics</c:v>
                </c:pt>
              </c:strCache>
            </c:strRef>
          </c:tx>
          <c:spPr>
            <a:solidFill>
              <a:srgbClr val="3399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FY25-week 31:</c:v>
                </c:pt>
                <c:pt idx="1">
                  <c:v>FY25-week 32:</c:v>
                </c:pt>
                <c:pt idx="2">
                  <c:v>FY25-week 33:</c:v>
                </c:pt>
                <c:pt idx="3">
                  <c:v>FY25-week 34:</c:v>
                </c:pt>
                <c:pt idx="4">
                  <c:v>FY25-week 35:</c:v>
                </c:pt>
              </c:strCache>
            </c:strRef>
          </c:cat>
          <c:val>
            <c:numRef>
              <c:f>NORMAL!$AG$704:$AK$704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E2-4B4C-810C-BAB5B4F9DC5E}"/>
            </c:ext>
          </c:extLst>
        </c:ser>
        <c:ser>
          <c:idx val="1"/>
          <c:order val="1"/>
          <c:tx>
            <c:strRef>
              <c:f>NORMAL!$AC$705</c:f>
              <c:strCache>
                <c:ptCount val="1"/>
                <c:pt idx="0">
                  <c:v>Machine Development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FY25-week 31:</c:v>
                </c:pt>
                <c:pt idx="1">
                  <c:v>FY25-week 32:</c:v>
                </c:pt>
                <c:pt idx="2">
                  <c:v>FY25-week 33:</c:v>
                </c:pt>
                <c:pt idx="3">
                  <c:v>FY25-week 34:</c:v>
                </c:pt>
                <c:pt idx="4">
                  <c:v>FY25-week 35:</c:v>
                </c:pt>
              </c:strCache>
            </c:strRef>
          </c:cat>
          <c:val>
            <c:numRef>
              <c:f>NORMAL!$AG$705:$AK$705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BE2-4B4C-810C-BAB5B4F9DC5E}"/>
            </c:ext>
          </c:extLst>
        </c:ser>
        <c:ser>
          <c:idx val="2"/>
          <c:order val="2"/>
          <c:tx>
            <c:strRef>
              <c:f>NORMAL!$AC$712</c:f>
              <c:strCache>
                <c:ptCount val="1"/>
                <c:pt idx="0">
                  <c:v>Beam Studies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FY25-week 31:</c:v>
                </c:pt>
                <c:pt idx="1">
                  <c:v>FY25-week 32:</c:v>
                </c:pt>
                <c:pt idx="2">
                  <c:v>FY25-week 33:</c:v>
                </c:pt>
                <c:pt idx="3">
                  <c:v>FY25-week 34:</c:v>
                </c:pt>
                <c:pt idx="4">
                  <c:v>FY25-week 35:</c:v>
                </c:pt>
              </c:strCache>
            </c:strRef>
          </c:cat>
          <c:val>
            <c:numRef>
              <c:f>NORMAL!$AG$712:$AK$712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BE2-4B4C-810C-BAB5B4F9DC5E}"/>
            </c:ext>
          </c:extLst>
        </c:ser>
        <c:ser>
          <c:idx val="4"/>
          <c:order val="3"/>
          <c:tx>
            <c:strRef>
              <c:f>NORMAL!$AC$707</c:f>
              <c:strCache>
                <c:ptCount val="1"/>
                <c:pt idx="0">
                  <c:v>Experimental setup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FY25-week 31:</c:v>
                </c:pt>
                <c:pt idx="1">
                  <c:v>FY25-week 32:</c:v>
                </c:pt>
                <c:pt idx="2">
                  <c:v>FY25-week 33:</c:v>
                </c:pt>
                <c:pt idx="3">
                  <c:v>FY25-week 34:</c:v>
                </c:pt>
                <c:pt idx="4">
                  <c:v>FY25-week 35:</c:v>
                </c:pt>
              </c:strCache>
            </c:strRef>
          </c:cat>
          <c:val>
            <c:numRef>
              <c:f>NORMAL!$AG$707:$AK$707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BE2-4B4C-810C-BAB5B4F9DC5E}"/>
            </c:ext>
          </c:extLst>
        </c:ser>
        <c:ser>
          <c:idx val="5"/>
          <c:order val="4"/>
          <c:tx>
            <c:strRef>
              <c:f>NORMAL!$AC$706</c:f>
              <c:strCache>
                <c:ptCount val="1"/>
                <c:pt idx="0">
                  <c:v>Setup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975-4906-B9FD-5A909DBB2E6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NORMAL!$AG$703:$AK$703</c:f>
              <c:strCache>
                <c:ptCount val="5"/>
                <c:pt idx="0">
                  <c:v>FY25-week 31:</c:v>
                </c:pt>
                <c:pt idx="1">
                  <c:v>FY25-week 32:</c:v>
                </c:pt>
                <c:pt idx="2">
                  <c:v>FY25-week 33:</c:v>
                </c:pt>
                <c:pt idx="3">
                  <c:v>FY25-week 34:</c:v>
                </c:pt>
                <c:pt idx="4">
                  <c:v>FY25-week 35:</c:v>
                </c:pt>
              </c:strCache>
            </c:strRef>
          </c:cat>
          <c:val>
            <c:numRef>
              <c:f>NORMAL!$AG$706:$AK$706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31.97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BE2-4B4C-810C-BAB5B4F9DC5E}"/>
            </c:ext>
          </c:extLst>
        </c:ser>
        <c:ser>
          <c:idx val="6"/>
          <c:order val="5"/>
          <c:tx>
            <c:strRef>
              <c:f>NORMAL!$AC$708</c:f>
              <c:strCache>
                <c:ptCount val="1"/>
                <c:pt idx="0">
                  <c:v>Scheduled Maintenance</c:v>
                </c:pt>
              </c:strCache>
            </c:strRef>
          </c:tx>
          <c:spPr>
            <a:solidFill>
              <a:srgbClr val="0066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NORMAL!$AG$703:$AK$703</c:f>
              <c:strCache>
                <c:ptCount val="5"/>
                <c:pt idx="0">
                  <c:v>FY25-week 31:</c:v>
                </c:pt>
                <c:pt idx="1">
                  <c:v>FY25-week 32:</c:v>
                </c:pt>
                <c:pt idx="2">
                  <c:v>FY25-week 33:</c:v>
                </c:pt>
                <c:pt idx="3">
                  <c:v>FY25-week 34:</c:v>
                </c:pt>
                <c:pt idx="4">
                  <c:v>FY25-week 35:</c:v>
                </c:pt>
              </c:strCache>
            </c:strRef>
          </c:cat>
          <c:val>
            <c:numRef>
              <c:f>NORMAL!$AG$708:$AK$708</c:f>
              <c:numCache>
                <c:formatCode>0</c:formatCode>
                <c:ptCount val="5"/>
                <c:pt idx="0">
                  <c:v>168</c:v>
                </c:pt>
                <c:pt idx="1">
                  <c:v>168</c:v>
                </c:pt>
                <c:pt idx="2">
                  <c:v>168</c:v>
                </c:pt>
                <c:pt idx="3">
                  <c:v>168</c:v>
                </c:pt>
                <c:pt idx="4">
                  <c:v>134.52000000000001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BE2-4B4C-810C-BAB5B4F9DC5E}"/>
            </c:ext>
          </c:extLst>
        </c:ser>
        <c:ser>
          <c:idx val="7"/>
          <c:order val="6"/>
          <c:tx>
            <c:strRef>
              <c:f>NORMAL!$AC$711</c:f>
              <c:strCache>
                <c:ptCount val="1"/>
                <c:pt idx="0">
                  <c:v>Scheduled Shutdown</c:v>
                </c:pt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FY25-week 31:</c:v>
                </c:pt>
                <c:pt idx="1">
                  <c:v>FY25-week 32:</c:v>
                </c:pt>
                <c:pt idx="2">
                  <c:v>FY25-week 33:</c:v>
                </c:pt>
                <c:pt idx="3">
                  <c:v>FY25-week 34:</c:v>
                </c:pt>
                <c:pt idx="4">
                  <c:v>FY25-week 35:</c:v>
                </c:pt>
              </c:strCache>
            </c:strRef>
          </c:cat>
          <c:val>
            <c:numRef>
              <c:f>NORMAL!$AG$711:$AK$711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BE2-4B4C-810C-BAB5B4F9DC5E}"/>
            </c:ext>
          </c:extLst>
        </c:ser>
        <c:ser>
          <c:idx val="8"/>
          <c:order val="7"/>
          <c:tx>
            <c:strRef>
              <c:f>NORMAL!$AC$710</c:f>
              <c:strCache>
                <c:ptCount val="1"/>
                <c:pt idx="0">
                  <c:v>Unscheduled shutdown</c:v>
                </c:pt>
              </c:strCache>
            </c:strRef>
          </c:tx>
          <c:spPr>
            <a:solidFill>
              <a:srgbClr val="8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FY25-week 31:</c:v>
                </c:pt>
                <c:pt idx="1">
                  <c:v>FY25-week 32:</c:v>
                </c:pt>
                <c:pt idx="2">
                  <c:v>FY25-week 33:</c:v>
                </c:pt>
                <c:pt idx="3">
                  <c:v>FY25-week 34:</c:v>
                </c:pt>
                <c:pt idx="4">
                  <c:v>FY25-week 35:</c:v>
                </c:pt>
              </c:strCache>
            </c:strRef>
          </c:cat>
          <c:val>
            <c:numRef>
              <c:f>NORMAL!$AG$710:$AK$710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BE2-4B4C-810C-BAB5B4F9DC5E}"/>
            </c:ext>
          </c:extLst>
        </c:ser>
        <c:ser>
          <c:idx val="3"/>
          <c:order val="8"/>
          <c:tx>
            <c:strRef>
              <c:f>NORMAL!$AC$709</c:f>
              <c:strCache>
                <c:ptCount val="1"/>
                <c:pt idx="0">
                  <c:v>Machine failures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FY25-week 31:</c:v>
                </c:pt>
                <c:pt idx="1">
                  <c:v>FY25-week 32:</c:v>
                </c:pt>
                <c:pt idx="2">
                  <c:v>FY25-week 33:</c:v>
                </c:pt>
                <c:pt idx="3">
                  <c:v>FY25-week 34:</c:v>
                </c:pt>
                <c:pt idx="4">
                  <c:v>FY25-week 35:</c:v>
                </c:pt>
              </c:strCache>
            </c:strRef>
          </c:cat>
          <c:val>
            <c:numRef>
              <c:f>NORMAL!$AG$709:$AK$709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BE2-4B4C-810C-BAB5B4F9DC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9104384"/>
        <c:axId val="69105920"/>
      </c:barChart>
      <c:catAx>
        <c:axId val="69104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9105920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69105920"/>
        <c:scaling>
          <c:orientation val="minMax"/>
          <c:max val="168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HOURS</a:t>
                </a:r>
              </a:p>
            </c:rich>
          </c:tx>
          <c:layout>
            <c:manualLayout>
              <c:xMode val="edge"/>
              <c:yMode val="edge"/>
              <c:x val="4.4208664898320637E-3"/>
              <c:y val="0.50530531826757763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9104384"/>
        <c:crosses val="autoZero"/>
        <c:crossBetween val="between"/>
        <c:majorUnit val="24"/>
        <c:minorUnit val="12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6472222802389076"/>
          <c:y val="0.17771897213113774"/>
          <c:w val="0.12378435454188848"/>
          <c:h val="0.73474842832975196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C-AD ACTIVITY    April 2025</a:t>
            </a:r>
          </a:p>
        </c:rich>
      </c:tx>
      <c:layout>
        <c:manualLayout>
          <c:xMode val="edge"/>
          <c:yMode val="edge"/>
          <c:x val="0.29720859892513435"/>
          <c:y val="6.010625097718298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3658579187769256E-2"/>
          <c:y val="0.15915129669840161"/>
          <c:w val="0.7424334101276796"/>
          <c:h val="0.778515093016343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NORMAL!$C$704</c:f>
              <c:strCache>
                <c:ptCount val="1"/>
                <c:pt idx="0">
                  <c:v>Physics</c:v>
                </c:pt>
              </c:strCache>
            </c:strRef>
          </c:tx>
          <c:spPr>
            <a:solidFill>
              <a:srgbClr val="3399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NORMAL!$G$704:$J$704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793D-48EE-B432-79209AD1E1CA}"/>
            </c:ext>
          </c:extLst>
        </c:ser>
        <c:ser>
          <c:idx val="1"/>
          <c:order val="1"/>
          <c:tx>
            <c:strRef>
              <c:f>NORMAL!$C$705</c:f>
              <c:strCache>
                <c:ptCount val="1"/>
                <c:pt idx="0">
                  <c:v>Machine Development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NORMAL!$G$705:$J$705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793D-48EE-B432-79209AD1E1CA}"/>
            </c:ext>
          </c:extLst>
        </c:ser>
        <c:ser>
          <c:idx val="2"/>
          <c:order val="2"/>
          <c:tx>
            <c:strRef>
              <c:f>NORMAL!$C$712</c:f>
              <c:strCache>
                <c:ptCount val="1"/>
                <c:pt idx="0">
                  <c:v>Beam  Studies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NORMAL!$G$712:$J$712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793D-48EE-B432-79209AD1E1CA}"/>
            </c:ext>
          </c:extLst>
        </c:ser>
        <c:ser>
          <c:idx val="4"/>
          <c:order val="3"/>
          <c:tx>
            <c:strRef>
              <c:f>NORMAL!$C$707</c:f>
              <c:strCache>
                <c:ptCount val="1"/>
                <c:pt idx="0">
                  <c:v>Experimenter Setup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NORMAL!$G$707:$J$707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793D-48EE-B432-79209AD1E1CA}"/>
            </c:ext>
          </c:extLst>
        </c:ser>
        <c:ser>
          <c:idx val="5"/>
          <c:order val="4"/>
          <c:tx>
            <c:strRef>
              <c:f>NORMAL!$C$706</c:f>
              <c:strCache>
                <c:ptCount val="1"/>
                <c:pt idx="0">
                  <c:v>Machine  Setup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NORMAL!$G$706:$J$706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793D-48EE-B432-79209AD1E1CA}"/>
            </c:ext>
          </c:extLst>
        </c:ser>
        <c:ser>
          <c:idx val="6"/>
          <c:order val="5"/>
          <c:tx>
            <c:strRef>
              <c:f>NORMAL!$C$708</c:f>
              <c:strCache>
                <c:ptCount val="1"/>
                <c:pt idx="0">
                  <c:v>Scheduled Maintenance</c:v>
                </c:pt>
              </c:strCache>
            </c:strRef>
          </c:tx>
          <c:spPr>
            <a:solidFill>
              <a:srgbClr val="0000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NORMAL!$G$708:$J$708</c:f>
              <c:numCache>
                <c:formatCode>0</c:formatCode>
                <c:ptCount val="4"/>
                <c:pt idx="0">
                  <c:v>168</c:v>
                </c:pt>
                <c:pt idx="1">
                  <c:v>168</c:v>
                </c:pt>
                <c:pt idx="2">
                  <c:v>168</c:v>
                </c:pt>
                <c:pt idx="3">
                  <c:v>168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6-793D-48EE-B432-79209AD1E1CA}"/>
            </c:ext>
          </c:extLst>
        </c:ser>
        <c:ser>
          <c:idx val="7"/>
          <c:order val="6"/>
          <c:tx>
            <c:strRef>
              <c:f>NORMAL!$C$711</c:f>
              <c:strCache>
                <c:ptCount val="1"/>
                <c:pt idx="0">
                  <c:v>Scheduled Shutdown</c:v>
                </c:pt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NORMAL!$G$711:$J$711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7-793D-48EE-B432-79209AD1E1CA}"/>
            </c:ext>
          </c:extLst>
        </c:ser>
        <c:ser>
          <c:idx val="8"/>
          <c:order val="7"/>
          <c:tx>
            <c:strRef>
              <c:f>NORMAL!$C$710</c:f>
              <c:strCache>
                <c:ptCount val="1"/>
                <c:pt idx="0">
                  <c:v>Unscheduled Shutdown</c:v>
                </c:pt>
              </c:strCache>
            </c:strRef>
          </c:tx>
          <c:spPr>
            <a:solidFill>
              <a:srgbClr val="8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NORMAL!$G$710:$J$710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8-793D-48EE-B432-79209AD1E1CA}"/>
            </c:ext>
          </c:extLst>
        </c:ser>
        <c:ser>
          <c:idx val="3"/>
          <c:order val="8"/>
          <c:tx>
            <c:strRef>
              <c:f>NORMAL!$C$709</c:f>
              <c:strCache>
                <c:ptCount val="1"/>
                <c:pt idx="0">
                  <c:v>Machine  Failures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NORMAL!$G$709:$J$709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9-793D-48EE-B432-79209AD1E1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2386816"/>
        <c:axId val="112388736"/>
      </c:barChart>
      <c:catAx>
        <c:axId val="112386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238873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12388736"/>
        <c:scaling>
          <c:orientation val="minMax"/>
          <c:max val="168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2386816"/>
        <c:crosses val="autoZero"/>
        <c:crossBetween val="between"/>
        <c:majorUnit val="24"/>
        <c:minorUnit val="12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4761349149686471"/>
          <c:y val="0.15598139755077237"/>
          <c:w val="0.13323124518915191"/>
          <c:h val="0.790968761530803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
C-AD ACTIVITY       MARCH 2025
</a:t>
            </a:r>
          </a:p>
        </c:rich>
      </c:tx>
      <c:layout>
        <c:manualLayout>
          <c:xMode val="edge"/>
          <c:yMode val="edge"/>
          <c:x val="0.30560899885915532"/>
          <c:y val="1.9812527652027366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5702965868636899E-2"/>
          <c:y val="0.15915129669840161"/>
          <c:w val="0.79435552541872512"/>
          <c:h val="0.778515093016343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NORMAL!$BC$704</c:f>
              <c:strCache>
                <c:ptCount val="1"/>
                <c:pt idx="0">
                  <c:v>Physics</c:v>
                </c:pt>
              </c:strCache>
            </c:strRef>
          </c:tx>
          <c:spPr>
            <a:solidFill>
              <a:srgbClr val="3399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NORMAL!$BG$703:$BK$703</c:f>
              <c:strCache>
                <c:ptCount val="5"/>
                <c:pt idx="0">
                  <c:v>FY25-week 22:</c:v>
                </c:pt>
                <c:pt idx="1">
                  <c:v>FY25-week 23:</c:v>
                </c:pt>
                <c:pt idx="2">
                  <c:v>FY25-week 24:</c:v>
                </c:pt>
                <c:pt idx="3">
                  <c:v>FY25-week 25:</c:v>
                </c:pt>
                <c:pt idx="4">
                  <c:v>FY25-week 26:</c:v>
                </c:pt>
              </c:strCache>
            </c:strRef>
          </c:cat>
          <c:val>
            <c:numRef>
              <c:f>NORMAL!$BG$704:$BK$704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4A-4CE4-8BC8-1B8122AB7ADF}"/>
            </c:ext>
          </c:extLst>
        </c:ser>
        <c:ser>
          <c:idx val="1"/>
          <c:order val="1"/>
          <c:tx>
            <c:strRef>
              <c:f>NORMAL!$BC$705</c:f>
              <c:strCache>
                <c:ptCount val="1"/>
                <c:pt idx="0">
                  <c:v>Machine Development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NORMAL!$BG$705:$BK$705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54A-4CE4-8BC8-1B8122AB7ADF}"/>
            </c:ext>
          </c:extLst>
        </c:ser>
        <c:ser>
          <c:idx val="2"/>
          <c:order val="2"/>
          <c:tx>
            <c:strRef>
              <c:f>NORMAL!$BC$712</c:f>
              <c:strCache>
                <c:ptCount val="1"/>
                <c:pt idx="0">
                  <c:v>Beam         Studies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NORMAL!$BG$712:$BK$712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54A-4CE4-8BC8-1B8122AB7ADF}"/>
            </c:ext>
          </c:extLst>
        </c:ser>
        <c:ser>
          <c:idx val="4"/>
          <c:order val="3"/>
          <c:tx>
            <c:strRef>
              <c:f>NORMAL!$BC$707</c:f>
              <c:strCache>
                <c:ptCount val="1"/>
                <c:pt idx="0">
                  <c:v>Experimental setup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NORMAL!$BG$707:$BK$707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54A-4CE4-8BC8-1B8122AB7ADF}"/>
            </c:ext>
          </c:extLst>
        </c:ser>
        <c:ser>
          <c:idx val="5"/>
          <c:order val="4"/>
          <c:tx>
            <c:strRef>
              <c:f>NORMAL!$BC$706</c:f>
              <c:strCache>
                <c:ptCount val="1"/>
                <c:pt idx="0">
                  <c:v>Setup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D26-4F46-AD3B-B4DF702C9C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NORMAL!$BG$706:$BK$706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8.17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54A-4CE4-8BC8-1B8122AB7ADF}"/>
            </c:ext>
          </c:extLst>
        </c:ser>
        <c:ser>
          <c:idx val="6"/>
          <c:order val="5"/>
          <c:tx>
            <c:strRef>
              <c:f>NORMAL!$BC$708</c:f>
              <c:strCache>
                <c:ptCount val="1"/>
                <c:pt idx="0">
                  <c:v>Scheduled Maintenance</c:v>
                </c:pt>
              </c:strCache>
            </c:strRef>
          </c:tx>
          <c:spPr>
            <a:solidFill>
              <a:srgbClr val="0000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863-45BF-BFC5-980D6685609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NORMAL!$BG$708:$BK$708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54A-4CE4-8BC8-1B8122AB7ADF}"/>
            </c:ext>
          </c:extLst>
        </c:ser>
        <c:ser>
          <c:idx val="7"/>
          <c:order val="6"/>
          <c:tx>
            <c:strRef>
              <c:f>NORMAL!$BC$711</c:f>
              <c:strCache>
                <c:ptCount val="1"/>
                <c:pt idx="0">
                  <c:v>Scheduled Shutdown</c:v>
                </c:pt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NORMAL!$BG$711:$BK$711</c:f>
              <c:numCache>
                <c:formatCode>0</c:formatCode>
                <c:ptCount val="5"/>
                <c:pt idx="0">
                  <c:v>168</c:v>
                </c:pt>
                <c:pt idx="1">
                  <c:v>167</c:v>
                </c:pt>
                <c:pt idx="2">
                  <c:v>168</c:v>
                </c:pt>
                <c:pt idx="3">
                  <c:v>168</c:v>
                </c:pt>
                <c:pt idx="4">
                  <c:v>41.15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54A-4CE4-8BC8-1B8122AB7ADF}"/>
            </c:ext>
          </c:extLst>
        </c:ser>
        <c:ser>
          <c:idx val="8"/>
          <c:order val="7"/>
          <c:tx>
            <c:strRef>
              <c:f>NORMAL!$BC$710</c:f>
              <c:strCache>
                <c:ptCount val="1"/>
                <c:pt idx="0">
                  <c:v>Unscheduled shutdown</c:v>
                </c:pt>
              </c:strCache>
            </c:strRef>
          </c:tx>
          <c:spPr>
            <a:solidFill>
              <a:srgbClr val="8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NORMAL!$BG$710:$BK$710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54A-4CE4-8BC8-1B8122AB7ADF}"/>
            </c:ext>
          </c:extLst>
        </c:ser>
        <c:ser>
          <c:idx val="3"/>
          <c:order val="8"/>
          <c:tx>
            <c:strRef>
              <c:f>NORMAL!$BC$709</c:f>
              <c:strCache>
                <c:ptCount val="1"/>
                <c:pt idx="0">
                  <c:v>Machine     failures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D26-4F46-AD3B-B4DF702C9C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NORMAL!$BG$709:$BK$709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94.68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154A-4CE4-8BC8-1B8122AB7A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8958464"/>
        <c:axId val="72597504"/>
      </c:barChart>
      <c:catAx>
        <c:axId val="68958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259750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72597504"/>
        <c:scaling>
          <c:orientation val="minMax"/>
          <c:max val="168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HOURS</a:t>
                </a:r>
              </a:p>
            </c:rich>
          </c:tx>
          <c:layout>
            <c:manualLayout>
              <c:xMode val="edge"/>
              <c:yMode val="edge"/>
              <c:x val="4.4208664898320637E-3"/>
              <c:y val="0.50530531826757763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58464"/>
        <c:crosses val="autoZero"/>
        <c:crossBetween val="between"/>
        <c:majorUnit val="24"/>
        <c:minorUnit val="12"/>
      </c:valAx>
      <c:spPr>
        <a:noFill/>
        <a:ln w="12700"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86040288021993738"/>
          <c:y val="0.17108767239638811"/>
          <c:w val="0.12633537679494808"/>
          <c:h val="0.73474842832974818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6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INTEGRATED </a:t>
            </a:r>
            <a:r>
              <a:rPr lang="en-US" sz="16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FAILURES</a:t>
            </a:r>
            <a:r>
              <a:rPr lang="en-US" sz="1600" b="1" i="0" u="none" strike="noStrike" baseline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600" b="1" i="0" u="none" strike="noStrike" baseline="0">
                <a:solidFill>
                  <a:srgbClr val="0000FF"/>
                </a:solidFill>
                <a:latin typeface="Arial"/>
                <a:cs typeface="Arial"/>
              </a:rPr>
              <a:t>(GREATER THAN ONE HOUR) </a:t>
            </a:r>
            <a:r>
              <a:rPr lang="en-US" sz="16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BY SYSTEM -- MARCH 2025</a:t>
            </a:r>
          </a:p>
        </c:rich>
      </c:tx>
      <c:layout>
        <c:manualLayout>
          <c:xMode val="edge"/>
          <c:yMode val="edge"/>
          <c:x val="0.13276879630552507"/>
          <c:y val="2.0745124117747215E-2"/>
        </c:manualLayout>
      </c:layout>
      <c:overlay val="0"/>
      <c:spPr>
        <a:noFill/>
        <a:ln w="25400">
          <a:noFill/>
        </a:ln>
      </c:spPr>
    </c:title>
    <c:autoTitleDeleted val="0"/>
    <c:view3D>
      <c:rotX val="10"/>
      <c:hPercent val="100"/>
      <c:rotY val="75"/>
      <c:depthPercent val="100"/>
      <c:rAngAx val="0"/>
    </c:view3D>
    <c:floor>
      <c:thickness val="0"/>
      <c:spPr>
        <a:gradFill rotWithShape="0">
          <a:gsLst>
            <a:gs pos="0">
              <a:srgbClr val="808080"/>
            </a:gs>
            <a:gs pos="100000">
              <a:srgbClr val="808080">
                <a:gamma/>
                <a:tint val="0"/>
                <a:invGamma/>
              </a:srgbClr>
            </a:gs>
          </a:gsLst>
          <a:lin ang="5400000" scaled="1"/>
        </a:gradFill>
        <a:ln w="3175">
          <a:solidFill>
            <a:srgbClr val="000000"/>
          </a:solidFill>
          <a:prstDash val="solid"/>
        </a:ln>
      </c:spPr>
    </c:floor>
    <c:sideWall>
      <c:thickness val="0"/>
      <c:spPr>
        <a:gradFill rotWithShape="0">
          <a:gsLst>
            <a:gs pos="0">
              <a:srgbClr val="C0C0C0"/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sideWall>
    <c:backWall>
      <c:thickness val="0"/>
      <c:spPr>
        <a:gradFill rotWithShape="0">
          <a:gsLst>
            <a:gs pos="0">
              <a:srgbClr val="C0C0C0"/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8647582953957614"/>
          <c:y val="9.9655180717089259E-2"/>
          <c:w val="0.63987366884322761"/>
          <c:h val="0.74571236356484183"/>
        </c:manualLayout>
      </c:layout>
      <c:bar3DChart>
        <c:barDir val="col"/>
        <c:grouping val="standard"/>
        <c:varyColors val="0"/>
        <c:ser>
          <c:idx val="9"/>
          <c:order val="0"/>
          <c:tx>
            <c:strRef>
              <c:f>NORMAL!$BF$848</c:f>
              <c:strCache>
                <c:ptCount val="1"/>
                <c:pt idx="0">
                  <c:v>PPS_AGS</c:v>
                </c:pt>
              </c:strCache>
            </c:strRef>
          </c:tx>
          <c:invertIfNegative val="0"/>
          <c:cat>
            <c:strRef>
              <c:f>NORMAL!$BB$843:$BJ$843</c:f>
              <c:strCache>
                <c:ptCount val="9"/>
                <c:pt idx="0">
                  <c:v>02/25/25/2 to 03/04/25/1</c:v>
                </c:pt>
                <c:pt idx="2">
                  <c:v>03/04/25/2 to 03/11/25/1</c:v>
                </c:pt>
                <c:pt idx="4">
                  <c:v>03/11/25/2 to 03/18/25/1</c:v>
                </c:pt>
                <c:pt idx="6">
                  <c:v>03/18/25/2 to 03/25/25/1</c:v>
                </c:pt>
                <c:pt idx="8">
                  <c:v>03/25/25/2 to 04/01/25/1</c:v>
                </c:pt>
              </c:strCache>
            </c:strRef>
          </c:cat>
          <c:val>
            <c:numRef>
              <c:f>NORMAL!$BB$849:$BJ$849</c:f>
              <c:numCache>
                <c:formatCode>General</c:formatCode>
                <c:ptCount val="9"/>
                <c:pt idx="8" formatCode="0.0%">
                  <c:v>0.3215362177929022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CF-449F-BABD-1BCE1D8BEFE3}"/>
            </c:ext>
          </c:extLst>
        </c:ser>
        <c:ser>
          <c:idx val="5"/>
          <c:order val="2"/>
          <c:tx>
            <c:strRef>
              <c:f>NORMAL!$BF$866</c:f>
              <c:strCache>
                <c:ptCount val="1"/>
                <c:pt idx="0">
                  <c:v>RfBooster</c:v>
                </c:pt>
              </c:strCache>
            </c:strRef>
          </c:tx>
          <c:invertIfNegative val="0"/>
          <c:cat>
            <c:strRef>
              <c:f>NORMAL!$BB$843:$BJ$843</c:f>
              <c:strCache>
                <c:ptCount val="9"/>
                <c:pt idx="0">
                  <c:v>02/25/25/2 to 03/04/25/1</c:v>
                </c:pt>
                <c:pt idx="2">
                  <c:v>03/04/25/2 to 03/11/25/1</c:v>
                </c:pt>
                <c:pt idx="4">
                  <c:v>03/11/25/2 to 03/18/25/1</c:v>
                </c:pt>
                <c:pt idx="6">
                  <c:v>03/18/25/2 to 03/25/25/1</c:v>
                </c:pt>
                <c:pt idx="8">
                  <c:v>03/25/25/2 to 04/01/25/1</c:v>
                </c:pt>
              </c:strCache>
            </c:strRef>
          </c:cat>
          <c:val>
            <c:numRef>
              <c:f>NORMAL!$BB$867:$BJ$867</c:f>
              <c:numCache>
                <c:formatCode>General</c:formatCode>
                <c:ptCount val="9"/>
                <c:pt idx="8" formatCode="0.00%">
                  <c:v>0.21876519202722405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CCF-449F-BABD-1BCE1D8BEFE3}"/>
            </c:ext>
          </c:extLst>
        </c:ser>
        <c:ser>
          <c:idx val="1"/>
          <c:order val="4"/>
          <c:tx>
            <c:strRef>
              <c:f>NORMAL!$BD$872</c:f>
              <c:strCache>
                <c:ptCount val="1"/>
                <c:pt idx="0">
                  <c:v>ESHQ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cat>
            <c:strRef>
              <c:f>NORMAL!$BB$843:$BJ$843</c:f>
              <c:strCache>
                <c:ptCount val="9"/>
                <c:pt idx="0">
                  <c:v>02/25/25/2 to 03/04/25/1</c:v>
                </c:pt>
                <c:pt idx="2">
                  <c:v>03/04/25/2 to 03/11/25/1</c:v>
                </c:pt>
                <c:pt idx="4">
                  <c:v>03/11/25/2 to 03/18/25/1</c:v>
                </c:pt>
                <c:pt idx="6">
                  <c:v>03/18/25/2 to 03/25/25/1</c:v>
                </c:pt>
                <c:pt idx="8">
                  <c:v>03/25/25/2 to 04/01/25/1</c:v>
                </c:pt>
              </c:strCache>
            </c:strRef>
          </c:cat>
          <c:val>
            <c:numRef>
              <c:f>NORMAL!$BB$873:$BJ$873</c:f>
              <c:numCache>
                <c:formatCode>General</c:formatCode>
                <c:ptCount val="9"/>
                <c:pt idx="8" formatCode="0.0%">
                  <c:v>8.9256198347107421E-2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CCF-449F-BABD-1BCE1D8BEFE3}"/>
            </c:ext>
          </c:extLst>
        </c:ser>
        <c:ser>
          <c:idx val="3"/>
          <c:order val="6"/>
          <c:tx>
            <c:strRef>
              <c:f>NORMAL!$BD$876</c:f>
              <c:strCache>
                <c:ptCount val="1"/>
                <c:pt idx="0">
                  <c:v>PPS_Booster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cat>
            <c:strRef>
              <c:f>NORMAL!$BB$843:$BJ$843</c:f>
              <c:strCache>
                <c:ptCount val="9"/>
                <c:pt idx="0">
                  <c:v>02/25/25/2 to 03/04/25/1</c:v>
                </c:pt>
                <c:pt idx="2">
                  <c:v>03/04/25/2 to 03/11/25/1</c:v>
                </c:pt>
                <c:pt idx="4">
                  <c:v>03/11/25/2 to 03/18/25/1</c:v>
                </c:pt>
                <c:pt idx="6">
                  <c:v>03/18/25/2 to 03/25/25/1</c:v>
                </c:pt>
                <c:pt idx="8">
                  <c:v>03/25/25/2 to 04/01/25/1</c:v>
                </c:pt>
              </c:strCache>
            </c:strRef>
          </c:cat>
          <c:val>
            <c:numRef>
              <c:f>NORMAL!$BB$877:$BJ$877</c:f>
              <c:numCache>
                <c:formatCode>General</c:formatCode>
                <c:ptCount val="9"/>
                <c:pt idx="8" formatCode="0.00%">
                  <c:v>3.4030140982012629E-3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CCF-449F-BABD-1BCE1D8BEFE3}"/>
            </c:ext>
          </c:extLst>
        </c:ser>
        <c:ser>
          <c:idx val="7"/>
          <c:order val="8"/>
          <c:tx>
            <c:strRef>
              <c:f>NORMAL!$BF$882</c:f>
              <c:strCache>
                <c:ptCount val="1"/>
                <c:pt idx="0">
                  <c:v>PS_RHIC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NORMAL!$BB$843:$BJ$843</c:f>
              <c:strCache>
                <c:ptCount val="9"/>
                <c:pt idx="0">
                  <c:v>02/25/25/2 to 03/04/25/1</c:v>
                </c:pt>
                <c:pt idx="2">
                  <c:v>03/04/25/2 to 03/11/25/1</c:v>
                </c:pt>
                <c:pt idx="4">
                  <c:v>03/11/25/2 to 03/18/25/1</c:v>
                </c:pt>
                <c:pt idx="6">
                  <c:v>03/18/25/2 to 03/25/25/1</c:v>
                </c:pt>
                <c:pt idx="8">
                  <c:v>03/25/25/2 to 04/01/25/1</c:v>
                </c:pt>
              </c:strCache>
            </c:strRef>
          </c:cat>
          <c:val>
            <c:numRef>
              <c:f>NORMAL!$BB$883:$BJ$883</c:f>
              <c:numCache>
                <c:formatCode>General</c:formatCode>
                <c:ptCount val="9"/>
                <c:pt idx="8" formatCode="0.00%">
                  <c:v>0.28128342245989296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4-9CCF-449F-BABD-1BCE1D8BEFE3}"/>
            </c:ext>
          </c:extLst>
        </c:ser>
        <c:ser>
          <c:idx val="4"/>
          <c:order val="14"/>
          <c:tx>
            <c:strRef>
              <c:f>NORMAL!$BD$878</c:f>
              <c:strCache>
                <c:ptCount val="1"/>
                <c:pt idx="0">
                  <c:v>sum&lt;1hr</c:v>
                </c:pt>
              </c:strCache>
              <c:extLst xmlns:c15="http://schemas.microsoft.com/office/drawing/2012/chart"/>
            </c:strRef>
          </c:tx>
          <c:spPr>
            <a:solidFill>
              <a:schemeClr val="bg1"/>
            </a:solidFill>
          </c:spPr>
          <c:invertIfNegative val="0"/>
          <c:dPt>
            <c:idx val="2"/>
            <c:invertIfNegative val="0"/>
            <c:bubble3D val="0"/>
            <c:spPr>
              <a:solidFill>
                <a:schemeClr val="bg1"/>
              </a:solidFill>
              <a:ln>
                <a:solidFill>
                  <a:schemeClr val="bg1"/>
                </a:solidFill>
              </a:ln>
            </c:spPr>
            <c:extLst xmlns:c15="http://schemas.microsoft.com/office/drawing/2012/chart">
              <c:ext xmlns:c16="http://schemas.microsoft.com/office/drawing/2014/chart" uri="{C3380CC4-5D6E-409C-BE32-E72D297353CC}">
                <c16:uniqueId val="{00000006-9CCF-449F-BABD-1BCE1D8BEFE3}"/>
              </c:ext>
            </c:extLst>
          </c:dPt>
          <c:cat>
            <c:strRef>
              <c:f>NORMAL!$BB$843:$BJ$843</c:f>
              <c:strCache>
                <c:ptCount val="9"/>
                <c:pt idx="0">
                  <c:v>02/25/25/2 to 03/04/25/1</c:v>
                </c:pt>
                <c:pt idx="2">
                  <c:v>03/04/25/2 to 03/11/25/1</c:v>
                </c:pt>
                <c:pt idx="4">
                  <c:v>03/11/25/2 to 03/18/25/1</c:v>
                </c:pt>
                <c:pt idx="6">
                  <c:v>03/18/25/2 to 03/25/25/1</c:v>
                </c:pt>
                <c:pt idx="8">
                  <c:v>03/25/25/2 to 04/01/25/1</c:v>
                </c:pt>
              </c:strCache>
            </c:strRef>
          </c:cat>
          <c:val>
            <c:numRef>
              <c:f>NORMAL!$BB$879:$BJ$879</c:f>
              <c:numCache>
                <c:formatCode>General</c:formatCode>
                <c:ptCount val="9"/>
                <c:pt idx="8" formatCode="0.0%">
                  <c:v>6.3198833252309169E-3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7-9CCF-449F-BABD-1BCE1D8BEF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4591232"/>
        <c:axId val="104539648"/>
        <c:axId val="77089408"/>
        <c:extLst>
          <c:ext xmlns:c15="http://schemas.microsoft.com/office/drawing/2012/chart" uri="{02D57815-91ED-43cb-92C2-25804820EDAC}">
            <c15:filteredBarSeries>
              <c15:ser>
                <c:idx val="10"/>
                <c:order val="1"/>
                <c:tx>
                  <c:strRef>
                    <c:extLst>
                      <c:ext uri="{02D57815-91ED-43cb-92C2-25804820EDAC}">
                        <c15:formulaRef>
                          <c15:sqref>NORMAL!$BF$850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NORMAL!$BB$851:$BJ$851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8-9CCF-449F-BABD-1BCE1D8BEFE3}"/>
                  </c:ext>
                </c:extLst>
              </c15:ser>
            </c15:filteredBarSeries>
            <c15:filteredBarSeries>
              <c15:ser>
                <c:idx val="0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NORMAL!$BD$870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spPr>
                  <a:solidFill>
                    <a:srgbClr val="C00000"/>
                  </a:solidFill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NORMAL!$BB$871:$BH$871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9CCF-449F-BABD-1BCE1D8BEFE3}"/>
                  </c:ext>
                </c:extLst>
              </c15:ser>
            </c15:filteredBarSeries>
            <c15:filteredBarSeries>
              <c15:ser>
                <c:idx val="2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NORMAL!$BD$874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NORMAL!$BB$875:$BH$875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9CCF-449F-BABD-1BCE1D8BEFE3}"/>
                  </c:ext>
                </c:extLst>
              </c15:ser>
            </c15:filteredBarSeries>
            <c15:filteredBarSeries>
              <c15:ser>
                <c:idx val="6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NORMAL!$BF$868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spPr>
                  <a:solidFill>
                    <a:srgbClr val="FF00FF"/>
                  </a:solidFill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NORMAL!$BB$869:$BH$869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9CCF-449F-BABD-1BCE1D8BEFE3}"/>
                  </c:ext>
                </c:extLst>
              </c15:ser>
            </c15:filteredBarSeries>
            <c15:filteredBarSeries>
              <c15:ser>
                <c:idx val="8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NORMAL!$BF$884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NORMAL!$BB$885:$BF$885</c15:sqref>
                        </c15:formulaRef>
                      </c:ext>
                    </c:extLst>
                    <c:numCache>
                      <c:formatCode>General</c:formatCode>
                      <c:ptCount val="5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9CCF-449F-BABD-1BCE1D8BEFE3}"/>
                  </c:ext>
                </c:extLst>
              </c15:ser>
            </c15:filteredBarSeries>
            <c15:filteredBarSeries>
              <c15:ser>
                <c:idx val="11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NORMAL!$BF$844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NORMAL!$BB$845:$BH$845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9CCF-449F-BABD-1BCE1D8BEFE3}"/>
                  </c:ext>
                </c:extLst>
              </c15:ser>
            </c15:filteredBarSeries>
            <c15:filteredBarSeries>
              <c15:ser>
                <c:idx val="12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NORMAL!$BD$862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NORMAL!$BB$863:$BD$863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9CCF-449F-BABD-1BCE1D8BEFE3}"/>
                  </c:ext>
                </c:extLst>
              </c15:ser>
            </c15:filteredBarSeries>
            <c15:filteredBarSeries>
              <c15:ser>
                <c:idx val="13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NORMAL!$BD$864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NORMAL!$BB$865:$BD$865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9CCF-449F-BABD-1BCE1D8BEFE3}"/>
                  </c:ext>
                </c:extLst>
              </c15:ser>
            </c15:filteredBarSeries>
            <c15:filteredBarSeries>
              <c15:ser>
                <c:idx val="14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NORMAL!$BB$846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NORMAL!$BB$847:$BH$847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9CCF-449F-BABD-1BCE1D8BEFE3}"/>
                  </c:ext>
                </c:extLst>
              </c15:ser>
            </c15:filteredBarSeries>
            <c15:filteredBarSeries>
              <c15:ser>
                <c:idx val="15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NORMAL!$BB$846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NORMAL!$BB$847:$BH$847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9CCF-449F-BABD-1BCE1D8BEFE3}"/>
                  </c:ext>
                </c:extLst>
              </c15:ser>
            </c15:filteredBarSeries>
          </c:ext>
        </c:extLst>
      </c:bar3DChart>
      <c:catAx>
        <c:axId val="94591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4000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4539648"/>
        <c:crosses val="autoZero"/>
        <c:auto val="1"/>
        <c:lblAlgn val="ctr"/>
        <c:lblOffset val="100"/>
        <c:tickLblSkip val="1"/>
        <c:tickMarkSkip val="1"/>
        <c:noMultiLvlLbl val="1"/>
      </c:catAx>
      <c:valAx>
        <c:axId val="104539648"/>
        <c:scaling>
          <c:orientation val="minMax"/>
        </c:scaling>
        <c:delete val="0"/>
        <c:axPos val="r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%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4591232"/>
        <c:crosses val="max"/>
        <c:crossBetween val="between"/>
      </c:valAx>
      <c:serAx>
        <c:axId val="77089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324000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4539648"/>
        <c:crosses val="autoZero"/>
        <c:tickLblSkip val="1"/>
        <c:tickMarkSkip val="1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28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gradFill>
        <a:gsLst>
          <a:gs pos="100000">
            <a:schemeClr val="dk1">
              <a:lumMod val="95000"/>
              <a:lumOff val="5000"/>
            </a:schemeClr>
          </a:gs>
          <a:gs pos="0">
            <a:schemeClr val="dk1">
              <a:lumMod val="75000"/>
              <a:lumOff val="25000"/>
            </a:schemeClr>
          </a:gs>
        </a:gsLst>
        <a:path path="circle">
          <a:fillToRect l="50000" t="50000" r="50000" b="50000"/>
        </a:path>
      </a:gradFill>
      <a:ln w="9525">
        <a:solidFill>
          <a:schemeClr val="dk1">
            <a:lumMod val="75000"/>
            <a:lumOff val="2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gradFill>
        <a:gsLst>
          <a:gs pos="100000">
            <a:schemeClr val="lt1">
              <a:lumMod val="85000"/>
            </a:schemeClr>
          </a:gs>
          <a:gs pos="0">
            <a:schemeClr val="lt1"/>
          </a:gs>
        </a:gsLst>
        <a:path path="circle">
          <a:fillToRect l="50000" t="50000" r="50000" b="50000"/>
        </a:path>
      </a:gradFill>
      <a:ln w="9525" cap="flat" cmpd="sng" algn="ctr">
        <a:solidFill>
          <a:schemeClr val="lt1"/>
        </a:solidFill>
        <a:round/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0.84377</cdr:x>
      <cdr:y>0.91852</cdr:y>
    </cdr:from>
    <cdr:to>
      <cdr:x>1</cdr:x>
      <cdr:y>0.95901</cdr:y>
    </cdr:to>
    <cdr:sp macro="" textlink="">
      <cdr:nvSpPr>
        <cdr:cNvPr id="2" name="TextBox 2">
          <a:extLst xmlns:a="http://schemas.openxmlformats.org/drawingml/2006/main">
            <a:ext uri="{FF2B5EF4-FFF2-40B4-BE49-F238E27FC236}">
              <a16:creationId xmlns:a16="http://schemas.microsoft.com/office/drawing/2014/main" id="{D10607B5-63E2-BE5A-6F68-2E948BF91A72}"/>
            </a:ext>
          </a:extLst>
        </cdr:cNvPr>
        <cdr:cNvSpPr txBox="1"/>
      </cdr:nvSpPr>
      <cdr:spPr>
        <a:xfrm xmlns:a="http://schemas.openxmlformats.org/drawingml/2006/main">
          <a:off x="10194966" y="6299203"/>
          <a:ext cx="1868294" cy="27765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dirty="0"/>
            <a:t>Data courtesy C. Naylor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0.50175</cdr:x>
      <cdr:y>0.5115</cdr:y>
    </cdr:from>
    <cdr:to>
      <cdr:x>0.50076</cdr:x>
      <cdr:y>0.52433</cdr:y>
    </cdr:to>
    <cdr:sp macro="" textlink="">
      <cdr:nvSpPr>
        <cdr:cNvPr id="1331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651567" y="3715344"/>
          <a:ext cx="122482" cy="2570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0.0105</cdr:x>
      <cdr:y>0.0355</cdr:y>
    </cdr:from>
    <cdr:to>
      <cdr:x>0.00976</cdr:x>
      <cdr:y>0.04784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75780" y="306532"/>
          <a:ext cx="1939636" cy="57842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en-US" sz="1100"/>
        </a:p>
        <a:p xmlns:a="http://schemas.openxmlformats.org/drawingml/2006/main">
          <a:endParaRPr lang="en-US" sz="1100"/>
        </a:p>
        <a:p xmlns:a="http://schemas.openxmlformats.org/drawingml/2006/main">
          <a:endParaRPr lang="en-US" sz="110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0.50175</cdr:x>
      <cdr:y>0.5115</cdr:y>
    </cdr:from>
    <cdr:to>
      <cdr:x>0.50076</cdr:x>
      <cdr:y>0.52433</cdr:y>
    </cdr:to>
    <cdr:sp macro="" textlink="">
      <cdr:nvSpPr>
        <cdr:cNvPr id="1331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651567" y="3715344"/>
          <a:ext cx="122482" cy="2570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0.0105</cdr:x>
      <cdr:y>0.0355</cdr:y>
    </cdr:from>
    <cdr:to>
      <cdr:x>0.00976</cdr:x>
      <cdr:y>0.04784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75780" y="306532"/>
          <a:ext cx="1939636" cy="57842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en-US" sz="1100"/>
        </a:p>
        <a:p xmlns:a="http://schemas.openxmlformats.org/drawingml/2006/main">
          <a:endParaRPr lang="en-US" sz="1100"/>
        </a:p>
        <a:p xmlns:a="http://schemas.openxmlformats.org/drawingml/2006/main">
          <a:endParaRPr lang="en-US" sz="110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0.50175</cdr:x>
      <cdr:y>0.5115</cdr:y>
    </cdr:from>
    <cdr:to>
      <cdr:x>0.50076</cdr:x>
      <cdr:y>0.52433</cdr:y>
    </cdr:to>
    <cdr:sp macro="" textlink="">
      <cdr:nvSpPr>
        <cdr:cNvPr id="1331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651567" y="3715344"/>
          <a:ext cx="122482" cy="2570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0.0105</cdr:x>
      <cdr:y>0.0355</cdr:y>
    </cdr:from>
    <cdr:to>
      <cdr:x>0.00976</cdr:x>
      <cdr:y>0.04784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75780" y="306532"/>
          <a:ext cx="1939636" cy="57842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en-US" sz="1100"/>
        </a:p>
        <a:p xmlns:a="http://schemas.openxmlformats.org/drawingml/2006/main">
          <a:endParaRPr lang="en-US" sz="1100"/>
        </a:p>
        <a:p xmlns:a="http://schemas.openxmlformats.org/drawingml/2006/main">
          <a:endParaRPr lang="en-US" sz="1100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0.66373</cdr:x>
      <cdr:y>0.29425</cdr:y>
    </cdr:from>
    <cdr:to>
      <cdr:x>0.82923</cdr:x>
      <cdr:y>0.35487</cdr:y>
    </cdr:to>
    <cdr:sp macro="" textlink="">
      <cdr:nvSpPr>
        <cdr:cNvPr id="2" name="Speech Bubble: Rectangle with Corners Rounded 1">
          <a:extLst xmlns:a="http://schemas.openxmlformats.org/drawingml/2006/main">
            <a:ext uri="{FF2B5EF4-FFF2-40B4-BE49-F238E27FC236}">
              <a16:creationId xmlns:a16="http://schemas.microsoft.com/office/drawing/2014/main" id="{36D0AC19-3476-38B0-DC5B-691F8B123503}"/>
            </a:ext>
          </a:extLst>
        </cdr:cNvPr>
        <cdr:cNvSpPr/>
      </cdr:nvSpPr>
      <cdr:spPr>
        <a:xfrm xmlns:a="http://schemas.openxmlformats.org/drawingml/2006/main">
          <a:off x="7929977" y="1830707"/>
          <a:ext cx="1977326" cy="377159"/>
        </a:xfrm>
        <a:prstGeom xmlns:a="http://schemas.openxmlformats.org/drawingml/2006/main" prst="wedgeRoundRectCallout">
          <a:avLst>
            <a:gd name="adj1" fmla="val 32323"/>
            <a:gd name="adj2" fmla="val 245992"/>
            <a:gd name="adj3" fmla="val 16667"/>
          </a:avLst>
        </a:prstGeom>
        <a:gradFill xmlns:a="http://schemas.openxmlformats.org/drawingml/2006/main"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ln xmlns:a="http://schemas.openxmlformats.org/drawingml/2006/main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n-US" sz="1400" kern="1200" dirty="0"/>
            <a:t>since 5/31 restoration</a:t>
          </a:r>
        </a:p>
      </cdr:txBody>
    </cdr:sp>
  </cdr:relSizeAnchor>
  <cdr:relSizeAnchor xmlns:cdr="http://schemas.openxmlformats.org/drawingml/2006/chartDrawing">
    <cdr:from>
      <cdr:x>0.72017</cdr:x>
      <cdr:y>0.14819</cdr:y>
    </cdr:from>
    <cdr:to>
      <cdr:x>0.86654</cdr:x>
      <cdr:y>0.23352</cdr:y>
    </cdr:to>
    <cdr:sp macro="" textlink="">
      <cdr:nvSpPr>
        <cdr:cNvPr id="3" name="Speech Bubble: Rectangle with Corners Rounded 2">
          <a:extLst xmlns:a="http://schemas.openxmlformats.org/drawingml/2006/main">
            <a:ext uri="{FF2B5EF4-FFF2-40B4-BE49-F238E27FC236}">
              <a16:creationId xmlns:a16="http://schemas.microsoft.com/office/drawing/2014/main" id="{739E9170-5DF7-9EDD-98DA-29704BE1F6F6}"/>
            </a:ext>
          </a:extLst>
        </cdr:cNvPr>
        <cdr:cNvSpPr/>
      </cdr:nvSpPr>
      <cdr:spPr>
        <a:xfrm xmlns:a="http://schemas.openxmlformats.org/drawingml/2006/main">
          <a:off x="8604293" y="921996"/>
          <a:ext cx="1748768" cy="530897"/>
        </a:xfrm>
        <a:prstGeom xmlns:a="http://schemas.openxmlformats.org/drawingml/2006/main" prst="wedgeRoundRectCallout">
          <a:avLst>
            <a:gd name="adj1" fmla="val 55549"/>
            <a:gd name="adj2" fmla="val 207889"/>
            <a:gd name="adj3" fmla="val 16667"/>
          </a:avLst>
        </a:prstGeom>
        <a:gradFill xmlns:a="http://schemas.openxmlformats.org/drawingml/2006/main" flip="none" rotWithShape="1">
          <a:gsLst>
            <a:gs pos="0">
              <a:schemeClr val="accent5">
                <a:lumMod val="67000"/>
              </a:schemeClr>
            </a:gs>
            <a:gs pos="48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ln xmlns:a="http://schemas.openxmlformats.org/drawingml/2006/main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kern="1200" dirty="0"/>
            <a:t>since 3/26 start, </a:t>
          </a:r>
        </a:p>
        <a:p xmlns:a="http://schemas.openxmlformats.org/drawingml/2006/main">
          <a:r>
            <a:rPr lang="en-US" sz="1400" kern="1200" dirty="0"/>
            <a:t>if failure 3/26-5/31</a:t>
          </a:r>
        </a:p>
      </cdr:txBody>
    </cdr:sp>
  </cdr:relSizeAnchor>
  <cdr:relSizeAnchor xmlns:cdr="http://schemas.openxmlformats.org/drawingml/2006/chartDrawing">
    <cdr:from>
      <cdr:x>0.68402</cdr:x>
      <cdr:y>0.01848</cdr:y>
    </cdr:from>
    <cdr:to>
      <cdr:x>1</cdr:x>
      <cdr:y>0.05818</cdr:y>
    </cdr:to>
    <cdr:sp macro="" textlink="">
      <cdr:nvSpPr>
        <cdr:cNvPr id="4" name="Speech Bubble: Rectangle with Corners Rounded 3">
          <a:extLst xmlns:a="http://schemas.openxmlformats.org/drawingml/2006/main">
            <a:ext uri="{FF2B5EF4-FFF2-40B4-BE49-F238E27FC236}">
              <a16:creationId xmlns:a16="http://schemas.microsoft.com/office/drawing/2014/main" id="{5CB09FE6-3FC2-BE45-D8C5-FAA8A601C388}"/>
            </a:ext>
          </a:extLst>
        </cdr:cNvPr>
        <cdr:cNvSpPr/>
      </cdr:nvSpPr>
      <cdr:spPr>
        <a:xfrm xmlns:a="http://schemas.openxmlformats.org/drawingml/2006/main">
          <a:off x="8172450" y="114983"/>
          <a:ext cx="3775140" cy="246967"/>
        </a:xfrm>
        <a:prstGeom xmlns:a="http://schemas.openxmlformats.org/drawingml/2006/main" prst="wedgeRoundRectCallout">
          <a:avLst>
            <a:gd name="adj1" fmla="val 35743"/>
            <a:gd name="adj2" fmla="val 422878"/>
            <a:gd name="adj3" fmla="val 16667"/>
          </a:avLst>
        </a:prstGeom>
        <a:gradFill xmlns:a="http://schemas.openxmlformats.org/drawingml/2006/main"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ln xmlns:a="http://schemas.openxmlformats.org/drawingml/2006/main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kern="1200" dirty="0">
              <a:solidFill>
                <a:schemeClr val="tx1"/>
              </a:solidFill>
            </a:rPr>
            <a:t>since 3/26 start, with maintenance 3/26-5/31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FB306908-5DE8-4B7A-A140-6D10B4C48370}" type="datetimeFigureOut">
              <a:rPr lang="en-US"/>
              <a:pPr>
                <a:defRPr/>
              </a:pPr>
              <a:t>10/7/2025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F865A6F2-A40F-4291-972B-2B1F22E4B0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5035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BLIP plot from  LogView /MCR/</a:t>
            </a:r>
            <a:r>
              <a:rPr lang="en-US" dirty="0" err="1"/>
              <a:t>PerformanceStats</a:t>
            </a:r>
            <a:r>
              <a:rPr lang="en-US" dirty="0"/>
              <a:t>/</a:t>
            </a:r>
            <a:r>
              <a:rPr lang="en-US" dirty="0" err="1"/>
              <a:t>timeMeetingBLIP.lvdisp</a:t>
            </a:r>
            <a:endParaRPr lang="en-US" dirty="0"/>
          </a:p>
          <a:p>
            <a:r>
              <a:rPr lang="en-US" dirty="0"/>
              <a:t>Avail calc on </a:t>
            </a:r>
            <a:r>
              <a:rPr lang="en-US" dirty="0" err="1"/>
              <a:t>nsrl</a:t>
            </a:r>
            <a:r>
              <a:rPr lang="en-US" dirty="0"/>
              <a:t> time Excel sheet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4111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Graph and avail calc from </a:t>
            </a:r>
            <a:r>
              <a:rPr lang="en-US" dirty="0" err="1"/>
              <a:t>nsrl</a:t>
            </a:r>
            <a:r>
              <a:rPr lang="en-US" dirty="0"/>
              <a:t> time.xlsx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8827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NSRL plot from  LogView /MCR/</a:t>
            </a:r>
            <a:r>
              <a:rPr lang="en-US" dirty="0" err="1"/>
              <a:t>PerformanceStats</a:t>
            </a:r>
            <a:r>
              <a:rPr lang="en-US" dirty="0"/>
              <a:t>/</a:t>
            </a:r>
            <a:r>
              <a:rPr lang="en-US" dirty="0" err="1"/>
              <a:t>timeMeetingNSRL.lvdisp</a:t>
            </a:r>
            <a:r>
              <a:rPr lang="en-US" dirty="0"/>
              <a:t>, select Dose Rate and ion species in use</a:t>
            </a:r>
          </a:p>
          <a:p>
            <a:r>
              <a:rPr lang="en-US" dirty="0"/>
              <a:t>Screenshot of </a:t>
            </a:r>
            <a:r>
              <a:rPr lang="en-US" dirty="0" err="1"/>
              <a:t>AlarmSummary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0954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4139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1086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Reliability comparisons to previous runs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5827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B687E7-A509-602D-0172-BE04A74449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0CACFB5-BAF9-F677-61B7-432113F678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E7F32A3-349A-CCF9-E14C-DA187EA756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Reliability comparisons to previous runs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B70604-A01E-1837-7641-60A82AE360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2939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Normally hidden. Explains how the 85% from DOE comes in to play, &amp; general availability metrics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25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7" y="2541806"/>
            <a:ext cx="10334625" cy="1947460"/>
          </a:xfrm>
        </p:spPr>
        <p:txBody>
          <a:bodyPr anchor="t" anchorCtr="0"/>
          <a:lstStyle>
            <a:lvl1pPr algn="l">
              <a:defRPr sz="45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7" y="5773231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35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7" y="4501446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CCAF04-6C30-614D-8071-3CC683E9765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083" y="5755088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0194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512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480" userDrawn="1">
          <p15:clr>
            <a:srgbClr val="FBAE40"/>
          </p15:clr>
        </p15:guide>
        <p15:guide id="11" pos="976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EFD42326-AC9C-420D-B180-F6A7201887A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740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8B257AAB-8CAC-4C03-87C7-DD1EB4E6167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40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C8403DDF-F6C9-4D24-AA31-0A50BD5CBAF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825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6B6B495-DEBD-4DF7-90F7-B6A94AE4275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7" y="2541806"/>
            <a:ext cx="10334625" cy="1947460"/>
          </a:xfrm>
        </p:spPr>
        <p:txBody>
          <a:bodyPr anchor="t" anchorCtr="0"/>
          <a:lstStyle>
            <a:lvl1pPr algn="l">
              <a:defRPr sz="45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7" y="4501446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8079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E63BA202-2275-4151-9EA8-94D231A2304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324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1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501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6EDF8193-1A5A-4BC7-88EA-95313DE5C3C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410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4CC453D8-DE21-478E-B7AC-AC62FB21F1A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173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CAC18BBE-04EE-40EC-8ECB-C8E77DE9380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29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977C4665-3D05-420B-8F7A-56420ED7D77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965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4912E5AB-6E61-4B2B-987F-42A1C67F2BB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575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7"/>
            <a:ext cx="11049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825627"/>
            <a:ext cx="1104900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36B6B495-DEBD-4DF7-90F7-B6A94AE4275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949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9" pos="48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9760" userDrawn="1">
          <p15:clr>
            <a:srgbClr val="F26B43"/>
          </p15:clr>
        </p15:guide>
        <p15:guide id="13" orient="horz" pos="2160" userDrawn="1">
          <p15:clr>
            <a:srgbClr val="F26B43"/>
          </p15:clr>
        </p15:guide>
        <p15:guide id="14" pos="5120" userDrawn="1">
          <p15:clr>
            <a:srgbClr val="F26B43"/>
          </p15:clr>
        </p15:guide>
        <p15:guide id="15" pos="512" userDrawn="1">
          <p15:clr>
            <a:srgbClr val="F26B43"/>
          </p15:clr>
        </p15:guide>
        <p15:guide id="16" pos="9728" userDrawn="1">
          <p15:clr>
            <a:srgbClr val="F26B43"/>
          </p15:clr>
        </p15:guide>
        <p15:guide id="17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33041D-0B33-1BD0-A20E-D080F691C3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252AED7-6059-CDD6-668A-2FC44F6641DF}"/>
              </a:ext>
            </a:extLst>
          </p:cNvPr>
          <p:cNvSpPr txBox="1"/>
          <p:nvPr/>
        </p:nvSpPr>
        <p:spPr>
          <a:xfrm>
            <a:off x="10048184" y="6322780"/>
            <a:ext cx="1868282" cy="251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D433C4B4-3448-4A7E-BDD1-2D5F30C297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7195730"/>
              </p:ext>
            </p:extLst>
          </p:nvPr>
        </p:nvGraphicFramePr>
        <p:xfrm>
          <a:off x="240030" y="1"/>
          <a:ext cx="11951970" cy="6172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10047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000-000048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8149750"/>
              </p:ext>
            </p:extLst>
          </p:nvPr>
        </p:nvGraphicFramePr>
        <p:xfrm>
          <a:off x="238124" y="0"/>
          <a:ext cx="11953875" cy="6191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1">
            <a:extLst>
              <a:ext uri="{FF2B5EF4-FFF2-40B4-BE49-F238E27FC236}">
                <a16:creationId xmlns:a16="http://schemas.microsoft.com/office/drawing/2014/main" id="{EEC8F218-3EEB-A189-95A7-B72B9B9BBD33}"/>
              </a:ext>
            </a:extLst>
          </p:cNvPr>
          <p:cNvSpPr txBox="1"/>
          <p:nvPr/>
        </p:nvSpPr>
        <p:spPr>
          <a:xfrm>
            <a:off x="9783676" y="6284450"/>
            <a:ext cx="1806749" cy="213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</p:spTree>
    <p:extLst>
      <p:ext uri="{BB962C8B-B14F-4D97-AF65-F5344CB8AC3E}">
        <p14:creationId xmlns:p14="http://schemas.microsoft.com/office/powerpoint/2010/main" val="11481634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CF1F10C6-8C53-CFE7-29D1-BC5EFFE74F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45C4DDDD-E41F-96C0-070C-6982FFFA8506}"/>
              </a:ext>
            </a:extLst>
          </p:cNvPr>
          <p:cNvSpPr txBox="1"/>
          <p:nvPr/>
        </p:nvSpPr>
        <p:spPr>
          <a:xfrm>
            <a:off x="9783676" y="6284450"/>
            <a:ext cx="1806749" cy="213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000-00004A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316351"/>
              </p:ext>
            </p:extLst>
          </p:nvPr>
        </p:nvGraphicFramePr>
        <p:xfrm>
          <a:off x="210207" y="105103"/>
          <a:ext cx="11981793" cy="61793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306036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97511366-F537-F429-19FA-50966BBFC3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EC4F02A7-668A-29B8-C4E6-CC0523FEE95F}"/>
              </a:ext>
            </a:extLst>
          </p:cNvPr>
          <p:cNvSpPr txBox="1"/>
          <p:nvPr/>
        </p:nvSpPr>
        <p:spPr>
          <a:xfrm>
            <a:off x="9783676" y="6284450"/>
            <a:ext cx="1806749" cy="213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000-000046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6468021"/>
              </p:ext>
            </p:extLst>
          </p:nvPr>
        </p:nvGraphicFramePr>
        <p:xfrm>
          <a:off x="216816" y="0"/>
          <a:ext cx="11975184" cy="6284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185646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A9BA153E-DB05-CA1B-04B4-7E7FEBF1D1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CCA1C423-A28F-562B-C229-DB2D5C051592}"/>
              </a:ext>
            </a:extLst>
          </p:cNvPr>
          <p:cNvSpPr txBox="1"/>
          <p:nvPr/>
        </p:nvSpPr>
        <p:spPr>
          <a:xfrm>
            <a:off x="9783676" y="6284450"/>
            <a:ext cx="1806749" cy="213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000-000048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7804415"/>
              </p:ext>
            </p:extLst>
          </p:nvPr>
        </p:nvGraphicFramePr>
        <p:xfrm>
          <a:off x="228876" y="0"/>
          <a:ext cx="11963123" cy="61745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834500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3C791421-8AA9-0D26-F85C-888216D422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701E86A7-581E-44A4-0B18-5FAEBBE487F5}"/>
              </a:ext>
            </a:extLst>
          </p:cNvPr>
          <p:cNvSpPr txBox="1"/>
          <p:nvPr/>
        </p:nvSpPr>
        <p:spPr>
          <a:xfrm>
            <a:off x="9783676" y="6284450"/>
            <a:ext cx="1806749" cy="213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000-00004A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7411406"/>
              </p:ext>
            </p:extLst>
          </p:nvPr>
        </p:nvGraphicFramePr>
        <p:xfrm>
          <a:off x="207388" y="1"/>
          <a:ext cx="11984612" cy="62844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16745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E6A200A0-857E-5A86-BEEC-39C8CD7167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367003BB-2CF5-B9FF-6DEB-CCD7B5DB1C94}"/>
              </a:ext>
            </a:extLst>
          </p:cNvPr>
          <p:cNvSpPr txBox="1"/>
          <p:nvPr/>
        </p:nvSpPr>
        <p:spPr>
          <a:xfrm>
            <a:off x="9783676" y="6284450"/>
            <a:ext cx="1806749" cy="213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000-000046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892664"/>
              </p:ext>
            </p:extLst>
          </p:nvPr>
        </p:nvGraphicFramePr>
        <p:xfrm>
          <a:off x="226244" y="0"/>
          <a:ext cx="11965756" cy="6284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909686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294710-324C-6936-2D47-91E1C53498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F8314073-B802-68E9-992A-457836165DF9}"/>
              </a:ext>
            </a:extLst>
          </p:cNvPr>
          <p:cNvSpPr txBox="1"/>
          <p:nvPr/>
        </p:nvSpPr>
        <p:spPr>
          <a:xfrm>
            <a:off x="9783676" y="6284450"/>
            <a:ext cx="1806749" cy="213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000-000048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3948984"/>
              </p:ext>
            </p:extLst>
          </p:nvPr>
        </p:nvGraphicFramePr>
        <p:xfrm>
          <a:off x="254523" y="0"/>
          <a:ext cx="11937477" cy="6212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748623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1863BDD1-D007-46C0-BF7F-C081F92DEBC0}"/>
              </a:ext>
            </a:extLst>
          </p:cNvPr>
          <p:cNvSpPr/>
          <p:nvPr/>
        </p:nvSpPr>
        <p:spPr>
          <a:xfrm>
            <a:off x="6096000" y="960375"/>
            <a:ext cx="4917259" cy="354674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917A969-CC37-4606-AD17-F21CAD8F025A}"/>
              </a:ext>
            </a:extLst>
          </p:cNvPr>
          <p:cNvCxnSpPr>
            <a:cxnSpLocks/>
          </p:cNvCxnSpPr>
          <p:nvPr/>
        </p:nvCxnSpPr>
        <p:spPr>
          <a:xfrm flipH="1">
            <a:off x="7719433" y="677204"/>
            <a:ext cx="3350187" cy="253180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DDD3746-35F2-4E43-ABBD-7311B4E17E51}"/>
              </a:ext>
            </a:extLst>
          </p:cNvPr>
          <p:cNvCxnSpPr>
            <a:cxnSpLocks/>
          </p:cNvCxnSpPr>
          <p:nvPr/>
        </p:nvCxnSpPr>
        <p:spPr>
          <a:xfrm flipH="1">
            <a:off x="7395845" y="1895556"/>
            <a:ext cx="3473227" cy="243009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8B9EDEB6-1147-42F7-9DA6-2BBE9304AEF5}"/>
              </a:ext>
            </a:extLst>
          </p:cNvPr>
          <p:cNvSpPr/>
          <p:nvPr/>
        </p:nvSpPr>
        <p:spPr>
          <a:xfrm>
            <a:off x="10448145" y="677204"/>
            <a:ext cx="1489029" cy="3648449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3E1051-7FA6-4BEE-AA4B-6BBFADD154D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39483" y="183644"/>
            <a:ext cx="4338638" cy="606425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Operations for BLIP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DA90EA1-542B-4D1B-8A75-F72CC3779E1C}"/>
              </a:ext>
            </a:extLst>
          </p:cNvPr>
          <p:cNvSpPr/>
          <p:nvPr/>
        </p:nvSpPr>
        <p:spPr>
          <a:xfrm>
            <a:off x="5676686" y="590605"/>
            <a:ext cx="6328854" cy="4401205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No BLIP</a:t>
            </a:r>
          </a:p>
          <a:p>
            <a:pPr algn="ctr"/>
            <a:r>
              <a:rPr lang="en-US" sz="4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this past week</a:t>
            </a:r>
          </a:p>
          <a:p>
            <a:pPr algn="ctr"/>
            <a:endParaRPr lang="en-US" sz="40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en-US" sz="40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en-US" sz="40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en-US" sz="40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en-US" sz="40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F1692A-327B-4A38-A46D-758905412178}"/>
              </a:ext>
            </a:extLst>
          </p:cNvPr>
          <p:cNvSpPr txBox="1"/>
          <p:nvPr/>
        </p:nvSpPr>
        <p:spPr>
          <a:xfrm>
            <a:off x="254826" y="790069"/>
            <a:ext cx="4497945" cy="543374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normAutofit/>
          </a:bodyPr>
          <a:lstStyle/>
          <a:p>
            <a:endParaRPr lang="en-US" sz="2800" dirty="0"/>
          </a:p>
          <a:p>
            <a:r>
              <a:rPr lang="en-US" sz="2800" dirty="0"/>
              <a:t>BLIP remains in shutdown.</a:t>
            </a:r>
          </a:p>
          <a:p>
            <a:endParaRPr lang="en-US" sz="2800" dirty="0"/>
          </a:p>
          <a:p>
            <a:r>
              <a:rPr lang="en-US" sz="2800" dirty="0"/>
              <a:t>Linac off since 8 July.</a:t>
            </a:r>
            <a:br>
              <a:rPr lang="en-US" sz="2800" dirty="0"/>
            </a:br>
            <a:endParaRPr lang="en-US" sz="2400" dirty="0">
              <a:solidFill>
                <a:schemeClr val="accent3">
                  <a:lumMod val="75000"/>
                </a:schemeClr>
              </a:solidFill>
            </a:endParaRPr>
          </a:p>
          <a:p>
            <a:br>
              <a:rPr lang="en-US" sz="2400" dirty="0">
                <a:solidFill>
                  <a:schemeClr val="accent3">
                    <a:lumMod val="75000"/>
                  </a:schemeClr>
                </a:solidFill>
              </a:rPr>
            </a:br>
            <a:endParaRPr lang="en-US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8415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CD58E3F-F47B-442F-B8F8-75AE9391E2A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82425" y="196850"/>
            <a:ext cx="10925666" cy="609600"/>
          </a:xfrm>
        </p:spPr>
        <p:txBody>
          <a:bodyPr>
            <a:noAutofit/>
          </a:bodyPr>
          <a:lstStyle/>
          <a:p>
            <a:r>
              <a:rPr lang="en-US" sz="2800" dirty="0"/>
              <a:t>NSRL activity past week: 9/30-10/6/2025 </a:t>
            </a:r>
            <a:r>
              <a:rPr lang="en-US" sz="2400" dirty="0"/>
              <a:t>(as of 0800)</a:t>
            </a:r>
            <a:endParaRPr lang="en-US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AD2342-837F-44BE-A9A7-5BCD33A79969}"/>
              </a:ext>
            </a:extLst>
          </p:cNvPr>
          <p:cNvSpPr txBox="1"/>
          <p:nvPr/>
        </p:nvSpPr>
        <p:spPr>
          <a:xfrm>
            <a:off x="2749002" y="6303010"/>
            <a:ext cx="8093596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defRPr/>
            </a:pPr>
            <a:r>
              <a:rPr lang="en-US" sz="2400" b="1" dirty="0">
                <a:latin typeface="Calibri"/>
                <a:cs typeface="Calibri"/>
              </a:rPr>
              <a:t>Availability: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2400" b="1" dirty="0">
                <a:solidFill>
                  <a:srgbClr val="00B050"/>
                </a:solidFill>
                <a:latin typeface="Calibri"/>
                <a:cs typeface="Calibri"/>
              </a:rPr>
              <a:t>97.7%</a:t>
            </a:r>
            <a:endParaRPr lang="en-US" sz="24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498A92-B3B2-49BC-A076-391E836286E6}"/>
              </a:ext>
            </a:extLst>
          </p:cNvPr>
          <p:cNvSpPr txBox="1"/>
          <p:nvPr/>
        </p:nvSpPr>
        <p:spPr>
          <a:xfrm>
            <a:off x="217170" y="1243362"/>
            <a:ext cx="2820421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NSRL running continues.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Various setup and user beam time through the week.</a:t>
            </a:r>
          </a:p>
          <a:p>
            <a:pPr algn="ctr"/>
            <a:endParaRPr lang="en-US" sz="2000" dirty="0"/>
          </a:p>
          <a:p>
            <a:pPr algn="ctr"/>
            <a:r>
              <a:rPr lang="en-US" sz="2000" dirty="0"/>
              <a:t>11 EBIS species (H, d, He, C, O, Si, Ti, Fe, Nb, Ag, Bi) logged to NSRL.</a:t>
            </a:r>
          </a:p>
          <a:p>
            <a:pPr algn="ctr"/>
            <a:br>
              <a:rPr lang="en-US" sz="1600" dirty="0"/>
            </a:br>
            <a:r>
              <a:rPr lang="en-US" sz="1600" dirty="0"/>
              <a:t>Run 25-C began 30 June; concludes 31 October. </a:t>
            </a:r>
          </a:p>
          <a:p>
            <a:pPr algn="ctr"/>
            <a:r>
              <a:rPr lang="en-US" sz="1600" dirty="0"/>
              <a:t>Run 26-A 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</a:rPr>
              <a:t>schedule posted </a:t>
            </a:r>
            <a:r>
              <a:rPr lang="en-US" sz="1600" dirty="0"/>
              <a:t>with users up to 19 December. 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BEFAF220-6078-17A6-BEB0-09EB7B3FF1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2375243"/>
              </p:ext>
            </p:extLst>
          </p:nvPr>
        </p:nvGraphicFramePr>
        <p:xfrm>
          <a:off x="3037591" y="806450"/>
          <a:ext cx="9154409" cy="5496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73591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CF00A-CA15-4D7B-9B47-22CDCFC7B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551" y="54153"/>
            <a:ext cx="4178993" cy="364074"/>
          </a:xfr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2800">
                <a:solidFill>
                  <a:schemeClr val="tx1"/>
                </a:solidFill>
              </a:rPr>
              <a:t>Notes from Operations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77E873D-E72B-4BE0-99D3-3CB079EDDDF1}"/>
              </a:ext>
            </a:extLst>
          </p:cNvPr>
          <p:cNvSpPr txBox="1"/>
          <p:nvPr/>
        </p:nvSpPr>
        <p:spPr>
          <a:xfrm>
            <a:off x="238126" y="418227"/>
            <a:ext cx="7520134" cy="6439773"/>
          </a:xfrm>
          <a:prstGeom prst="rect">
            <a:avLst/>
          </a:prstGeom>
          <a:solidFill>
            <a:schemeClr val="accent1">
              <a:lumMod val="40000"/>
              <a:lumOff val="60000"/>
              <a:alpha val="66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rmAutofit fontScale="92500" lnSpcReduction="10000"/>
          </a:bodyPr>
          <a:lstStyle/>
          <a:p>
            <a:r>
              <a:rPr lang="en-US" sz="2400" b="1" dirty="0">
                <a:solidFill>
                  <a:schemeClr val="tx1"/>
                </a:solidFill>
              </a:rPr>
              <a:t>Notable failures (&gt;1 </a:t>
            </a:r>
            <a:r>
              <a:rPr lang="en-US" sz="2400" b="1" dirty="0" err="1">
                <a:solidFill>
                  <a:schemeClr val="tx1"/>
                </a:solidFill>
              </a:rPr>
              <a:t>hr</a:t>
            </a:r>
            <a:r>
              <a:rPr lang="en-US" sz="2400" b="1" dirty="0">
                <a:solidFill>
                  <a:schemeClr val="tx1"/>
                </a:solidFill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1"/>
                </a:solidFill>
                <a:cs typeface="Arial"/>
              </a:rPr>
              <a:t>Atr</a:t>
            </a:r>
            <a:r>
              <a:rPr lang="en-US" sz="2000" dirty="0">
                <a:solidFill>
                  <a:schemeClr val="tx1"/>
                </a:solidFill>
                <a:cs typeface="Arial"/>
              </a:rPr>
              <a:t> X, Y arc magnet cooling faults, access for flow </a:t>
            </a:r>
            <a:br>
              <a:rPr lang="en-US" sz="2000" dirty="0">
                <a:solidFill>
                  <a:schemeClr val="tx1"/>
                </a:solidFill>
                <a:cs typeface="Arial"/>
              </a:rPr>
            </a:br>
            <a:r>
              <a:rPr lang="en-US" sz="2000" dirty="0">
                <a:solidFill>
                  <a:schemeClr val="tx1"/>
                </a:solidFill>
                <a:cs typeface="Arial"/>
              </a:rPr>
              <a:t>switches; PLC connections repaired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cs typeface="Arial"/>
              </a:rPr>
              <a:t>Yellow QLI at store, y6-q7-ps regulator card </a:t>
            </a:r>
            <a:br>
              <a:rPr lang="en-US" sz="2000" dirty="0">
                <a:solidFill>
                  <a:schemeClr val="tx1"/>
                </a:solidFill>
                <a:cs typeface="Arial"/>
              </a:rPr>
            </a:br>
            <a:r>
              <a:rPr lang="en-US" sz="2000" dirty="0">
                <a:solidFill>
                  <a:schemeClr val="tx1"/>
                </a:solidFill>
                <a:cs typeface="Arial"/>
              </a:rPr>
              <a:t>replaced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cs typeface="Arial"/>
              </a:rPr>
              <a:t>Blue abort kicker failure during hysteresis ramp, </a:t>
            </a:r>
            <a:br>
              <a:rPr lang="en-US" sz="2000" dirty="0">
                <a:solidFill>
                  <a:schemeClr val="tx1"/>
                </a:solidFill>
                <a:cs typeface="Arial"/>
              </a:rPr>
            </a:br>
            <a:r>
              <a:rPr lang="en-US" sz="2000" dirty="0">
                <a:solidFill>
                  <a:schemeClr val="tx1"/>
                </a:solidFill>
                <a:cs typeface="Arial"/>
              </a:rPr>
              <a:t>local reset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cs typeface="Arial"/>
              </a:rPr>
              <a:t>Access for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cs typeface="Arial"/>
              </a:rPr>
              <a:t>Vacuum Group bakeout equipment removal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cs typeface="Arial"/>
              </a:rPr>
              <a:t>STAR water leak indicator/TOF work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cs typeface="Arial"/>
              </a:rPr>
              <a:t>Pulsed Power Group replace capacitor, Yellow abort </a:t>
            </a:r>
            <a:br>
              <a:rPr lang="en-US" sz="2000" dirty="0">
                <a:solidFill>
                  <a:schemeClr val="tx1"/>
                </a:solidFill>
                <a:cs typeface="Arial"/>
              </a:rPr>
            </a:br>
            <a:r>
              <a:rPr lang="en-US" sz="2000" dirty="0">
                <a:solidFill>
                  <a:schemeClr val="tx1"/>
                </a:solidFill>
                <a:cs typeface="Arial"/>
              </a:rPr>
              <a:t>kicker module 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cs typeface="Arial"/>
              </a:rPr>
              <a:t>EBIS RFQ trips (3x)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cs typeface="Arial"/>
              </a:rPr>
              <a:t>Yellow QLI, main quad oscillations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cs typeface="Arial"/>
              </a:rPr>
              <a:t>Yellow QLI, y4-q89 crowbar fault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  <a:cs typeface="Arial"/>
            </a:endParaRPr>
          </a:p>
          <a:p>
            <a:r>
              <a:rPr lang="en-US" sz="2200" i="1" dirty="0">
                <a:solidFill>
                  <a:schemeClr val="tx1"/>
                </a:solidFill>
              </a:rPr>
              <a:t>Other notes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/>
                </a:solidFill>
                <a:cs typeface="Arial"/>
              </a:rPr>
              <a:t>EBIS MPS trip on He/H2 switching issues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/>
                </a:solidFill>
                <a:cs typeface="Arial"/>
              </a:rPr>
              <a:t>BTA qf14 PS ground fault repaired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/>
                </a:solidFill>
                <a:cs typeface="Arial"/>
              </a:rPr>
              <a:t>Other various trips, resets, tuning, foil changes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900" dirty="0">
              <a:solidFill>
                <a:schemeClr val="tx1"/>
              </a:solidFill>
              <a:cs typeface="Arial"/>
            </a:endParaRPr>
          </a:p>
          <a:p>
            <a:r>
              <a:rPr lang="en-US" sz="1900" dirty="0">
                <a:solidFill>
                  <a:schemeClr val="tx1"/>
                </a:solidFill>
                <a:cs typeface="Arial"/>
              </a:rPr>
              <a:t>Over 74 hours CeC beam time; </a:t>
            </a:r>
          </a:p>
          <a:p>
            <a:r>
              <a:rPr lang="en-US" sz="1900" dirty="0">
                <a:solidFill>
                  <a:schemeClr val="tx1"/>
                </a:solidFill>
                <a:cs typeface="Arial"/>
              </a:rPr>
              <a:t>		other injector setup, training behind stores</a:t>
            </a:r>
          </a:p>
          <a:p>
            <a:endParaRPr lang="en-US" sz="2000" dirty="0">
              <a:solidFill>
                <a:schemeClr val="tx1"/>
              </a:solidFill>
              <a:cs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43A7F89-1750-2A82-9FB2-8E703EFF04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1248" y="3663973"/>
            <a:ext cx="5140752" cy="319402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13A7DDC-1F3B-B0F0-0BB6-BF4C2F80B0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6520" y="0"/>
            <a:ext cx="5745480" cy="396767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36046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4C9C9F-A370-1B2E-4C74-1A407FA5EE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57AB408-2AEC-676E-6D35-651C9CD1C8AA}"/>
              </a:ext>
            </a:extLst>
          </p:cNvPr>
          <p:cNvSpPr txBox="1"/>
          <p:nvPr/>
        </p:nvSpPr>
        <p:spPr>
          <a:xfrm>
            <a:off x="10048184" y="6322780"/>
            <a:ext cx="1868282" cy="251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000000-0008-0000-0000-000047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7937545"/>
              </p:ext>
            </p:extLst>
          </p:nvPr>
        </p:nvGraphicFramePr>
        <p:xfrm>
          <a:off x="251460" y="1"/>
          <a:ext cx="11940540" cy="61607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78691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E05BAB3-93A9-4362-AA58-BF024EA3D008}"/>
              </a:ext>
            </a:extLst>
          </p:cNvPr>
          <p:cNvSpPr txBox="1"/>
          <p:nvPr/>
        </p:nvSpPr>
        <p:spPr>
          <a:xfrm>
            <a:off x="269049" y="691861"/>
            <a:ext cx="11903901" cy="574643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MCR beam </a:t>
            </a:r>
            <a:r>
              <a:rPr lang="en-US" sz="2800" dirty="0">
                <a:solidFill>
                  <a:schemeClr val="accent2"/>
                </a:solidFill>
                <a:latin typeface="Arial" panose="020B0604020202020204"/>
              </a:rPr>
              <a:t>o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perations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lang="en-US" sz="2800" dirty="0">
                <a:solidFill>
                  <a:schemeClr val="accent2"/>
                </a:solidFill>
                <a:latin typeface="Arial" panose="020B0604020202020204"/>
              </a:rPr>
              <a:t>continue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RHIC physics resumes</a:t>
            </a:r>
            <a:endParaRPr lang="en-US" sz="2400" dirty="0">
              <a:solidFill>
                <a:schemeClr val="accent5"/>
              </a:solidFill>
            </a:endParaRP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</a:rPr>
              <a:t>Tandem (MP7) remains sole provider of Au31 for RHIC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</a:rPr>
              <a:t>NSRL shifts scheduled for users, MD, and NASA biology, 6, 5 days/1-2 shifts this week and next.</a:t>
            </a: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Au31 from Tandem for higher intensity</a:t>
            </a:r>
            <a:endParaRPr lang="en-US" sz="2400" dirty="0">
              <a:solidFill>
                <a:schemeClr val="accent5"/>
              </a:solidFill>
            </a:endParaRP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Other ion beams from EBIS;</a:t>
            </a:r>
            <a:r>
              <a:rPr lang="en-US" sz="2400" dirty="0">
                <a:solidFill>
                  <a:schemeClr val="accent4"/>
                </a:solidFill>
              </a:rPr>
              <a:t> 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H</a:t>
            </a:r>
            <a:r>
              <a:rPr lang="en-US" sz="2400" baseline="-25000" dirty="0">
                <a:solidFill>
                  <a:schemeClr val="accent3">
                    <a:lumMod val="75000"/>
                  </a:schemeClr>
                </a:solidFill>
              </a:rPr>
              <a:t>2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 intended for H delivery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accent4"/>
                </a:solidFill>
              </a:rPr>
              <a:t>No BLIP published schedules yet</a:t>
            </a: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accent4"/>
                </a:solidFill>
              </a:rPr>
              <a:t>Linac proton beams off until November. </a:t>
            </a:r>
          </a:p>
          <a:p>
            <a:pPr marL="1657350" lvl="3" indent="-285750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ORC in progress.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AGS tuning, other studies to continue behind </a:t>
            </a:r>
            <a:br>
              <a:rPr lang="en-US" sz="2400" dirty="0"/>
            </a:br>
            <a:r>
              <a:rPr lang="en-US" sz="2400" dirty="0"/>
              <a:t>stores as time allows</a:t>
            </a: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AGS/AtR 3.85 GeV Au </a:t>
            </a:r>
            <a:r>
              <a:rPr lang="en-US" sz="2400" dirty="0">
                <a:solidFill>
                  <a:schemeClr val="accent4"/>
                </a:solidFill>
              </a:rPr>
              <a:t>setup TBD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MCR shift coverage 24/7.</a:t>
            </a:r>
          </a:p>
          <a:p>
            <a:pPr>
              <a:defRPr/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9F1ECC-CF35-4518-9CB2-9BBD12EEE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5200" y="154205"/>
            <a:ext cx="5638800" cy="62547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Reminder from Operations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A2CB3D-81DB-296D-8EAB-B384273A77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6364" y="3429000"/>
            <a:ext cx="4586586" cy="3429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198639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54B6A-0B15-F1CB-EE5E-01414CAD0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7"/>
            <a:ext cx="11049000" cy="460061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Keytree</a:t>
            </a:r>
            <a:r>
              <a:rPr lang="en-US" dirty="0"/>
              <a:t> notes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833A19-6A85-E02A-C4A4-530CCE6775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825189"/>
            <a:ext cx="11049000" cy="5428466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</a:pPr>
            <a:r>
              <a:rPr lang="en-US" sz="2900" dirty="0"/>
              <a:t>Remote </a:t>
            </a:r>
            <a:r>
              <a:rPr lang="en-US" sz="2900" dirty="0" err="1"/>
              <a:t>keytree</a:t>
            </a:r>
            <a:r>
              <a:rPr lang="en-US" sz="2900" dirty="0"/>
              <a:t> systems require a database lookup to validate and authorize distribution of </a:t>
            </a:r>
            <a:r>
              <a:rPr lang="en-US" sz="2900" dirty="0" err="1"/>
              <a:t>keytokens</a:t>
            </a:r>
            <a:r>
              <a:rPr lang="en-US" sz="2900" dirty="0"/>
              <a:t>. The </a:t>
            </a:r>
            <a:r>
              <a:rPr lang="en-US" sz="2900" dirty="0" err="1"/>
              <a:t>Keytrak</a:t>
            </a:r>
            <a:r>
              <a:rPr lang="en-US" sz="2900" dirty="0"/>
              <a:t> system’s database is available for lookup functionality, but can no longer be modified in any way to add or edit qualified personnel.</a:t>
            </a:r>
          </a:p>
          <a:p>
            <a:pPr marL="0" indent="0"/>
            <a:r>
              <a:rPr lang="en-US" sz="3600" dirty="0">
                <a:solidFill>
                  <a:schemeClr val="accent5"/>
                </a:solidFill>
              </a:rPr>
              <a:t>Personnel affected: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New employees, experimenters arriving after 12/1/2024 could not be enrolled in database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Existing employees &amp; experimenters, not already enrolled, cannot be added or modified in database</a:t>
            </a:r>
          </a:p>
          <a:p>
            <a:pPr marL="0" indent="0"/>
            <a:r>
              <a:rPr lang="en-US" sz="3400" dirty="0">
                <a:solidFill>
                  <a:schemeClr val="accent5"/>
                </a:solidFill>
              </a:rPr>
              <a:t>Remote </a:t>
            </a:r>
            <a:r>
              <a:rPr lang="en-US" sz="3400" dirty="0" err="1">
                <a:solidFill>
                  <a:schemeClr val="accent5"/>
                </a:solidFill>
              </a:rPr>
              <a:t>keytrees</a:t>
            </a:r>
            <a:r>
              <a:rPr lang="en-US" sz="3400" dirty="0">
                <a:solidFill>
                  <a:schemeClr val="accent5"/>
                </a:solidFill>
              </a:rPr>
              <a:t> affected: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400" dirty="0"/>
              <a:t>Iris scan @NSRL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400" dirty="0"/>
              <a:t>BNLID scan @AGS South gate, North Conjunction Gate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400" dirty="0"/>
              <a:t>Iris scan @RHIC STAR, sPHENIX, IP12, IP4</a:t>
            </a:r>
          </a:p>
          <a:p>
            <a:pPr marL="0" indent="0"/>
            <a:r>
              <a:rPr lang="en-US" sz="3400" dirty="0" err="1">
                <a:solidFill>
                  <a:schemeClr val="accent3">
                    <a:lumMod val="75000"/>
                  </a:schemeClr>
                </a:solidFill>
              </a:rPr>
              <a:t>Keytrees</a:t>
            </a:r>
            <a:r>
              <a:rPr lang="en-US" sz="3400" dirty="0">
                <a:solidFill>
                  <a:schemeClr val="accent3">
                    <a:lumMod val="75000"/>
                  </a:schemeClr>
                </a:solidFill>
              </a:rPr>
              <a:t> NOT affected: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400" dirty="0"/>
              <a:t>BNLID scan @Linac, Booster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400" dirty="0"/>
              <a:t>BNLID scan @RHIC IP2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400" dirty="0"/>
              <a:t>MCR </a:t>
            </a:r>
            <a:r>
              <a:rPr lang="en-US" sz="3400" dirty="0" err="1"/>
              <a:t>keytrees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2750396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4597DA46-608A-839C-7C04-82DAD60541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FA71E-CCBA-1D45-F768-D07669A16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7"/>
            <a:ext cx="11049000" cy="460061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Keytree</a:t>
            </a:r>
            <a:r>
              <a:rPr lang="en-US" dirty="0"/>
              <a:t> notes,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076D95-B317-5D3A-AAA0-E47BE3015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825189"/>
            <a:ext cx="11049000" cy="5207624"/>
          </a:xfrm>
        </p:spPr>
        <p:txBody>
          <a:bodyPr>
            <a:normAutofit/>
          </a:bodyPr>
          <a:lstStyle/>
          <a:p>
            <a:pPr marL="0" indent="0"/>
            <a:r>
              <a:rPr lang="en-US" sz="2800" dirty="0">
                <a:solidFill>
                  <a:schemeClr val="accent4"/>
                </a:solidFill>
              </a:rPr>
              <a:t>Mitigation</a:t>
            </a:r>
            <a:r>
              <a:rPr lang="en-US" sz="2400" dirty="0">
                <a:solidFill>
                  <a:schemeClr val="accent4"/>
                </a:solidFill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Choose entrants that are currently enrolled to perform the work in the enclosure under Controlled Access (CA).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Obtain CA keys from MCR for remote gate watch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Arrange for local gate watch using other tokens for entrants.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Arrange for Restricted Access, and allow for delays incurred to sweep areas.</a:t>
            </a:r>
          </a:p>
          <a:p>
            <a:pPr marL="0" indent="0"/>
            <a:r>
              <a:rPr lang="en-US" sz="2800" b="1" i="1" u="sng" dirty="0">
                <a:solidFill>
                  <a:schemeClr val="accent5"/>
                </a:solidFill>
              </a:rPr>
              <a:t>CAUTION</a:t>
            </a:r>
            <a:endParaRPr lang="en-US" sz="2400" b="1" i="1" u="sng" dirty="0">
              <a:solidFill>
                <a:schemeClr val="accent5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i="1" dirty="0"/>
              <a:t>Follow procedures</a:t>
            </a:r>
            <a:r>
              <a:rPr lang="en-US" sz="2400" dirty="0"/>
              <a:t>. Gate Watch staff will remain vigilant.</a:t>
            </a:r>
          </a:p>
          <a:p>
            <a:pPr marL="628650" lvl="1" indent="-285750"/>
            <a:r>
              <a:rPr lang="en-US" sz="2100" dirty="0"/>
              <a:t>No “piggy-backing” – one key/token per entrant.</a:t>
            </a:r>
          </a:p>
          <a:p>
            <a:pPr marL="628650" lvl="1" indent="-285750"/>
            <a:r>
              <a:rPr lang="en-US" sz="2100" dirty="0"/>
              <a:t>Access keys are not candy! </a:t>
            </a:r>
            <a:r>
              <a:rPr lang="en-US" sz="2100" b="1" i="1" dirty="0"/>
              <a:t>Authenticated entrant retains possession</a:t>
            </a:r>
            <a:r>
              <a:rPr lang="en-US" sz="21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Radiological Controls and the Access Controls System are not to be circumvented. This is (has been) enforced with disciplinary action (dismissal).</a:t>
            </a:r>
          </a:p>
          <a:p>
            <a:pPr marL="685800" lvl="2" indent="0">
              <a:buNone/>
            </a:pPr>
            <a:endParaRPr lang="en-US" sz="3000" dirty="0"/>
          </a:p>
          <a:p>
            <a:pPr marL="685800" lvl="2" indent="0">
              <a:buNone/>
            </a:pPr>
            <a:endParaRPr lang="en-US" sz="2400" dirty="0"/>
          </a:p>
          <a:p>
            <a:pPr marL="685800" lvl="1" indent="-3429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9679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5813D40B-3237-4379-9D2A-62C720F549D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7204195"/>
              </p:ext>
            </p:extLst>
          </p:nvPr>
        </p:nvGraphicFramePr>
        <p:xfrm>
          <a:off x="222266" y="0"/>
          <a:ext cx="11969734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534051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F5D129F6-4D62-47D1-8B47-380CA79C88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3878643"/>
              </p:ext>
            </p:extLst>
          </p:nvPr>
        </p:nvGraphicFramePr>
        <p:xfrm>
          <a:off x="242371" y="0"/>
          <a:ext cx="11949629" cy="6286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822150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F0AE3E56-EDD9-E442-4EB1-840BA93E1A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86E64602-3A08-45E3-93FF-87C234A400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6017224"/>
              </p:ext>
            </p:extLst>
          </p:nvPr>
        </p:nvGraphicFramePr>
        <p:xfrm>
          <a:off x="244410" y="0"/>
          <a:ext cx="11947590" cy="62216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772791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D60A3-F39F-47BB-B66D-8F7A29415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1812" y="365130"/>
            <a:ext cx="8328991" cy="625471"/>
          </a:xfrm>
        </p:spPr>
        <p:txBody>
          <a:bodyPr/>
          <a:lstStyle/>
          <a:p>
            <a:r>
              <a:rPr lang="en-US" dirty="0"/>
              <a:t>Availability, expected beam hours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4DE835-8720-4B46-A0C3-FD45325D369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8418" y="990601"/>
                <a:ext cx="11933582" cy="5181599"/>
              </a:xfrm>
            </p:spPr>
            <p:txBody>
              <a:bodyPr>
                <a:normAutofit fontScale="47500" lnSpcReduction="20000"/>
              </a:bodyPr>
              <a:lstStyle/>
              <a:p>
                <a:pPr marL="0" indent="0"/>
                <a:endParaRPr lang="en-US" sz="6200" dirty="0"/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5500">
                          <a:latin typeface="Cambria Math" panose="02040503050406030204" pitchFamily="18" charset="0"/>
                        </a:rPr>
                        <m:t>Availability</m:t>
                      </m:r>
                      <m:r>
                        <a:rPr lang="en-US" sz="55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5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𝑎𝑐𝑡𝑢𝑎𝑙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𝑏𝑒𝑎𝑚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𝑡𝑖𝑚𝑒</m:t>
                          </m:r>
                        </m:num>
                        <m:den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𝑠𝑐h𝑒𝑑𝑢𝑙𝑒𝑑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𝑏𝑒𝑎𝑚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𝑡𝑖𝑚𝑒</m:t>
                          </m:r>
                        </m:den>
                      </m:f>
                      <m:r>
                        <a:rPr lang="en-US" sz="55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US" sz="55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𝐵𝑒𝑎𝑚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𝑢𝑠𝑒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𝑡𝑖𝑚𝑒</m:t>
                          </m:r>
                        </m:num>
                        <m:den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𝐶𝑎𝑙𝑒𝑛𝑑𝑎𝑟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𝑡𝑖𝑚𝑒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𝑠𝑐h𝑒𝑑𝑢𝑙𝑒𝑑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𝑖𝑛𝑡𝑒𝑟𝑟𝑢𝑝𝑡𝑖𝑜𝑛𝑠</m:t>
                          </m:r>
                        </m:den>
                      </m:f>
                    </m:oMath>
                  </m:oMathPara>
                </a14:m>
                <a:endParaRPr lang="en-US" sz="6200" i="1" dirty="0">
                  <a:latin typeface="Cambria Math" panose="02040503050406030204" pitchFamily="18" charset="0"/>
                </a:endParaRPr>
              </a:p>
              <a:p>
                <a:pPr marL="0" indent="0"/>
                <a:endParaRPr lang="en-US" sz="2400" b="1" i="1" dirty="0">
                  <a:latin typeface="Cambria Math" panose="02040503050406030204" pitchFamily="18" charset="0"/>
                </a:endParaRPr>
              </a:p>
              <a:p>
                <a:pPr marL="0" indent="0"/>
                <a:endParaRPr lang="en-US" sz="3300" b="1" i="1" dirty="0">
                  <a:latin typeface="Cambria Math" panose="02040503050406030204" pitchFamily="18" charset="0"/>
                </a:endParaRPr>
              </a:p>
              <a:p>
                <a:pPr marL="0" indent="0"/>
                <a:endParaRPr lang="en-US" sz="3300" b="1" i="1" dirty="0">
                  <a:latin typeface="Cambria Math" panose="02040503050406030204" pitchFamily="18" charset="0"/>
                </a:endParaRPr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100" b="1">
                          <a:latin typeface="Cambria Math" panose="02040503050406030204" pitchFamily="18" charset="0"/>
                        </a:rPr>
                        <m:t>𝐑𝐇𝐈𝐂</m:t>
                      </m:r>
                    </m:oMath>
                    <m:oMath xmlns:m="http://schemas.openxmlformats.org/officeDocument/2006/math">
                      <m:r>
                        <a:rPr lang="en-US" sz="3100" b="1">
                          <a:latin typeface="Cambria Math" panose="02040503050406030204" pitchFamily="18" charset="0"/>
                        </a:rPr>
                        <m:t>𝐀𝐯𝐚𝐢𝐥𝐚𝐛𝐢𝐥𝐢𝐭𝐲</m:t>
                      </m:r>
                      <m:r>
                        <a:rPr lang="en-US" sz="3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𝑃h𝑦𝑠𝑖𝑐𝑠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𝑀𝑎𝑐h𝑖𝑛𝑒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𝐷𝑒𝑣𝑒𝑙𝑜𝑝𝑚𝑒𝑛𝑡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𝑀𝑎𝑐h𝑖𝑛𝑒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𝑆𝑒𝑡𝑢𝑝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𝐸𝑥𝑝𝑒𝑟𝑖𝑚𝑒𝑛𝑡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𝑆𝑒𝑡𝑢𝑝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𝐴𝑐𝑐𝑒𝑙𝑒𝑟𝑎𝑡𝑜𝑟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𝐸𝑥𝑝𝑒𝑟𝑖𝑚𝑒𝑛𝑡𝑠</m:t>
                          </m:r>
                        </m:num>
                        <m:den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𝑃h𝑦𝑠𝑖𝑐𝑠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𝑀𝑎𝑐h𝑖𝑛𝑒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𝐷𝑒𝑣𝑒𝑙𝑜𝑝𝑚𝑒𝑛𝑡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𝑀𝑎𝑐h𝑖𝑛𝑒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𝑆𝑒𝑡𝑢𝑝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𝐸𝑥𝑝𝑒𝑟𝑖𝑚𝑒𝑛𝑡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𝑆𝑒𝑡𝑢𝑝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𝐴𝑐𝑐𝑒𝑙𝑒𝑟𝑎𝑡𝑜𝑟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𝐸𝑥𝑝𝑒𝑟𝑖𝑚𝑒𝑛𝑡𝑠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)+</m:t>
                          </m:r>
                          <m:r>
                            <a:rPr lang="en-US" sz="3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𝐹𝑎𝑖𝑙𝑢𝑟𝑒𝑠</m:t>
                          </m:r>
                        </m:den>
                      </m:f>
                    </m:oMath>
                  </m:oMathPara>
                </a14:m>
                <a:endParaRPr lang="en-US" sz="2500" dirty="0"/>
              </a:p>
              <a:p>
                <a:pPr marL="0" indent="0"/>
                <a:endParaRPr lang="en-US" sz="4300" dirty="0"/>
              </a:p>
              <a:p>
                <a:pPr marL="0" indent="0"/>
                <a:endParaRPr lang="en-US" sz="4300" dirty="0"/>
              </a:p>
              <a:p>
                <a:pPr marL="0" indent="0"/>
                <a:endParaRPr lang="en-US" sz="4300" dirty="0"/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300" dirty="0"/>
                        <m:t>DOE</m:t>
                      </m:r>
                      <m:r>
                        <m:rPr>
                          <m:nor/>
                        </m:rPr>
                        <a:rPr lang="en-US" sz="4300" dirty="0"/>
                        <m:t> </m:t>
                      </m:r>
                      <m:r>
                        <m:rPr>
                          <m:nor/>
                        </m:rPr>
                        <a:rPr lang="en-US" sz="4300" dirty="0"/>
                        <m:t>expected</m:t>
                      </m:r>
                      <m:r>
                        <m:rPr>
                          <m:nor/>
                        </m:rPr>
                        <a:rPr lang="en-US" sz="4300" dirty="0"/>
                        <m:t> </m:t>
                      </m:r>
                      <m:r>
                        <m:rPr>
                          <m:nor/>
                        </m:rPr>
                        <a:rPr lang="en-US" sz="4300" dirty="0"/>
                        <m:t>beam</m:t>
                      </m:r>
                      <m:r>
                        <m:rPr>
                          <m:nor/>
                        </m:rPr>
                        <a:rPr lang="en-US" sz="4300" dirty="0"/>
                        <m:t> </m:t>
                      </m:r>
                      <m:r>
                        <m:rPr>
                          <m:nor/>
                        </m:rPr>
                        <a:rPr lang="en-US" sz="4300" dirty="0"/>
                        <m:t>hours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=(# 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𝑜𝑓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𝑤𝑒𝑒𝑘𝑠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−1 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𝑤𝑒𝑒𝑘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𝑜𝑣𝑒𝑟h𝑒𝑎𝑑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)×</m:t>
                      </m:r>
                      <m:d>
                        <m:dPr>
                          <m:ctrlPr>
                            <a:rPr lang="en-US" sz="43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160 </m:t>
                              </m:r>
                              <m: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𝑎𝑣𝑎𝑖𝑙𝑎𝑏𝑙𝑒</m:t>
                              </m:r>
                              <m: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h𝑜𝑢𝑟𝑠</m:t>
                              </m:r>
                            </m:num>
                            <m:den>
                              <m: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1 </m:t>
                              </m:r>
                              <m: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𝑤𝑒𝑒𝑘</m:t>
                              </m:r>
                            </m:den>
                          </m:f>
                        </m:e>
                      </m:d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4300" b="1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US" sz="4300" b="1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sz="4300" b="1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𝟖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4DE835-8720-4B46-A0C3-FD45325D369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8418" y="990601"/>
                <a:ext cx="11933582" cy="5181599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6317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B8410C1B-40D9-D263-84BC-8491BD3F3E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105F882-A527-D26D-AE6B-087A867427A1}"/>
              </a:ext>
            </a:extLst>
          </p:cNvPr>
          <p:cNvSpPr txBox="1"/>
          <p:nvPr/>
        </p:nvSpPr>
        <p:spPr>
          <a:xfrm>
            <a:off x="10048184" y="6322780"/>
            <a:ext cx="1868282" cy="251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CD254AFE-8787-AC9A-B2C9-55160B6F89EC}"/>
              </a:ext>
            </a:extLst>
          </p:cNvPr>
          <p:cNvGraphicFramePr>
            <a:graphicFrameLocks/>
          </p:cNvGraphicFramePr>
          <p:nvPr/>
        </p:nvGraphicFramePr>
        <p:xfrm>
          <a:off x="235670" y="0"/>
          <a:ext cx="11956330" cy="62499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77851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A7A490C4-2513-F95F-1273-6A43CBDA8D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7D21FCF-E188-80DE-ABE0-5AC1F7FE93AF}"/>
              </a:ext>
            </a:extLst>
          </p:cNvPr>
          <p:cNvSpPr txBox="1"/>
          <p:nvPr/>
        </p:nvSpPr>
        <p:spPr>
          <a:xfrm>
            <a:off x="10048184" y="6322780"/>
            <a:ext cx="1868282" cy="251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000-000047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3526601"/>
              </p:ext>
            </p:extLst>
          </p:nvPr>
        </p:nvGraphicFramePr>
        <p:xfrm>
          <a:off x="237434" y="0"/>
          <a:ext cx="11954566" cy="6191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09095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B5D3DA8F-BDCB-930E-48EB-F7892C8F8A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80D9F1A-ECB7-E86D-B51E-161A87AFF2AD}"/>
              </a:ext>
            </a:extLst>
          </p:cNvPr>
          <p:cNvSpPr txBox="1"/>
          <p:nvPr/>
        </p:nvSpPr>
        <p:spPr>
          <a:xfrm>
            <a:off x="10048184" y="6322780"/>
            <a:ext cx="1868282" cy="251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5F6E58BE-83FB-E5A3-98DB-E3201E2E542E}"/>
              </a:ext>
            </a:extLst>
          </p:cNvPr>
          <p:cNvGraphicFramePr>
            <a:graphicFrameLocks/>
          </p:cNvGraphicFramePr>
          <p:nvPr/>
        </p:nvGraphicFramePr>
        <p:xfrm>
          <a:off x="275534" y="0"/>
          <a:ext cx="11640932" cy="61934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48074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FA7369D9-63FA-2348-F907-760188E45E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BF2929A-9F81-97D9-25BF-C839D30D1A68}"/>
              </a:ext>
            </a:extLst>
          </p:cNvPr>
          <p:cNvSpPr txBox="1"/>
          <p:nvPr/>
        </p:nvSpPr>
        <p:spPr>
          <a:xfrm>
            <a:off x="10048184" y="6322780"/>
            <a:ext cx="1868282" cy="251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000-000049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3045482"/>
              </p:ext>
            </p:extLst>
          </p:nvPr>
        </p:nvGraphicFramePr>
        <p:xfrm>
          <a:off x="246958" y="135732"/>
          <a:ext cx="11916467" cy="60840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648774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000-000047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9064236"/>
              </p:ext>
            </p:extLst>
          </p:nvPr>
        </p:nvGraphicFramePr>
        <p:xfrm>
          <a:off x="228599" y="72628"/>
          <a:ext cx="11963401" cy="61567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BB8A40D-56C1-83AE-3EEE-6CEDA104DE4B}"/>
              </a:ext>
            </a:extLst>
          </p:cNvPr>
          <p:cNvSpPr txBox="1"/>
          <p:nvPr/>
        </p:nvSpPr>
        <p:spPr>
          <a:xfrm>
            <a:off x="10048184" y="6322780"/>
            <a:ext cx="1868282" cy="251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</p:spTree>
    <p:extLst>
      <p:ext uri="{BB962C8B-B14F-4D97-AF65-F5344CB8AC3E}">
        <p14:creationId xmlns:p14="http://schemas.microsoft.com/office/powerpoint/2010/main" val="34660378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D433C4B4-3448-4A7E-BDD1-2D5F30C297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0806454"/>
              </p:ext>
            </p:extLst>
          </p:nvPr>
        </p:nvGraphicFramePr>
        <p:xfrm>
          <a:off x="233464" y="2"/>
          <a:ext cx="11958536" cy="62062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644665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688A4413-DF12-6C43-C568-E3C2B88316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>
            <a:extLst>
              <a:ext uri="{FF2B5EF4-FFF2-40B4-BE49-F238E27FC236}">
                <a16:creationId xmlns:a16="http://schemas.microsoft.com/office/drawing/2014/main" id="{B6DEC97E-ED47-39F2-2CEE-8CFCCC6B4196}"/>
              </a:ext>
            </a:extLst>
          </p:cNvPr>
          <p:cNvSpPr txBox="1"/>
          <p:nvPr/>
        </p:nvSpPr>
        <p:spPr>
          <a:xfrm>
            <a:off x="10113232" y="6360439"/>
            <a:ext cx="1868294" cy="265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000-000046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742061"/>
              </p:ext>
            </p:extLst>
          </p:nvPr>
        </p:nvGraphicFramePr>
        <p:xfrm>
          <a:off x="210474" y="1"/>
          <a:ext cx="11981526" cy="6229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21221482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_PPT_Template_2021_Widescreen_Compressed" id="{1E50E555-00B6-2147-91A8-A2CEA3515EB8}" vid="{2E9CFCAC-53E9-4D4D-AE1F-381DB7BC788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9997dcc-7a6f-413b-bcd8-f246219486f6">
      <Terms xmlns="http://schemas.microsoft.com/office/infopath/2007/PartnerControls"/>
    </lcf76f155ced4ddcb4097134ff3c332f>
    <TaxCatchAll xmlns="3bfd71d5-c7ac-4dca-b865-a609d1eb4074" xsi:nil="true"/>
    <SharedWithUsers xmlns="c23b2e69-5f3a-4a31-a525-b2a83928953a">
      <UserInfo>
        <DisplayName>Naylor, Christopher E</DisplayName>
        <AccountId>13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EA4A4FF010DEE4AB92C5988B0DC4E50" ma:contentTypeVersion="12" ma:contentTypeDescription="Create a new document." ma:contentTypeScope="" ma:versionID="a6dcf53090516606b4c8e1871f519819">
  <xsd:schema xmlns:xsd="http://www.w3.org/2001/XMLSchema" xmlns:xs="http://www.w3.org/2001/XMLSchema" xmlns:p="http://schemas.microsoft.com/office/2006/metadata/properties" xmlns:ns2="c23b2e69-5f3a-4a31-a525-b2a83928953a" xmlns:ns3="29997dcc-7a6f-413b-bcd8-f246219486f6" xmlns:ns4="3bfd71d5-c7ac-4dca-b865-a609d1eb4074" targetNamespace="http://schemas.microsoft.com/office/2006/metadata/properties" ma:root="true" ma:fieldsID="d723f6f3391412b3b93e54b9ff931911" ns2:_="" ns3:_="" ns4:_="">
    <xsd:import namespace="c23b2e69-5f3a-4a31-a525-b2a83928953a"/>
    <xsd:import namespace="29997dcc-7a6f-413b-bcd8-f246219486f6"/>
    <xsd:import namespace="3bfd71d5-c7ac-4dca-b865-a609d1eb407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lcf76f155ced4ddcb4097134ff3c332f" minOccurs="0"/>
                <xsd:element ref="ns4:TaxCatchAll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3b2e69-5f3a-4a31-a525-b2a83928953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997dcc-7a6f-413b-bcd8-f246219486f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325a567-783b-4eae-ad25-f71283ef2f6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fd71d5-c7ac-4dca-b865-a609d1eb4074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d9920190-eeb6-4a4b-8086-97c6f03371bf}" ma:internalName="TaxCatchAll" ma:showField="CatchAllData" ma:web="c23b2e69-5f3a-4a31-a525-b2a83928953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A5FA038-26F5-44F1-88D5-82ED6AE50E2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56B9896-39C4-48F3-97B7-39ABBC5F2386}">
  <ds:schemaRefs>
    <ds:schemaRef ds:uri="29997dcc-7a6f-413b-bcd8-f246219486f6"/>
    <ds:schemaRef ds:uri="3bfd71d5-c7ac-4dca-b865-a609d1eb4074"/>
    <ds:schemaRef ds:uri="c23b2e69-5f3a-4a31-a525-b2a83928953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8E2D0FD-186F-44B6-B409-5CFF325AA4E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23b2e69-5f3a-4a31-a525-b2a83928953a"/>
    <ds:schemaRef ds:uri="29997dcc-7a6f-413b-bcd8-f246219486f6"/>
    <ds:schemaRef ds:uri="3bfd71d5-c7ac-4dca-b865-a609d1eb40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BNL_PPT_Template_2021_Widescreen_Compressed</Template>
  <TotalTime>6727</TotalTime>
  <Words>1084</Words>
  <Application>Microsoft Office PowerPoint</Application>
  <PresentationFormat>Widescreen</PresentationFormat>
  <Paragraphs>199</Paragraphs>
  <Slides>26</Slides>
  <Notes>8</Notes>
  <HiddenSlides>19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Cambria Math</vt:lpstr>
      <vt:lpstr>BNL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Operations for BLIP</vt:lpstr>
      <vt:lpstr>NSRL activity past week: 9/30-10/6/2025 (as of 0800)</vt:lpstr>
      <vt:lpstr>Notes from Operations</vt:lpstr>
      <vt:lpstr>Reminder from Operations</vt:lpstr>
      <vt:lpstr>Keytree notes</vt:lpstr>
      <vt:lpstr>Keytree notes, continued</vt:lpstr>
      <vt:lpstr>PowerPoint Presentation</vt:lpstr>
      <vt:lpstr>PowerPoint Presentation</vt:lpstr>
      <vt:lpstr>PowerPoint Presentation</vt:lpstr>
      <vt:lpstr>Availability, expected beam hours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Gregory J. Marr</dc:creator>
  <cp:lastModifiedBy>Marr, Gregory</cp:lastModifiedBy>
  <cp:revision>41</cp:revision>
  <dcterms:created xsi:type="dcterms:W3CDTF">2011-03-02T18:37:40Z</dcterms:created>
  <dcterms:modified xsi:type="dcterms:W3CDTF">2025-10-07T16:31:53Z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0x0101008EA4A4FF010DEE4AB92C5988B0DC4E50</vt:lpwstr>
  </property>
  <property fmtid="{D5CDD505-2E9C-101B-9397-08002B2CF9AE}" pid="3" name="MediaServiceImageTags">
    <vt:lpwstr/>
  </property>
</Properties>
</file>