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8"/>
  </p:notesMasterIdLst>
  <p:sldIdLst>
    <p:sldId id="263" r:id="rId5"/>
    <p:sldId id="265" r:id="rId6"/>
    <p:sldId id="269" r:id="rId7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9DD5C7-873D-7761-23CD-16FB1AE90998}" v="2" dt="2025-10-14T15:47:33.795"/>
    <p1510:client id="{3E9D4E55-2069-25AB-9A68-6A96A4B54A2D}" v="59" dt="2025-10-14T12:18:28.507"/>
    <p1510:client id="{40CA051D-E20A-33E6-442E-B9A3C8EAE75B}" v="65" dt="2025-10-14T13:08:51.282"/>
    <p1510:client id="{934CD1B8-A309-A8D7-5F84-99F4BE0E15E8}" v="40" dt="2025-10-14T12:53:17.395"/>
    <p1510:client id="{EF1D8259-C0B6-40F7-8D4A-05B2487C6D00}" v="1" dt="2025-10-14T12:02:45.4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B684FE0F-8343-4344-89A2-473FE8A53A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79E445AC-93DA-4524-BFAA-AC49BACC3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F8535434-B853-4026-B779-03534BF6FF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5650" indent="-290513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3638" indent="-231775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363" indent="-231775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5500" indent="-231775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ACDA14D-F24B-45DC-A4EB-0B35D8B121FB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043F50ED-D2A3-4236-9C9C-EB59B22052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153203E5-A236-4AEC-908C-1FCC8F7773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F762167B-3C96-4260-90AA-07935C58AB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55650" indent="-290513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63638" indent="-231775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30363" indent="-231775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95500" indent="-231775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E03B491-E3A5-46B6-BE3D-7EC79A823A0E}" type="slidenum">
              <a:rPr lang="en-US" altLang="en-US" sz="1200" smtClean="0">
                <a:solidFill>
                  <a:srgbClr val="000000"/>
                </a:solidFill>
              </a:rPr>
              <a:pPr/>
              <a:t>2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7600820B-40B4-4F15-905E-72BAD0055C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390628BD-2929-4ABA-8C40-AF5ADDCEA3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D59FF0C5-F669-4EBE-A9C3-C4A8188A60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557FC39-95E1-4F1F-AA39-E935A60DD940}" type="slidenum">
              <a:rPr lang="en-US" altLang="en-US" sz="1200" smtClean="0"/>
              <a:pPr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637A6BA2-395D-44A8-8C15-F43EA1C8F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8056" y="585949"/>
            <a:ext cx="9144000" cy="632361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GB" altLang="en-US" sz="3600" b="1">
                <a:solidFill>
                  <a:srgbClr val="042B7F"/>
                </a:solidFill>
                <a:latin typeface="+mj-lt"/>
                <a:cs typeface="+mj-cs"/>
              </a:rPr>
              <a:t>RRPL Operations</a:t>
            </a:r>
          </a:p>
          <a:p>
            <a:pPr algn="ctr">
              <a:lnSpc>
                <a:spcPct val="80000"/>
              </a:lnSpc>
              <a:defRPr/>
            </a:pPr>
            <a:endParaRPr lang="en-GB" altLang="en-US" sz="3600" b="1">
              <a:solidFill>
                <a:srgbClr val="042B7F"/>
              </a:solidFill>
              <a:latin typeface="+mj-lt"/>
              <a:cs typeface="+mj-cs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22B200BA-4A0F-4634-9EF4-00603008A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322" y="1856503"/>
            <a:ext cx="10708809" cy="3144993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342900" indent="-342900">
              <a:spcBef>
                <a:spcPct val="20000"/>
              </a:spcBef>
              <a:buClr>
                <a:srgbClr val="042B7F"/>
              </a:buClr>
              <a:buSzPct val="110000"/>
              <a:buFont typeface="Wingdings" panose="05000000000000000000" pitchFamily="2" charset="2"/>
              <a:buChar char="§"/>
              <a:defRPr sz="2400" u="sng">
                <a:latin typeface="+mn-lt"/>
              </a:defRPr>
            </a:lvl1pPr>
            <a:lvl2pPr marL="742950" indent="-285750">
              <a:spcBef>
                <a:spcPct val="20000"/>
              </a:spcBef>
              <a:buClr>
                <a:srgbClr val="042B7F"/>
              </a:buClr>
              <a:buSzPct val="90000"/>
              <a:buFont typeface="Times" panose="02020603050405020304" pitchFamily="18" charset="0"/>
              <a:buChar char="•"/>
              <a:defRPr sz="2000">
                <a:latin typeface="+mn-lt"/>
              </a:defRPr>
            </a:lvl2pPr>
            <a:lvl3pPr marL="108585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latin typeface="+mn-lt"/>
              </a:defRPr>
            </a:lvl3pPr>
            <a:lvl4pPr marL="142875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latin typeface="+mn-lt"/>
              </a:defRPr>
            </a:lvl4pPr>
            <a:lvl5pPr marL="177165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latin typeface="+mn-lt"/>
              </a:defRPr>
            </a:lvl5pPr>
            <a:lvl6pPr marL="2228850" indent="-228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latin typeface="+mn-lt"/>
                <a:ea typeface="+mn-ea"/>
              </a:defRPr>
            </a:lvl6pPr>
            <a:lvl7pPr marL="2686050" indent="-228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latin typeface="+mn-lt"/>
                <a:ea typeface="+mn-ea"/>
              </a:defRPr>
            </a:lvl7pPr>
            <a:lvl8pPr marL="3143250" indent="-228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latin typeface="+mn-lt"/>
                <a:ea typeface="+mn-ea"/>
              </a:defRPr>
            </a:lvl8pPr>
            <a:lvl9pPr marL="3600450" indent="-2286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altLang="en-US"/>
              <a:t>RRPL - </a:t>
            </a:r>
            <a:r>
              <a:rPr lang="en-US" altLang="en-US" sz="2400"/>
              <a:t>Week of </a:t>
            </a:r>
            <a:r>
              <a:rPr lang="en-US" altLang="en-US"/>
              <a:t>10/13:</a:t>
            </a:r>
            <a:endParaRPr lang="en-US" altLang="en-US" sz="2400">
              <a:cs typeface="Arial"/>
            </a:endParaRPr>
          </a:p>
          <a:p>
            <a:pPr marL="1200150" lvl="1" indent="-342900">
              <a:buFont typeface="Wingdings" panose="02020603050405020304" pitchFamily="18" charset="0"/>
              <a:buChar char="§"/>
              <a:defRPr/>
            </a:pPr>
            <a:r>
              <a:rPr lang="en-US" sz="2200">
                <a:ea typeface="ＭＳ Ｐゴシック"/>
              </a:rPr>
              <a:t>Production</a:t>
            </a:r>
            <a:r>
              <a:rPr lang="en-US" sz="2400">
                <a:ea typeface="ＭＳ Ｐゴシック"/>
              </a:rPr>
              <a:t> </a:t>
            </a:r>
            <a:r>
              <a:rPr lang="en-US" sz="2200">
                <a:ea typeface="ＭＳ Ｐゴシック"/>
                <a:cs typeface="Arial"/>
              </a:rPr>
              <a:t> </a:t>
            </a:r>
          </a:p>
          <a:p>
            <a:pPr marL="1485900" lvl="2">
              <a:buFont typeface="Wingdings" panose="05000000000000000000" pitchFamily="2" charset="2"/>
              <a:buChar char="§"/>
              <a:defRPr/>
            </a:pPr>
            <a:r>
              <a:rPr lang="en-US" sz="2000">
                <a:ea typeface="ＭＳ Ｐゴシック"/>
                <a:cs typeface="Arial"/>
              </a:rPr>
              <a:t>Ac-225 waste processing</a:t>
            </a:r>
          </a:p>
          <a:p>
            <a:pPr marL="1485900" lvl="2">
              <a:buFont typeface="Wingdings" panose="05000000000000000000" pitchFamily="2" charset="2"/>
              <a:buChar char="§"/>
              <a:defRPr/>
            </a:pPr>
            <a:r>
              <a:rPr lang="en-US" sz="2000">
                <a:ea typeface="ＭＳ Ｐゴシック"/>
                <a:cs typeface="Arial"/>
              </a:rPr>
              <a:t>Preparations for CRR</a:t>
            </a:r>
          </a:p>
          <a:p>
            <a:pPr marL="1200150" lvl="2" indent="-342900">
              <a:buFont typeface="Wingdings"/>
              <a:buChar char="§"/>
              <a:defRPr/>
            </a:pPr>
            <a:r>
              <a:rPr lang="en-US" altLang="en-US" sz="2400"/>
              <a:t>Coming weeks: </a:t>
            </a:r>
            <a:endParaRPr lang="en-US" altLang="en-US" sz="2400">
              <a:cs typeface="Arial"/>
            </a:endParaRPr>
          </a:p>
          <a:p>
            <a:pPr marL="1485900" lvl="2">
              <a:buFont typeface="Wingdings" panose="05000000000000000000" pitchFamily="2" charset="2"/>
              <a:buChar char="§"/>
              <a:defRPr/>
            </a:pPr>
            <a:r>
              <a:rPr lang="en-US" sz="2000">
                <a:ea typeface="ＭＳ Ｐゴシック"/>
                <a:cs typeface="Arial"/>
              </a:rPr>
              <a:t>Ni/Co Hot Cell set-up in TPL; preparation for BLIP irradiated foil processing</a:t>
            </a:r>
          </a:p>
          <a:p>
            <a:pPr marL="1485900" lvl="2">
              <a:buFont typeface="Wingdings" panose="05000000000000000000" pitchFamily="2" charset="2"/>
              <a:buChar char="§"/>
              <a:defRPr/>
            </a:pPr>
            <a:r>
              <a:rPr lang="en-US" sz="2000" i="1">
                <a:ea typeface="ＭＳ Ｐゴシック"/>
                <a:cs typeface="Arial"/>
              </a:rPr>
              <a:t>Contractor Readiness Review (CRR) </a:t>
            </a:r>
            <a:r>
              <a:rPr lang="en-US" sz="2000">
                <a:ea typeface="ＭＳ Ｐゴシック"/>
                <a:cs typeface="Arial"/>
              </a:rPr>
              <a:t>is scheduled for week of 10/20/25 (Nuclear Transition step)</a:t>
            </a:r>
            <a:endParaRPr lang="en-US" sz="2100">
              <a:ea typeface="ＭＳ Ｐゴシック"/>
              <a:cs typeface="+mn-lt"/>
            </a:endParaRPr>
          </a:p>
          <a:p>
            <a:pPr marL="1200150" lvl="2" indent="-342900">
              <a:buFont typeface="Wingdings"/>
              <a:buChar char="§"/>
              <a:defRPr/>
            </a:pPr>
            <a:endParaRPr lang="en-US" sz="2100">
              <a:ea typeface="ＭＳ Ｐゴシック"/>
              <a:cs typeface="+mn-lt"/>
            </a:endParaRPr>
          </a:p>
          <a:p>
            <a:pPr marL="1200150" lvl="2" indent="-342900">
              <a:buFont typeface="Wingdings"/>
              <a:buChar char="§"/>
              <a:defRPr/>
            </a:pPr>
            <a:endParaRPr lang="en-US" sz="2200">
              <a:ea typeface="ＭＳ Ｐゴシック"/>
              <a:cs typeface="+mn-lt"/>
            </a:endParaRPr>
          </a:p>
          <a:p>
            <a:pPr marL="857250" lvl="1" indent="-342900">
              <a:buFont typeface="Wingdings"/>
              <a:buChar char="§"/>
              <a:defRPr/>
            </a:pPr>
            <a:endParaRPr lang="en-US" sz="2400">
              <a:ea typeface="ＭＳ Ｐゴシック"/>
              <a:cs typeface="+mn-lt"/>
            </a:endParaRPr>
          </a:p>
          <a:p>
            <a:pPr marL="1200150" lvl="2" indent="-342900">
              <a:buFont typeface="Wingdings"/>
              <a:buChar char="§"/>
              <a:defRPr/>
            </a:pPr>
            <a:endParaRPr lang="en-US" sz="2200">
              <a:ea typeface="ＭＳ Ｐゴシック"/>
              <a:cs typeface="+mn-lt"/>
            </a:endParaRPr>
          </a:p>
          <a:p>
            <a:pPr marL="1200150" lvl="2" indent="-342900">
              <a:buFont typeface="Wingdings"/>
              <a:buChar char="§"/>
              <a:defRPr/>
            </a:pPr>
            <a:endParaRPr lang="en-US" sz="2200">
              <a:ea typeface="ＭＳ Ｐゴシック"/>
              <a:cs typeface="+mn-lt"/>
            </a:endParaRPr>
          </a:p>
          <a:p>
            <a:pPr marL="1200150" lvl="2" indent="-342900">
              <a:buFont typeface="Wingdings"/>
              <a:buChar char="§"/>
              <a:defRPr/>
            </a:pPr>
            <a:endParaRPr lang="en-US" sz="2200">
              <a:ea typeface="ＭＳ Ｐゴシック"/>
              <a:cs typeface="+mn-lt"/>
            </a:endParaRPr>
          </a:p>
          <a:p>
            <a:pPr marL="1200150" lvl="2" indent="-342900">
              <a:buFont typeface="Wingdings"/>
              <a:buChar char="§"/>
              <a:defRPr/>
            </a:pPr>
            <a:endParaRPr lang="en-US" sz="2200">
              <a:ea typeface="ＭＳ Ｐゴシック"/>
              <a:cs typeface="+mn-lt"/>
            </a:endParaRPr>
          </a:p>
          <a:p>
            <a:pPr marL="857250" lvl="2" indent="0">
              <a:buNone/>
              <a:defRPr/>
            </a:pPr>
            <a:endParaRPr lang="en-US" altLang="en-US" sz="2200">
              <a:ea typeface="ＭＳ Ｐゴシック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7739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id="{94778782-2162-44E1-B119-3FBB7A36BE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80884"/>
            <a:ext cx="10041082" cy="534988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/>
          <a:lstStyle/>
          <a:p>
            <a:pPr>
              <a:lnSpc>
                <a:spcPct val="80000"/>
              </a:lnSpc>
              <a:defRPr/>
            </a:pPr>
            <a:r>
              <a:rPr lang="en-GB" altLang="en-US" sz="3600" b="1">
                <a:solidFill>
                  <a:srgbClr val="042B7F"/>
                </a:solidFill>
                <a:latin typeface="+mj-lt"/>
                <a:cs typeface="+mj-cs"/>
              </a:rPr>
              <a:t>BLIP Operation – OFF Season Mode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64C66563-3370-4C2E-A1F4-C02A337C7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270" y="374952"/>
            <a:ext cx="10660253" cy="538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/>
          <a:lstStyle>
            <a:lvl1pPr marL="342900" indent="-342900">
              <a:spcBef>
                <a:spcPct val="20000"/>
              </a:spcBef>
              <a:buClr>
                <a:srgbClr val="042B7F"/>
              </a:buClr>
              <a:buSzPct val="11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28650" indent="-285750">
              <a:spcBef>
                <a:spcPct val="20000"/>
              </a:spcBef>
              <a:buClr>
                <a:srgbClr val="042B7F"/>
              </a:buClr>
              <a:buSzPct val="90000"/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08585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42875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771650" indent="-228600">
              <a:lnSpc>
                <a:spcPct val="80000"/>
              </a:lnSpc>
              <a:spcBef>
                <a:spcPct val="20000"/>
              </a:spcBef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22885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68605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14325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60045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>
              <a:buNone/>
            </a:pPr>
            <a:endParaRPr lang="en-US" altLang="en-US" sz="1800">
              <a:latin typeface="Arial"/>
              <a:ea typeface="ＭＳ Ｐゴシック"/>
              <a:cs typeface="Arial"/>
            </a:endParaRPr>
          </a:p>
          <a:p>
            <a:endParaRPr lang="en-US" altLang="en-US" sz="1800">
              <a:latin typeface="Arial"/>
              <a:ea typeface="ＭＳ Ｐゴシック"/>
              <a:cs typeface="Arial"/>
            </a:endParaRPr>
          </a:p>
          <a:p>
            <a:pPr marL="0" indent="0">
              <a:buNone/>
            </a:pPr>
            <a:endParaRPr lang="en-US" altLang="en-US" sz="1800">
              <a:latin typeface="Arial"/>
              <a:ea typeface="ＭＳ Ｐゴシック"/>
              <a:cs typeface="Arial"/>
            </a:endParaRPr>
          </a:p>
          <a:p>
            <a:pPr marL="1205230" lvl="1" indent="-342900"/>
            <a:endParaRPr lang="en-US">
              <a:latin typeface="Arial"/>
              <a:ea typeface="ＭＳ Ｐゴシック"/>
              <a:cs typeface="Arial"/>
            </a:endParaRPr>
          </a:p>
          <a:p>
            <a:pPr marL="1205230" lvl="1" indent="-342900"/>
            <a:endParaRPr lang="en-US">
              <a:latin typeface="Arial"/>
              <a:ea typeface="ＭＳ Ｐゴシック"/>
              <a:cs typeface="Arial"/>
            </a:endParaRPr>
          </a:p>
          <a:p>
            <a:pPr marL="1205230" lvl="1" indent="-342900"/>
            <a:r>
              <a:rPr lang="en-US">
                <a:latin typeface="Arial"/>
                <a:ea typeface="ＭＳ Ｐゴシック"/>
                <a:cs typeface="Arial"/>
              </a:rPr>
              <a:t>Chillers require 24-hr for crankcase heater warmup prior to operation. Therefore, cannot immediately switch to backup chiller until installation of electrical panel is performed in the next phase of cooling system upgrade.</a:t>
            </a:r>
            <a:endParaRPr lang="en-US">
              <a:cs typeface="Arial"/>
            </a:endParaRPr>
          </a:p>
          <a:p>
            <a:pPr marL="1205230" lvl="1" indent="-342900"/>
            <a:r>
              <a:rPr lang="en-US">
                <a:latin typeface="Arial"/>
                <a:ea typeface="ＭＳ Ｐゴシック"/>
                <a:cs typeface="Arial"/>
              </a:rPr>
              <a:t>Off-season maintenance/testing:</a:t>
            </a:r>
          </a:p>
          <a:p>
            <a:pPr lvl="3"/>
            <a:r>
              <a:rPr lang="en-US">
                <a:latin typeface="Arial"/>
                <a:ea typeface="ＭＳ Ｐゴシック"/>
                <a:cs typeface="Arial"/>
              </a:rPr>
              <a:t>Scheduling chillers 1 + 2 Preventative Maintenance for the week of October 13.</a:t>
            </a:r>
            <a:endParaRPr lang="en-US">
              <a:cs typeface="Arial"/>
            </a:endParaRPr>
          </a:p>
          <a:p>
            <a:pPr lvl="3"/>
            <a:r>
              <a:rPr lang="en-US">
                <a:latin typeface="Arial"/>
                <a:ea typeface="ＭＳ Ｐゴシック"/>
                <a:cs typeface="Arial"/>
              </a:rPr>
              <a:t>This week  weekly alarms testing.</a:t>
            </a:r>
            <a:endParaRPr lang="en-US">
              <a:cs typeface="Arial"/>
            </a:endParaRPr>
          </a:p>
          <a:p>
            <a:pPr lvl="3"/>
            <a:r>
              <a:rPr lang="en-US">
                <a:latin typeface="Arial"/>
                <a:ea typeface="ＭＳ Ｐゴシック"/>
                <a:cs typeface="Arial"/>
              </a:rPr>
              <a:t>Rad monitors not communicating with C-AD Main Control room </a:t>
            </a:r>
          </a:p>
          <a:p>
            <a:pPr lvl="3"/>
            <a:r>
              <a:rPr lang="en-US">
                <a:latin typeface="Arial"/>
                <a:ea typeface="ＭＳ Ｐゴシック"/>
                <a:cs typeface="Arial"/>
              </a:rPr>
              <a:t>dP indication on target water filter not reading correctly. SME from water group discussed purchasing new calibrated gauges and calibrating transducer</a:t>
            </a:r>
            <a:endParaRPr lang="en-US"/>
          </a:p>
          <a:p>
            <a:pPr lvl="3"/>
            <a:r>
              <a:rPr lang="en-US">
                <a:latin typeface="Arial"/>
                <a:ea typeface="ＭＳ Ｐゴシック"/>
                <a:cs typeface="Arial"/>
              </a:rPr>
              <a:t>WM received paint can of waste degraders 10/7</a:t>
            </a:r>
          </a:p>
          <a:p>
            <a:pPr lvl="3"/>
            <a:endParaRPr lang="en-US">
              <a:latin typeface="Arial"/>
              <a:ea typeface="ＭＳ Ｐゴシック"/>
              <a:cs typeface="Arial"/>
            </a:endParaRPr>
          </a:p>
          <a:p>
            <a:pPr marL="862330" lvl="1" indent="0">
              <a:buNone/>
            </a:pPr>
            <a:endParaRPr lang="en-US">
              <a:latin typeface="Arial"/>
              <a:ea typeface="ＭＳ Ｐゴシック"/>
              <a:cs typeface="Arial"/>
            </a:endParaRPr>
          </a:p>
          <a:p>
            <a:pPr marL="862330" lvl="1" indent="0">
              <a:buNone/>
            </a:pPr>
            <a:endParaRPr lang="en-US">
              <a:latin typeface="Arial"/>
              <a:ea typeface="ＭＳ Ｐゴシック"/>
              <a:cs typeface="Arial"/>
            </a:endParaRPr>
          </a:p>
          <a:p>
            <a:pPr marL="1205230" lvl="1" indent="-342900"/>
            <a:endParaRPr lang="en-US">
              <a:latin typeface="Arial"/>
              <a:ea typeface="ＭＳ Ｐゴシック"/>
              <a:cs typeface="Arial"/>
            </a:endParaRPr>
          </a:p>
          <a:p>
            <a:pPr marL="1205230" lvl="1" indent="-342900"/>
            <a:endParaRPr lang="en-US">
              <a:latin typeface="Arial"/>
              <a:ea typeface="ＭＳ Ｐゴシック"/>
              <a:cs typeface="Arial"/>
            </a:endParaRPr>
          </a:p>
          <a:p>
            <a:pPr marL="342900" lvl="1" indent="0">
              <a:buNone/>
            </a:pPr>
            <a:endParaRPr lang="en-US">
              <a:latin typeface="Arial"/>
              <a:ea typeface="ＭＳ Ｐゴシック"/>
              <a:cs typeface="Arial"/>
            </a:endParaRPr>
          </a:p>
          <a:p>
            <a:pPr marL="342900" lvl="1" indent="0">
              <a:buNone/>
            </a:pPr>
            <a:r>
              <a:rPr lang="en-US">
                <a:latin typeface="Arial"/>
                <a:ea typeface="ＭＳ Ｐゴシック"/>
                <a:cs typeface="Arial"/>
              </a:rPr>
              <a:t>          </a:t>
            </a:r>
          </a:p>
          <a:p>
            <a:pPr marL="342900" lvl="1" indent="0">
              <a:buNone/>
            </a:pPr>
            <a:endParaRPr lang="en-US">
              <a:cs typeface="Arial"/>
            </a:endParaRPr>
          </a:p>
          <a:p>
            <a:pPr lvl="1"/>
            <a:endParaRPr lang="en-US" sz="1800">
              <a:cs typeface="Arial"/>
            </a:endParaRPr>
          </a:p>
          <a:p>
            <a:pPr marL="342900" lvl="1" indent="0">
              <a:buNone/>
            </a:pPr>
            <a:endParaRPr lang="en-US" sz="1800">
              <a:cs typeface="Arial"/>
            </a:endParaRPr>
          </a:p>
          <a:p>
            <a:pPr marL="342900" lvl="1" indent="0">
              <a:buNone/>
            </a:pPr>
            <a:endParaRPr lang="en-US" altLang="en-US" sz="1800">
              <a:cs typeface="Arial"/>
            </a:endParaRPr>
          </a:p>
          <a:p>
            <a:pPr marL="342900" lvl="1" indent="0">
              <a:buNone/>
            </a:pPr>
            <a:endParaRPr lang="en-US" sz="1800">
              <a:cs typeface="Arial"/>
            </a:endParaRPr>
          </a:p>
          <a:p>
            <a:pPr lvl="1"/>
            <a:endParaRPr lang="en-US" altLang="en-US" sz="16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4942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46A9B0F-B807-4407-9D74-7D7E433C8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" y="1713139"/>
            <a:ext cx="11642425" cy="4497879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t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11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Font typeface="Times" panose="02020603050405020304" pitchFamily="18" charset="0"/>
              <a:buChar char="•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0858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3pPr>
            <a:lvl4pPr marL="14287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4pPr>
            <a:lvl5pPr marL="1771650" indent="-228600" algn="l" rtl="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5pPr>
            <a:lvl6pPr marL="22288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6860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1432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600450" indent="-228600" algn="l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42B7F"/>
              </a:buClr>
              <a:buSzPct val="90000"/>
              <a:buChar char="-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4170" lvl="1" indent="-344170">
              <a:buNone/>
              <a:defRPr/>
            </a:pPr>
            <a:r>
              <a:rPr lang="en-US" u="sng">
                <a:solidFill>
                  <a:srgbClr val="000000"/>
                </a:solidFill>
                <a:ea typeface="MS PGothic"/>
                <a:cs typeface="Arial"/>
              </a:rPr>
              <a:t>Commissioning Path Forward</a:t>
            </a:r>
            <a:r>
              <a:rPr lang="en-US">
                <a:solidFill>
                  <a:srgbClr val="000000"/>
                </a:solidFill>
                <a:ea typeface="MS PGothic"/>
                <a:cs typeface="Arial"/>
              </a:rPr>
              <a:t>: Commissioning has restarted. </a:t>
            </a:r>
          </a:p>
          <a:p>
            <a:pPr marL="0" lvl="1" indent="0">
              <a:buNone/>
              <a:defRPr/>
            </a:pPr>
            <a:r>
              <a:rPr lang="en-US" sz="1800">
                <a:solidFill>
                  <a:srgbClr val="000000"/>
                </a:solidFill>
                <a:ea typeface="MS PGothic"/>
                <a:cs typeface="Arial"/>
              </a:rPr>
              <a:t>   </a:t>
            </a:r>
          </a:p>
          <a:p>
            <a:pPr marL="339725" lvl="2" indent="-339725">
              <a:buFont typeface="Wingdings" panose="05000000000000000000" pitchFamily="2" charset="2"/>
              <a:buChar char="q"/>
              <a:defRPr/>
            </a:pPr>
            <a:r>
              <a:rPr lang="en-US" sz="2000">
                <a:solidFill>
                  <a:srgbClr val="000000"/>
                </a:solidFill>
                <a:ea typeface="MS PGothic"/>
                <a:cs typeface="Arial"/>
              </a:rPr>
              <a:t>Cyclotron is working under module 3 of the commissioning plan.</a:t>
            </a:r>
          </a:p>
          <a:p>
            <a:pPr marL="339725" lvl="2" indent="-339725">
              <a:buFont typeface="Wingdings" panose="05000000000000000000" pitchFamily="2" charset="2"/>
              <a:buChar char="q"/>
              <a:defRPr/>
            </a:pPr>
            <a:r>
              <a:rPr lang="en-US" sz="2000" u="sng">
                <a:solidFill>
                  <a:srgbClr val="000000"/>
                </a:solidFill>
                <a:ea typeface="+mn-lt"/>
                <a:cs typeface="+mn-lt"/>
              </a:rPr>
              <a:t>RF is operational.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 RF survey conducted 9/29 per module 2 of the commissioning plan. USI for </a:t>
            </a:r>
            <a:r>
              <a:rPr lang="en-US" sz="2000" u="sng">
                <a:solidFill>
                  <a:srgbClr val="000000"/>
                </a:solidFill>
                <a:ea typeface="+mn-lt"/>
                <a:cs typeface="+mn-lt"/>
              </a:rPr>
              <a:t>new access controls ‘testing/tuning modes</a:t>
            </a:r>
            <a:r>
              <a:rPr lang="en-US" sz="2000">
                <a:solidFill>
                  <a:srgbClr val="000000"/>
                </a:solidFill>
                <a:ea typeface="+mn-lt"/>
                <a:cs typeface="+mn-lt"/>
              </a:rPr>
              <a:t>’ – approved by RSC, forwarded to LESHC; LESHC meeting took place 10/9, </a:t>
            </a:r>
            <a:r>
              <a:rPr lang="en-US" sz="2000" b="1">
                <a:solidFill>
                  <a:srgbClr val="000000"/>
                </a:solidFill>
                <a:ea typeface="+mn-lt"/>
                <a:cs typeface="+mn-lt"/>
              </a:rPr>
              <a:t>1 week to review</a:t>
            </a:r>
            <a:endParaRPr lang="en-US" sz="2000" b="1">
              <a:cs typeface="Arial"/>
            </a:endParaRPr>
          </a:p>
          <a:p>
            <a:pPr marL="285750" lvl="1">
              <a:buFont typeface="Wingdings" panose="05000000000000000000" pitchFamily="2" charset="2"/>
              <a:buChar char="q"/>
              <a:defRPr/>
            </a:pPr>
            <a:r>
              <a:rPr lang="en-US">
                <a:ea typeface="MS PGothic"/>
              </a:rPr>
              <a:t>Extraction probe issues fixed</a:t>
            </a:r>
            <a:endParaRPr lang="en-US">
              <a:cs typeface="Arial" panose="020B0604020202020204"/>
            </a:endParaRPr>
          </a:p>
          <a:p>
            <a:pPr marL="285750" lvl="1">
              <a:buFont typeface="Wingdings" panose="05000000000000000000" pitchFamily="2" charset="2"/>
              <a:buChar char="q"/>
              <a:defRPr/>
            </a:pPr>
            <a:r>
              <a:rPr lang="en-US">
                <a:ea typeface="MS PGothic"/>
              </a:rPr>
              <a:t>Energy measurement irradiation complete</a:t>
            </a:r>
            <a:endParaRPr lang="en-US">
              <a:solidFill>
                <a:srgbClr val="000000"/>
              </a:solidFill>
              <a:ea typeface="MS PGothic"/>
              <a:cs typeface="Arial"/>
            </a:endParaRPr>
          </a:p>
          <a:p>
            <a:pPr marL="285750" lvl="1">
              <a:buFont typeface="Wingdings" panose="05000000000000000000" pitchFamily="2" charset="2"/>
              <a:buChar char="q"/>
              <a:defRPr/>
            </a:pPr>
            <a:r>
              <a:rPr lang="en-US" err="1">
                <a:solidFill>
                  <a:srgbClr val="000000"/>
                </a:solidFill>
                <a:ea typeface="MS PGothic"/>
                <a:cs typeface="Arial"/>
              </a:rPr>
              <a:t>Cobot</a:t>
            </a:r>
            <a:r>
              <a:rPr lang="en-US">
                <a:solidFill>
                  <a:srgbClr val="000000"/>
                </a:solidFill>
                <a:ea typeface="MS PGothic"/>
                <a:cs typeface="Arial"/>
              </a:rPr>
              <a:t> testing will resume when access to vault is available.</a:t>
            </a:r>
            <a:endParaRPr lang="en-US">
              <a:solidFill>
                <a:srgbClr val="000000"/>
              </a:solidFill>
              <a:cs typeface="Arial"/>
            </a:endParaRPr>
          </a:p>
          <a:p>
            <a:pPr marL="285750" lvl="1">
              <a:buFont typeface="Wingdings" panose="05000000000000000000" pitchFamily="2" charset="2"/>
              <a:buChar char="q"/>
              <a:defRPr/>
            </a:pPr>
            <a:r>
              <a:rPr lang="en-US">
                <a:solidFill>
                  <a:srgbClr val="000000"/>
                </a:solidFill>
                <a:ea typeface="MS PGothic"/>
                <a:cs typeface="Arial"/>
              </a:rPr>
              <a:t>Next step in commissioning plan is Ni target irradiation. Target ready, canning record approved, need RWP to cover target removal operation</a:t>
            </a:r>
            <a:endParaRPr lang="en-US">
              <a:solidFill>
                <a:srgbClr val="000000"/>
              </a:solidFill>
              <a:cs typeface="Arial"/>
            </a:endParaRPr>
          </a:p>
          <a:p>
            <a:pPr marL="285750" lvl="1">
              <a:buFont typeface="Wingdings" panose="05000000000000000000" pitchFamily="2" charset="2"/>
              <a:buChar char="q"/>
              <a:defRPr/>
            </a:pPr>
            <a:r>
              <a:rPr lang="en-US">
                <a:solidFill>
                  <a:srgbClr val="000000"/>
                </a:solidFill>
                <a:ea typeface="MS PGothic"/>
                <a:cs typeface="Arial"/>
              </a:rPr>
              <a:t>Air compressor maintenance and water backflow preventer testing 10/14.</a:t>
            </a:r>
            <a:endParaRPr lang="en-US">
              <a:solidFill>
                <a:srgbClr val="000000"/>
              </a:solidFill>
              <a:cs typeface="Arial"/>
            </a:endParaRPr>
          </a:p>
          <a:p>
            <a:pPr marL="285750" lvl="1">
              <a:buFont typeface="Wingdings" panose="05000000000000000000" pitchFamily="2" charset="2"/>
              <a:buChar char="q"/>
              <a:defRPr/>
            </a:pPr>
            <a:endParaRPr lang="en-US" sz="1500">
              <a:solidFill>
                <a:srgbClr val="000000"/>
              </a:solidFill>
              <a:cs typeface="Arial"/>
            </a:endParaRPr>
          </a:p>
          <a:p>
            <a:pPr marL="400050" lvl="2" indent="0">
              <a:buNone/>
              <a:defRPr/>
            </a:pPr>
            <a:endParaRPr lang="en-US" altLang="en-US" sz="2000">
              <a:solidFill>
                <a:srgbClr val="FF0000"/>
              </a:solidFill>
              <a:cs typeface="Arial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AA9728A-A262-4E12-8689-0B952EA66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0"/>
            <a:ext cx="9144000" cy="124869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GB" altLang="en-US" sz="3600" b="1">
                <a:solidFill>
                  <a:srgbClr val="042B7F"/>
                </a:solidFill>
                <a:latin typeface="+mj-lt"/>
                <a:cs typeface="+mj-cs"/>
              </a:rPr>
              <a:t>Cyclotron Activities</a:t>
            </a:r>
          </a:p>
        </p:txBody>
      </p:sp>
    </p:spTree>
    <p:extLst>
      <p:ext uri="{BB962C8B-B14F-4D97-AF65-F5344CB8AC3E}">
        <p14:creationId xmlns:p14="http://schemas.microsoft.com/office/powerpoint/2010/main" val="2153847646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" id="{1E50E555-00B6-2147-91A8-A2CEA3515EB8}" vid="{2E9CFCAC-53E9-4D4D-AE1F-381DB7BC788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1ae030c-e7ff-4e68-b2a4-530e777983b7">
      <UserInfo>
        <DisplayName>Fliller, Raymond</DisplayName>
        <AccountId>49</AccountId>
        <AccountType/>
      </UserInfo>
      <UserInfo>
        <DisplayName>Marr, Gregory</DisplayName>
        <AccountId>80</AccountId>
        <AccountType/>
      </UserInfo>
    </SharedWithUsers>
    <TaxCatchAll xmlns="3bfd71d5-c7ac-4dca-b865-a609d1eb4074" xsi:nil="true"/>
    <lcf76f155ced4ddcb4097134ff3c332f xmlns="c570ff57-61dc-4c9c-9f29-01323a33c2e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F63EEEEAB81F489B21C644B959EEF6" ma:contentTypeVersion="16" ma:contentTypeDescription="Create a new document." ma:contentTypeScope="" ma:versionID="ec183a637af6cd04057230a1c16d7644">
  <xsd:schema xmlns:xsd="http://www.w3.org/2001/XMLSchema" xmlns:xs="http://www.w3.org/2001/XMLSchema" xmlns:p="http://schemas.microsoft.com/office/2006/metadata/properties" xmlns:ns2="c570ff57-61dc-4c9c-9f29-01323a33c2e1" xmlns:ns3="51ae030c-e7ff-4e68-b2a4-530e777983b7" xmlns:ns4="3bfd71d5-c7ac-4dca-b865-a609d1eb4074" targetNamespace="http://schemas.microsoft.com/office/2006/metadata/properties" ma:root="true" ma:fieldsID="87ed3d0174e0d4dfa4e3baba036c861c" ns2:_="" ns3:_="" ns4:_="">
    <xsd:import namespace="c570ff57-61dc-4c9c-9f29-01323a33c2e1"/>
    <xsd:import namespace="51ae030c-e7ff-4e68-b2a4-530e777983b7"/>
    <xsd:import namespace="3bfd71d5-c7ac-4dca-b865-a609d1eb40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4:TaxCatchAll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70ff57-61dc-4c9c-9f29-01323a33c2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ae030c-e7ff-4e68-b2a4-530e777983b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71d5-c7ac-4dca-b865-a609d1eb4074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92f970d1-4ec7-45c9-9ff4-5836ea687489}" ma:internalName="TaxCatchAll" ma:showField="CatchAllData" ma:web="51ae030c-e7ff-4e68-b2a4-530e777983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858D2BA-C037-4B33-8B60-4489B88DA946}">
  <ds:schemaRefs>
    <ds:schemaRef ds:uri="3bfd71d5-c7ac-4dca-b865-a609d1eb4074"/>
    <ds:schemaRef ds:uri="51ae030c-e7ff-4e68-b2a4-530e777983b7"/>
    <ds:schemaRef ds:uri="c570ff57-61dc-4c9c-9f29-01323a33c2e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34C94C8-A039-4C8F-BE1A-A70CADC17E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B8D6E0E-C671-4C02-BB9D-50BF6133F866}">
  <ds:schemaRefs>
    <ds:schemaRef ds:uri="3bfd71d5-c7ac-4dca-b865-a609d1eb4074"/>
    <ds:schemaRef ds:uri="51ae030c-e7ff-4e68-b2a4-530e777983b7"/>
    <ds:schemaRef ds:uri="c570ff57-61dc-4c9c-9f29-01323a33c2e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Procedures for AP Hot Cells IRR</Template>
  <Application>Microsoft Office PowerPoint</Application>
  <PresentationFormat>Widescreen</PresentationFormat>
  <Slides>3</Slides>
  <Notes>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BNL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Procedures for the AP Hot Cells IRR</dc:title>
  <dc:subject/>
  <dc:creator>Vitkun, Christopher</dc:creator>
  <cp:keywords/>
  <dc:description/>
  <cp:revision>2</cp:revision>
  <cp:lastPrinted>2021-10-01T18:13:14Z</cp:lastPrinted>
  <dcterms:created xsi:type="dcterms:W3CDTF">2021-09-27T21:23:39Z</dcterms:created>
  <dcterms:modified xsi:type="dcterms:W3CDTF">2025-10-14T16:06:24Z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0x0101008CF63EEEEAB81F489B21C644B959EEF6</vt:lpwstr>
  </property>
  <property fmtid="{D5CDD505-2E9C-101B-9397-08002B2CF9AE}" pid="3" name="MediaServiceImageTags">
    <vt:lpwstr/>
  </property>
</Properties>
</file>