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320CD2-AA3B-421B-8B40-1EAE1B66447F}" v="10" dt="2025-10-21T15:39:41.9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94"/>
  </p:normalViewPr>
  <p:slideViewPr>
    <p:cSldViewPr snapToGrid="0" snapToObjects="1">
      <p:cViewPr varScale="1">
        <p:scale>
          <a:sx n="159" d="100"/>
          <a:sy n="159" d="100"/>
        </p:scale>
        <p:origin x="175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1542" y="-481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aner, Francis" userId="bacbc4c7-fc84-4868-b145-d1a996a384b5" providerId="ADAL" clId="{4C40AE1E-D199-46A4-897C-C6F5EB248734}"/>
    <pc:docChg chg="undo custSel addSld delSld modSld sldOrd">
      <pc:chgData name="Craner, Francis" userId="bacbc4c7-fc84-4868-b145-d1a996a384b5" providerId="ADAL" clId="{4C40AE1E-D199-46A4-897C-C6F5EB248734}" dt="2025-10-21T15:44:03.930" v="1287" actId="20577"/>
      <pc:docMkLst>
        <pc:docMk/>
      </pc:docMkLst>
      <pc:sldChg chg="modSp mod">
        <pc:chgData name="Craner, Francis" userId="bacbc4c7-fc84-4868-b145-d1a996a384b5" providerId="ADAL" clId="{4C40AE1E-D199-46A4-897C-C6F5EB248734}" dt="2025-10-21T15:38:02.268" v="1244" actId="20577"/>
        <pc:sldMkLst>
          <pc:docMk/>
          <pc:sldMk cId="2246755923" sldId="256"/>
        </pc:sldMkLst>
        <pc:spChg chg="mod">
          <ac:chgData name="Craner, Francis" userId="bacbc4c7-fc84-4868-b145-d1a996a384b5" providerId="ADAL" clId="{4C40AE1E-D199-46A4-897C-C6F5EB248734}" dt="2025-10-21T15:38:02.268" v="1244" actId="20577"/>
          <ac:spMkLst>
            <pc:docMk/>
            <pc:sldMk cId="2246755923" sldId="256"/>
            <ac:spMk id="2" creationId="{1C156CBC-DA70-7741-BB3F-BCDBBE052F88}"/>
          </ac:spMkLst>
        </pc:spChg>
        <pc:spChg chg="mod">
          <ac:chgData name="Craner, Francis" userId="bacbc4c7-fc84-4868-b145-d1a996a384b5" providerId="ADAL" clId="{4C40AE1E-D199-46A4-897C-C6F5EB248734}" dt="2025-10-20T15:31:22.495" v="1" actId="20577"/>
          <ac:spMkLst>
            <pc:docMk/>
            <pc:sldMk cId="2246755923" sldId="256"/>
            <ac:spMk id="3" creationId="{FDB0E14B-6889-F849-8A8C-D01D7C36038D}"/>
          </ac:spMkLst>
        </pc:spChg>
      </pc:sldChg>
      <pc:sldChg chg="modSp new mod">
        <pc:chgData name="Craner, Francis" userId="bacbc4c7-fc84-4868-b145-d1a996a384b5" providerId="ADAL" clId="{4C40AE1E-D199-46A4-897C-C6F5EB248734}" dt="2025-10-21T15:24:40.848" v="1015" actId="20577"/>
        <pc:sldMkLst>
          <pc:docMk/>
          <pc:sldMk cId="1620802897" sldId="257"/>
        </pc:sldMkLst>
        <pc:spChg chg="mod">
          <ac:chgData name="Craner, Francis" userId="bacbc4c7-fc84-4868-b145-d1a996a384b5" providerId="ADAL" clId="{4C40AE1E-D199-46A4-897C-C6F5EB248734}" dt="2025-10-20T16:00:51.697" v="20" actId="20577"/>
          <ac:spMkLst>
            <pc:docMk/>
            <pc:sldMk cId="1620802897" sldId="257"/>
            <ac:spMk id="2" creationId="{38FCCC42-37AA-3CD8-17A2-E4A2BE138F41}"/>
          </ac:spMkLst>
        </pc:spChg>
        <pc:spChg chg="mod">
          <ac:chgData name="Craner, Francis" userId="bacbc4c7-fc84-4868-b145-d1a996a384b5" providerId="ADAL" clId="{4C40AE1E-D199-46A4-897C-C6F5EB248734}" dt="2025-10-21T15:24:40.848" v="1015" actId="20577"/>
          <ac:spMkLst>
            <pc:docMk/>
            <pc:sldMk cId="1620802897" sldId="257"/>
            <ac:spMk id="3" creationId="{2971E1D4-58CE-17C9-A2EC-7AE27B897D36}"/>
          </ac:spMkLst>
        </pc:spChg>
      </pc:sldChg>
      <pc:sldChg chg="modSp new mod ord">
        <pc:chgData name="Craner, Francis" userId="bacbc4c7-fc84-4868-b145-d1a996a384b5" providerId="ADAL" clId="{4C40AE1E-D199-46A4-897C-C6F5EB248734}" dt="2025-10-21T15:42:11.509" v="1274"/>
        <pc:sldMkLst>
          <pc:docMk/>
          <pc:sldMk cId="4127748748" sldId="258"/>
        </pc:sldMkLst>
        <pc:spChg chg="mod">
          <ac:chgData name="Craner, Francis" userId="bacbc4c7-fc84-4868-b145-d1a996a384b5" providerId="ADAL" clId="{4C40AE1E-D199-46A4-897C-C6F5EB248734}" dt="2025-10-21T15:25:13.341" v="1020" actId="20577"/>
          <ac:spMkLst>
            <pc:docMk/>
            <pc:sldMk cId="4127748748" sldId="258"/>
            <ac:spMk id="2" creationId="{7AA7861B-D922-8DBD-B363-0879786EA4F1}"/>
          </ac:spMkLst>
        </pc:spChg>
        <pc:spChg chg="mod">
          <ac:chgData name="Craner, Francis" userId="bacbc4c7-fc84-4868-b145-d1a996a384b5" providerId="ADAL" clId="{4C40AE1E-D199-46A4-897C-C6F5EB248734}" dt="2025-10-21T13:20:01.460" v="791" actId="12"/>
          <ac:spMkLst>
            <pc:docMk/>
            <pc:sldMk cId="4127748748" sldId="258"/>
            <ac:spMk id="3" creationId="{F0EDD008-476D-5195-CE40-32DED8CDE2DC}"/>
          </ac:spMkLst>
        </pc:spChg>
      </pc:sldChg>
      <pc:sldChg chg="modSp new del mod">
        <pc:chgData name="Craner, Francis" userId="bacbc4c7-fc84-4868-b145-d1a996a384b5" providerId="ADAL" clId="{4C40AE1E-D199-46A4-897C-C6F5EB248734}" dt="2025-10-21T13:25:28.914" v="950" actId="47"/>
        <pc:sldMkLst>
          <pc:docMk/>
          <pc:sldMk cId="2126413933" sldId="259"/>
        </pc:sldMkLst>
        <pc:spChg chg="mod">
          <ac:chgData name="Craner, Francis" userId="bacbc4c7-fc84-4868-b145-d1a996a384b5" providerId="ADAL" clId="{4C40AE1E-D199-46A4-897C-C6F5EB248734}" dt="2025-10-21T13:24:40.747" v="937" actId="21"/>
          <ac:spMkLst>
            <pc:docMk/>
            <pc:sldMk cId="2126413933" sldId="259"/>
            <ac:spMk id="3" creationId="{89DDE044-C65C-083C-3B14-D2E064C7A21B}"/>
          </ac:spMkLst>
        </pc:spChg>
      </pc:sldChg>
      <pc:sldChg chg="modSp new mod ord">
        <pc:chgData name="Craner, Francis" userId="bacbc4c7-fc84-4868-b145-d1a996a384b5" providerId="ADAL" clId="{4C40AE1E-D199-46A4-897C-C6F5EB248734}" dt="2025-10-21T15:42:46.972" v="1276"/>
        <pc:sldMkLst>
          <pc:docMk/>
          <pc:sldMk cId="101914580" sldId="260"/>
        </pc:sldMkLst>
        <pc:spChg chg="mod">
          <ac:chgData name="Craner, Francis" userId="bacbc4c7-fc84-4868-b145-d1a996a384b5" providerId="ADAL" clId="{4C40AE1E-D199-46A4-897C-C6F5EB248734}" dt="2025-10-21T13:15:26.663" v="349" actId="20577"/>
          <ac:spMkLst>
            <pc:docMk/>
            <pc:sldMk cId="101914580" sldId="260"/>
            <ac:spMk id="2" creationId="{72DCDC01-51B2-CE76-8215-0521FCCE9112}"/>
          </ac:spMkLst>
        </pc:spChg>
        <pc:spChg chg="mod">
          <ac:chgData name="Craner, Francis" userId="bacbc4c7-fc84-4868-b145-d1a996a384b5" providerId="ADAL" clId="{4C40AE1E-D199-46A4-897C-C6F5EB248734}" dt="2025-10-21T15:34:39.547" v="1187" actId="20577"/>
          <ac:spMkLst>
            <pc:docMk/>
            <pc:sldMk cId="101914580" sldId="260"/>
            <ac:spMk id="3" creationId="{ADAF5E2C-D59C-11A7-B770-D6442386AB4B}"/>
          </ac:spMkLst>
        </pc:spChg>
      </pc:sldChg>
      <pc:sldChg chg="del">
        <pc:chgData name="Craner, Francis" userId="bacbc4c7-fc84-4868-b145-d1a996a384b5" providerId="ADAL" clId="{4C40AE1E-D199-46A4-897C-C6F5EB248734}" dt="2025-10-20T15:31:30.484" v="3" actId="47"/>
        <pc:sldMkLst>
          <pc:docMk/>
          <pc:sldMk cId="2355335300" sldId="260"/>
        </pc:sldMkLst>
      </pc:sldChg>
      <pc:sldChg chg="modSp new mod ord">
        <pc:chgData name="Craner, Francis" userId="bacbc4c7-fc84-4868-b145-d1a996a384b5" providerId="ADAL" clId="{4C40AE1E-D199-46A4-897C-C6F5EB248734}" dt="2025-10-21T15:41:40.792" v="1272" actId="27636"/>
        <pc:sldMkLst>
          <pc:docMk/>
          <pc:sldMk cId="2136718904" sldId="261"/>
        </pc:sldMkLst>
        <pc:spChg chg="mod">
          <ac:chgData name="Craner, Francis" userId="bacbc4c7-fc84-4868-b145-d1a996a384b5" providerId="ADAL" clId="{4C40AE1E-D199-46A4-897C-C6F5EB248734}" dt="2025-10-20T19:03:29.206" v="261" actId="20577"/>
          <ac:spMkLst>
            <pc:docMk/>
            <pc:sldMk cId="2136718904" sldId="261"/>
            <ac:spMk id="2" creationId="{A3811138-D741-7DC7-FD33-7FD5B653CD80}"/>
          </ac:spMkLst>
        </pc:spChg>
        <pc:spChg chg="mod">
          <ac:chgData name="Craner, Francis" userId="bacbc4c7-fc84-4868-b145-d1a996a384b5" providerId="ADAL" clId="{4C40AE1E-D199-46A4-897C-C6F5EB248734}" dt="2025-10-21T15:41:40.792" v="1272" actId="27636"/>
          <ac:spMkLst>
            <pc:docMk/>
            <pc:sldMk cId="2136718904" sldId="261"/>
            <ac:spMk id="3" creationId="{AA06CC18-0AB0-E562-C2A7-8FBAA77BD40A}"/>
          </ac:spMkLst>
        </pc:spChg>
      </pc:sldChg>
      <pc:sldChg chg="del">
        <pc:chgData name="Craner, Francis" userId="bacbc4c7-fc84-4868-b145-d1a996a384b5" providerId="ADAL" clId="{4C40AE1E-D199-46A4-897C-C6F5EB248734}" dt="2025-10-20T15:31:32.142" v="4" actId="47"/>
        <pc:sldMkLst>
          <pc:docMk/>
          <pc:sldMk cId="2406044520" sldId="261"/>
        </pc:sldMkLst>
      </pc:sldChg>
      <pc:sldChg chg="modSp new mod">
        <pc:chgData name="Craner, Francis" userId="bacbc4c7-fc84-4868-b145-d1a996a384b5" providerId="ADAL" clId="{4C40AE1E-D199-46A4-897C-C6F5EB248734}" dt="2025-10-21T15:44:03.930" v="1287" actId="20577"/>
        <pc:sldMkLst>
          <pc:docMk/>
          <pc:sldMk cId="1697324091" sldId="262"/>
        </pc:sldMkLst>
        <pc:spChg chg="mod">
          <ac:chgData name="Craner, Francis" userId="bacbc4c7-fc84-4868-b145-d1a996a384b5" providerId="ADAL" clId="{4C40AE1E-D199-46A4-897C-C6F5EB248734}" dt="2025-10-21T13:16:44.752" v="373" actId="20577"/>
          <ac:spMkLst>
            <pc:docMk/>
            <pc:sldMk cId="1697324091" sldId="262"/>
            <ac:spMk id="2" creationId="{7FE7F38E-9D9F-5A28-9F9C-C69265C8B095}"/>
          </ac:spMkLst>
        </pc:spChg>
        <pc:spChg chg="mod">
          <ac:chgData name="Craner, Francis" userId="bacbc4c7-fc84-4868-b145-d1a996a384b5" providerId="ADAL" clId="{4C40AE1E-D199-46A4-897C-C6F5EB248734}" dt="2025-10-21T15:44:03.930" v="1287" actId="20577"/>
          <ac:spMkLst>
            <pc:docMk/>
            <pc:sldMk cId="1697324091" sldId="262"/>
            <ac:spMk id="3" creationId="{74EC4524-3C14-8569-5B74-E896FDC08FAC}"/>
          </ac:spMkLst>
        </pc:spChg>
      </pc:sldChg>
      <pc:sldChg chg="modSp new mod">
        <pc:chgData name="Craner, Francis" userId="bacbc4c7-fc84-4868-b145-d1a996a384b5" providerId="ADAL" clId="{4C40AE1E-D199-46A4-897C-C6F5EB248734}" dt="2025-10-21T15:39:44.186" v="1267" actId="20577"/>
        <pc:sldMkLst>
          <pc:docMk/>
          <pc:sldMk cId="449383267" sldId="263"/>
        </pc:sldMkLst>
        <pc:spChg chg="mod">
          <ac:chgData name="Craner, Francis" userId="bacbc4c7-fc84-4868-b145-d1a996a384b5" providerId="ADAL" clId="{4C40AE1E-D199-46A4-897C-C6F5EB248734}" dt="2025-10-21T15:38:34.257" v="1256" actId="20577"/>
          <ac:spMkLst>
            <pc:docMk/>
            <pc:sldMk cId="449383267" sldId="263"/>
            <ac:spMk id="2" creationId="{A5DEA06D-5048-9BFA-F5E0-FBC8BD60620B}"/>
          </ac:spMkLst>
        </pc:spChg>
        <pc:spChg chg="mod">
          <ac:chgData name="Craner, Francis" userId="bacbc4c7-fc84-4868-b145-d1a996a384b5" providerId="ADAL" clId="{4C40AE1E-D199-46A4-897C-C6F5EB248734}" dt="2025-10-21T15:39:44.186" v="1267" actId="20577"/>
          <ac:spMkLst>
            <pc:docMk/>
            <pc:sldMk cId="449383267" sldId="263"/>
            <ac:spMk id="3" creationId="{0ABF51F1-F7BA-234F-225F-9A21C936964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11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niosh/docs/97-145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Arial"/>
              </a:rPr>
              <a:t>TAKE FIVE for Safety-</a:t>
            </a:r>
            <a:br>
              <a:rPr lang="en-US" dirty="0"/>
            </a:br>
            <a:r>
              <a:rPr lang="en-US" dirty="0"/>
              <a:t>Shift Work and Fatigue-NIOSH Guidance Synopsis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October 21,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1" y="5251491"/>
            <a:ext cx="7750969" cy="521739"/>
          </a:xfrm>
        </p:spPr>
        <p:txBody>
          <a:bodyPr/>
          <a:lstStyle/>
          <a:p>
            <a:r>
              <a:rPr lang="en-US" dirty="0"/>
              <a:t>Frank Craner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CCC42-37AA-3CD8-17A2-E4A2BE138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Worker Fatigue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1E1D4-58CE-17C9-A2EC-7AE27B897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	Decreased alertness from worker fatigue has been a factor in industrial accidents, including: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	the 2005 Texas City BP oil refinery explosion,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	the 2009 Colgan Air Crash,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	the explosion of the space shuttle Challenger 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	the nuclear accidents at Chernobyl and Three Mile 	Island.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BF920-416E-DD8D-A1A5-C243262104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620802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CDC01-51B2-CE76-8215-0521FCCE9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Considerations for Supervisors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F5E2C-D59C-11A7-B770-D6442386A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Variables to consider include:</a:t>
            </a:r>
          </a:p>
          <a:p>
            <a:pPr marL="685800" lvl="1" indent="-342900"/>
            <a:r>
              <a:rPr lang="en-US" dirty="0"/>
              <a:t>How long a shift is.</a:t>
            </a:r>
          </a:p>
          <a:p>
            <a:pPr marL="685800" lvl="1" indent="-342900"/>
            <a:r>
              <a:rPr lang="en-US" dirty="0"/>
              <a:t>How many shifts are worked before a rest day.</a:t>
            </a:r>
          </a:p>
          <a:p>
            <a:pPr marL="685800" lvl="1" indent="-342900"/>
            <a:r>
              <a:rPr lang="en-US" dirty="0"/>
              <a:t>How many rest days are on weekends.</a:t>
            </a:r>
          </a:p>
          <a:p>
            <a:pPr marL="685800" lvl="1" indent="-342900"/>
            <a:r>
              <a:rPr lang="en-US" dirty="0"/>
              <a:t>Whether there is overtime.</a:t>
            </a:r>
          </a:p>
          <a:p>
            <a:pPr marL="685800" lvl="1" indent="-342900"/>
            <a:r>
              <a:rPr lang="en-US" dirty="0"/>
              <a:t>How much rest is taken between shifts.</a:t>
            </a:r>
          </a:p>
          <a:p>
            <a:pPr marL="685800" lvl="1" indent="-342900"/>
            <a:r>
              <a:rPr lang="en-US" dirty="0"/>
              <a:t>How much rest is taken during the shift.</a:t>
            </a:r>
          </a:p>
          <a:p>
            <a:pPr marL="685800" lvl="1" indent="-342900"/>
            <a:r>
              <a:rPr lang="en-US" dirty="0"/>
              <a:t>Whether the work schedule is regular and predictable.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There is no ideal schedule that fits every situation. Both good and bad points can be found in most work schedules.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AB4BC-6EC9-CC53-EC3B-C802F492EA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1914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7861B-D922-8DBD-B363-0879786EA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4" y="365126"/>
            <a:ext cx="8480759" cy="1325563"/>
          </a:xfrm>
        </p:spPr>
        <p:txBody>
          <a:bodyPr/>
          <a:lstStyle/>
          <a:p>
            <a:r>
              <a:rPr lang="en-US" dirty="0"/>
              <a:t>Approaches to Work Scheduling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DD008-476D-5195-CE40-32DED8CDE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Organizational or group approaches include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	redesigning the work schedule,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	redistributing the workload,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	improving the work environment, 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	instituting programs to improve worker awareness.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Individual approaches include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	improved sleep strategies,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	exercise and diet programs, 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	relaxation techniques.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8AC3A-D6CC-C9BD-0648-65E4B5D28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27748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11138-D741-7DC7-FD33-7FD5B653C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and Changing Schedules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6CC18-0AB0-E562-C2A7-8FBAA77BD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Changing a schedule is not easily done and must be handled carefully.</a:t>
            </a:r>
          </a:p>
          <a:p>
            <a:pPr marL="685800" lvl="1" indent="-342900"/>
            <a:r>
              <a:rPr lang="en-US" dirty="0"/>
              <a:t>Designing a work schedule has a large and immediate impact on all</a:t>
            </a:r>
            <a:br>
              <a:rPr lang="en-US" dirty="0"/>
            </a:br>
            <a:r>
              <a:rPr lang="en-US" dirty="0"/>
              <a:t>workers. </a:t>
            </a:r>
          </a:p>
          <a:p>
            <a:pPr marL="685800" lvl="1" indent="-342900"/>
            <a:r>
              <a:rPr lang="en-US" dirty="0"/>
              <a:t>Working hours affect how people arrange the rest of their lives. So any time a work schedule is changed, many aspects of job life and</a:t>
            </a:r>
            <a:br>
              <a:rPr lang="en-US" dirty="0"/>
            </a:br>
            <a:r>
              <a:rPr lang="en-US" dirty="0"/>
              <a:t>home life must be considered.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 is recommended that any work schedule change should first be temporary and evaluated carefully. </a:t>
            </a:r>
          </a:p>
          <a:p>
            <a:pPr marL="685800" lvl="1" indent="-342900"/>
            <a:r>
              <a:rPr lang="en-US" dirty="0"/>
              <a:t>The benefits of the change must outweigh the possible negative aspects. </a:t>
            </a:r>
          </a:p>
          <a:p>
            <a:pPr marL="685800" lvl="1" indent="-342900"/>
            <a:r>
              <a:rPr lang="en-US" dirty="0"/>
              <a:t>If it really is a change for the better, then it can be established on a permanent basis.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Because such a change is complex, it is a good idea to consult ergonomics, or human factors, specialists for help in work schedule design and evaluation.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298D1-254C-5E55-31AA-8562E5A16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136718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7F38E-9D9F-5A28-9F9C-C69265C8B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C4524-3C14-8569-5B74-E896FDC08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 aware of the effects of fatigue, and group and individual strategies for managing it.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Also consider change in seasons, length of schedule  period, and other uncertainties.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Many C-AD groups have decades of experience with scheduling shift work.  </a:t>
            </a:r>
          </a:p>
          <a:p>
            <a:pPr marL="685800" lvl="1" indent="-342900"/>
            <a:r>
              <a:rPr lang="en-US" dirty="0"/>
              <a:t>What are some of the “Best Practices” in use by groups and individuals at C-AD?</a:t>
            </a:r>
          </a:p>
          <a:p>
            <a:pPr marL="685800" lvl="1" indent="-342900"/>
            <a:endParaRPr lang="en-US" dirty="0"/>
          </a:p>
          <a:p>
            <a:pPr marL="685800" lvl="1" indent="-34290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90C4B-18B0-1E10-9D50-CFB787942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697324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EA06D-5048-9BFA-F5E0-FBC8BD606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F51F1-F7BA-234F-225F-9A21C9369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NIOSH: Plain Language About Shiftwork</a:t>
            </a:r>
          </a:p>
          <a:p>
            <a:r>
              <a:rPr lang="en-US" dirty="0">
                <a:hlinkClick r:id="rId2"/>
              </a:rPr>
              <a:t>Plain Language About Shiftwork (97-145) | NIOSH | CDC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B151E-3D80-76F2-7E26-E80F18670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49383267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BNL_PPT_Template_2021_Standard_Compressed (1)</Template>
  <TotalTime>22173</TotalTime>
  <Words>449</Words>
  <Application>Microsoft Office PowerPoint</Application>
  <PresentationFormat>On-screen Show (4:3)</PresentationFormat>
  <Paragraphs>54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BNL</vt:lpstr>
      <vt:lpstr>TAKE FIVE for Safety- Shift Work and Fatigue-NIOSH Guidance Synopsis </vt:lpstr>
      <vt:lpstr>Worker Fatigue</vt:lpstr>
      <vt:lpstr>Scheduling Considerations for Supervisors</vt:lpstr>
      <vt:lpstr>Approaches to Work Scheduling Challenges</vt:lpstr>
      <vt:lpstr>Managing and Changing Schedules</vt:lpstr>
      <vt:lpstr>Conclusion</vt:lpstr>
      <vt:lpstr>Reference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Craner, Francis</dc:creator>
  <cp:keywords/>
  <dc:description/>
  <cp:lastModifiedBy>Craner, Francis</cp:lastModifiedBy>
  <cp:revision>64</cp:revision>
  <cp:lastPrinted>2025-08-12T17:11:16Z</cp:lastPrinted>
  <dcterms:created xsi:type="dcterms:W3CDTF">2021-06-07T15:08:31Z</dcterms:created>
  <dcterms:modified xsi:type="dcterms:W3CDTF">2025-10-21T15:44:10Z</dcterms:modified>
  <cp:category/>
</cp:coreProperties>
</file>