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64" r:id="rId7"/>
    <p:sldId id="265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F12"/>
    <a:srgbClr val="FFFFFF"/>
    <a:srgbClr val="339966"/>
    <a:srgbClr val="000066"/>
    <a:srgbClr val="0066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23" autoAdjust="0"/>
    <p:restoredTop sz="57351" autoAdjust="0"/>
  </p:normalViewPr>
  <p:slideViewPr>
    <p:cSldViewPr snapToGrid="0">
      <p:cViewPr varScale="1">
        <p:scale>
          <a:sx n="96" d="100"/>
          <a:sy n="96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FC591-43DD-2C9D-C2D2-CE52CC5EE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A138A-8B85-456C-15DC-E988D16A1D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1B00-CBDE-3C9D-BDBD-B272CE5A1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85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24B6-FA0B-066F-E374-FA6BF5A83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47CFE3-0A20-C441-00AA-C4AA05442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C4AC00-AC58-5C98-1608-04792ECBC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74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35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35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35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35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</a:lstStyle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55088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311699" y="593367"/>
            <a:ext cx="85206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914400">
              <a:lnSpc>
                <a:spcPct val="100000"/>
              </a:lnSpc>
              <a:defRPr sz="27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536634"/>
            <a:ext cx="39999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1pPr>
            <a:lvl2pPr marL="8001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2pPr>
            <a:lvl3pPr marL="11430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350">
                <a:solidFill>
                  <a:srgbClr val="595959"/>
                </a:solidFill>
              </a:defRPr>
            </a:lvl3pPr>
            <a:lvl4pPr marL="14859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350">
                <a:solidFill>
                  <a:srgbClr val="595959"/>
                </a:solidFill>
              </a:defRPr>
            </a:lvl4pPr>
            <a:lvl5pPr marL="1828800" indent="-342900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35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400" y="1536634"/>
            <a:ext cx="3999901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410936" indent="-306161" defTabSz="9144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</a:lstStyle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1646" y="6271716"/>
            <a:ext cx="319512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914400">
              <a:defRPr sz="9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5773230"/>
            <a:ext cx="7750970" cy="746185"/>
          </a:xfrm>
          <a:prstGeom prst="rect">
            <a:avLst/>
          </a:prstGeom>
        </p:spPr>
        <p:txBody>
          <a:bodyPr/>
          <a:lstStyle>
            <a:lvl1pPr marL="0" indent="0">
              <a:defRPr sz="1350"/>
            </a:lvl1pPr>
            <a:lvl2pPr marL="0" indent="342900">
              <a:buSzTx/>
              <a:buNone/>
              <a:defRPr sz="1350"/>
            </a:lvl2pPr>
            <a:lvl3pPr marL="0" indent="685800">
              <a:buSzTx/>
              <a:buNone/>
              <a:defRPr sz="1350"/>
            </a:lvl3pPr>
            <a:lvl4pPr marL="0" indent="1028700">
              <a:buSzTx/>
              <a:buNone/>
              <a:defRPr sz="1350"/>
            </a:lvl4pPr>
            <a:lvl5pPr marL="0" indent="1371600">
              <a:buSzTx/>
              <a:buNone/>
              <a:defRPr sz="13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</a:lstStyle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562" y="5742910"/>
            <a:ext cx="2428876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36181" y="6298643"/>
            <a:ext cx="117019" cy="11541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3429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6858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0287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3716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609880" y="2541807"/>
            <a:ext cx="7750970" cy="1947461"/>
          </a:xfrm>
          <a:prstGeom prst="rect">
            <a:avLst/>
          </a:prstGeom>
        </p:spPr>
        <p:txBody>
          <a:bodyPr anchor="t"/>
          <a:lstStyle>
            <a:lvl1pPr>
              <a:defRPr sz="45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880" y="4501443"/>
            <a:ext cx="7750970" cy="1259608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342900">
              <a:buSzTx/>
              <a:buNone/>
              <a:defRPr sz="1800"/>
            </a:lvl2pPr>
            <a:lvl3pPr marL="0" indent="685800">
              <a:buSzTx/>
              <a:buNone/>
              <a:defRPr sz="1800"/>
            </a:lvl3pPr>
            <a:lvl4pPr marL="0" indent="1028700">
              <a:buSzTx/>
              <a:buNone/>
              <a:defRPr sz="1800"/>
            </a:lvl4pPr>
            <a:lvl5pPr marL="0" indent="13716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625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28625" y="1681164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1800" b="1"/>
            </a:lvl1pPr>
            <a:lvl2pPr marL="0" indent="342900">
              <a:buSzTx/>
              <a:buNone/>
              <a:defRPr sz="1800" b="1"/>
            </a:lvl2pPr>
            <a:lvl3pPr marL="0" indent="685800">
              <a:buSzTx/>
              <a:buNone/>
              <a:defRPr sz="1800" b="1"/>
            </a:lvl3pPr>
            <a:lvl4pPr marL="0" indent="1028700">
              <a:buSzTx/>
              <a:buNone/>
              <a:defRPr sz="1800" b="1"/>
            </a:lvl4pPr>
            <a:lvl5pPr marL="0" indent="1371600"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572000" y="1681164"/>
            <a:ext cx="3887391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</a:lstStyle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2400"/>
            </a:lvl1pPr>
            <a:lvl2pPr marL="538843" indent="-195943">
              <a:buFont typeface="Arial"/>
              <a:defRPr sz="2400"/>
            </a:lvl2pPr>
            <a:lvl3pPr marL="914400" indent="-228600">
              <a:buFont typeface="Arial"/>
              <a:defRPr sz="2400"/>
            </a:lvl3pPr>
            <a:lvl4pPr marL="1303020" indent="-274320">
              <a:buFont typeface="Arial"/>
              <a:defRPr sz="2400"/>
            </a:lvl4pPr>
            <a:lvl5pPr marL="1645920" indent="-274320">
              <a:buFont typeface="Arial"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</a:lstStyle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987426"/>
            <a:ext cx="462915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9" cy="3811588"/>
          </a:xfrm>
          <a:prstGeom prst="rect">
            <a:avLst/>
          </a:prstGeom>
        </p:spPr>
        <p:txBody>
          <a:bodyPr/>
          <a:lstStyle>
            <a:lvl1pPr marL="0" indent="0">
              <a:defRPr sz="1200"/>
            </a:lvl1pPr>
            <a:lvl2pPr marL="0" indent="342900">
              <a:buSzTx/>
              <a:buNone/>
              <a:defRPr sz="1200"/>
            </a:lvl2pPr>
            <a:lvl3pPr marL="0" indent="685800">
              <a:buSzTx/>
              <a:buNone/>
              <a:defRPr sz="1200"/>
            </a:lvl3pPr>
            <a:lvl4pPr marL="0" indent="1028700">
              <a:buSzTx/>
              <a:buNone/>
              <a:defRPr sz="1200"/>
            </a:lvl4pPr>
            <a:lvl5pPr marL="0" indent="1371600"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28625" y="1825625"/>
            <a:ext cx="828675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8356" y="6441450"/>
            <a:ext cx="117020" cy="11541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75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Tx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609880" y="2527861"/>
            <a:ext cx="7750970" cy="14605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sPHENIX 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4800">
                <a:latin typeface="Times New Roman" panose="02020603050405020304" pitchFamily="18" charset="0"/>
                <a:cs typeface="Times New Roman" panose="02020603050405020304" pitchFamily="18" charset="0"/>
              </a:rPr>
              <a:t>tatus</a:t>
            </a:r>
            <a:endParaRPr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609880" y="5101447"/>
            <a:ext cx="7750970" cy="5596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Oct.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609880" y="3811851"/>
            <a:ext cx="7750970" cy="9447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6500300" y="6298643"/>
            <a:ext cx="52900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270" y="820328"/>
            <a:ext cx="8939238" cy="48725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sPHENIX collaboration continued accumulating luminosity towards the luminosity goal of 7/</a:t>
            </a:r>
            <a:r>
              <a:rPr lang="en-US" sz="2500" kern="1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(Au + Au).  </a:t>
            </a:r>
            <a:b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6x6 with no-magnetic-field runs ~Oct. 14/15.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Access: Changed a fuse for the LV distribution board for EMCAL (Oct. 16).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Magnet tripped </a:t>
            </a:r>
            <a:r>
              <a:rPr lang="en-US" sz="23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interlock of Quench Watch Dog Timer (Oct. 18)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 </a:t>
            </a:r>
            <a:r>
              <a:rPr lang="en-US" sz="2500" kern="1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recovered within </a:t>
            </a: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hours.  </a:t>
            </a: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endParaRPr lang="en-US" sz="2500" kern="1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2628" lvl="1" indent="-342900">
              <a:lnSpc>
                <a:spcPct val="100000"/>
              </a:lnSpc>
              <a:spcBef>
                <a:spcPts val="0"/>
              </a:spcBef>
            </a:pPr>
            <a:r>
              <a:rPr lang="en-US" sz="2500" kern="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Access: Replacement of TPC CAEN power supplies, Oct. 18/19.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CC48D-1D9F-1DAD-EA37-7CDC87A21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34E6-A66A-3125-F23A-6AA61268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430C-F8AD-0836-AD24-0F12CCE3A8D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35D0A-25A0-E5CF-D585-0BEF3F1A668A}"/>
              </a:ext>
            </a:extLst>
          </p:cNvPr>
          <p:cNvSpPr/>
          <p:nvPr/>
        </p:nvSpPr>
        <p:spPr>
          <a:xfrm>
            <a:off x="1814015" y="6284461"/>
            <a:ext cx="131632" cy="1295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7DAB8-DE4D-C67B-C66C-C99C59669406}"/>
              </a:ext>
            </a:extLst>
          </p:cNvPr>
          <p:cNvSpPr txBox="1"/>
          <p:nvPr/>
        </p:nvSpPr>
        <p:spPr>
          <a:xfrm>
            <a:off x="1967948" y="5837587"/>
            <a:ext cx="685479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all sPHENIX detectors were being operated.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7030A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599CF-6362-BC08-A797-A285875FC258}"/>
              </a:ext>
            </a:extLst>
          </p:cNvPr>
          <p:cNvSpPr txBox="1"/>
          <p:nvPr/>
        </p:nvSpPr>
        <p:spPr>
          <a:xfrm rot="5400000">
            <a:off x="4440124" y="2816679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1008C pump trips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86AA1-E838-ABCD-C91A-B7DF74CFC69A}"/>
              </a:ext>
            </a:extLst>
          </p:cNvPr>
          <p:cNvSpPr txBox="1"/>
          <p:nvPr/>
        </p:nvSpPr>
        <p:spPr>
          <a:xfrm rot="5400000">
            <a:off x="7156109" y="2862942"/>
            <a:ext cx="191044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CDU issue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B9C5D7-90B2-A614-4B7F-85239813C9E8}"/>
              </a:ext>
            </a:extLst>
          </p:cNvPr>
          <p:cNvSpPr txBox="1"/>
          <p:nvPr/>
        </p:nvSpPr>
        <p:spPr>
          <a:xfrm rot="5400000">
            <a:off x="3996982" y="2973581"/>
            <a:ext cx="212087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1008C pump trips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BD7D7-2D08-6968-A0B0-0369FF6F4A6E}"/>
              </a:ext>
            </a:extLst>
          </p:cNvPr>
          <p:cNvSpPr txBox="1"/>
          <p:nvPr/>
        </p:nvSpPr>
        <p:spPr>
          <a:xfrm rot="5400000">
            <a:off x="6344413" y="2731600"/>
            <a:ext cx="191044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CDU issue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C84E9898-5429-44BF-AECB-7F3529824B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624"/>
            <a:ext cx="9144000" cy="4758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1161AE-2022-490C-3A7B-6F216EAF7AA3}"/>
              </a:ext>
            </a:extLst>
          </p:cNvPr>
          <p:cNvSpPr txBox="1"/>
          <p:nvPr/>
        </p:nvSpPr>
        <p:spPr>
          <a:xfrm>
            <a:off x="2855017" y="3356585"/>
            <a:ext cx="477052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6x6</a:t>
            </a:r>
          </a:p>
        </p:txBody>
      </p:sp>
    </p:spTree>
    <p:extLst>
      <p:ext uri="{BB962C8B-B14F-4D97-AF65-F5344CB8AC3E}">
        <p14:creationId xmlns:p14="http://schemas.microsoft.com/office/powerpoint/2010/main" val="10953966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0C640-8B18-6CB7-C320-6F2AD530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C488-E716-B26C-18C5-15671A2DA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46" y="-12440"/>
            <a:ext cx="9039225" cy="86506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 (cont.)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5A73A-5E91-0598-5C4A-0A692BC906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9009386" y="6711526"/>
            <a:ext cx="52899" cy="115416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11" descr="Graphical user interface&#10;&#10;AI-generated content may be incorrect.">
            <a:extLst>
              <a:ext uri="{FF2B5EF4-FFF2-40B4-BE49-F238E27FC236}">
                <a16:creationId xmlns:a16="http://schemas.microsoft.com/office/drawing/2014/main" id="{D2A78EFD-8E54-D236-96B5-2C7F3F40BD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202"/>
            <a:ext cx="9144000" cy="52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154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7FC6D0-1318-4919-89B5-CF65DF79CEF6}">
  <ds:schemaRefs>
    <ds:schemaRef ds:uri="46d32cf5-67aa-4169-8b5a-b88b5954077c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3bfd71d5-c7ac-4dca-b865-a609d1eb4074"/>
    <ds:schemaRef ds:uri="a15366be-a11d-406f-97c0-25efe51bccc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67387</TotalTime>
  <Words>138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</vt:lpstr>
      <vt:lpstr>sPHENIX Status (cont.)</vt:lpstr>
      <vt:lpstr>sPHENIX Status (cont.)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July 1, 2025</dc:title>
  <cp:lastModifiedBy>Yip, Kin</cp:lastModifiedBy>
  <cp:revision>681</cp:revision>
  <dcterms:modified xsi:type="dcterms:W3CDTF">2025-10-21T16:28:44Z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