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B1DB6-3E1F-0EFE-5B97-3FA25147EA46}" v="5" dt="2025-10-28T18:38:48.0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 lIns="45719" tIns="45720" rIns="45719" bIns="45720" anchor="t"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/>
                <a:cs typeface="Times New Roman"/>
              </a:rPr>
              <a:t>Oct.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28</a:t>
            </a:r>
            <a:r>
              <a:rPr sz="1800" dirty="0">
                <a:latin typeface="Times New Roman"/>
                <a:cs typeface="Times New Roman"/>
              </a:rPr>
              <a:t>, 202</a:t>
            </a:r>
            <a:r>
              <a:rPr lang="en-US" sz="1800" dirty="0"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" y="621548"/>
            <a:ext cx="8939238" cy="608997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sPHENIX collaboration continued accumulating luminosity towards the luminosity goal of 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 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new mode of running, during the initial 10 Hz gap cleaning at the beginning of the store, TPC is off until the frequency of gap cleaning reduces to 1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delay (few minutes).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hasn’t suffered from major damage since we used this mode.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leak of the cooling fluid for Electromagnetic Calorimeter in a panel in the northeastern corner of 1008-IR, outside the detectors.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(R. Pisani et. al.) plan to fix this tomorrow/Maintenance-Day with the help of C-AD mechanical technicians.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on Maintenance Day, C-AD water group &amp; power distribution group will install UPS for the PLC in the 1008C pump room.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Schultheiss will also change the timeout for the watchdog timer in quench detection system of the sPHENIX Magnet.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13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628446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83758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pic>
        <p:nvPicPr>
          <p:cNvPr id="13" name="Picture 12" descr="Chart&#10;&#10;AI-generated content may be incorrect.">
            <a:extLst>
              <a:ext uri="{FF2B5EF4-FFF2-40B4-BE49-F238E27FC236}">
                <a16:creationId xmlns:a16="http://schemas.microsoft.com/office/drawing/2014/main" id="{30FE5D38-FDD6-81B8-F458-4FA33873A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18"/>
            <a:ext cx="9144000" cy="47677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551382-DD13-9399-6000-5E4C8F8AA344}"/>
              </a:ext>
            </a:extLst>
          </p:cNvPr>
          <p:cNvCxnSpPr>
            <a:cxnSpLocks/>
          </p:cNvCxnSpPr>
          <p:nvPr/>
        </p:nvCxnSpPr>
        <p:spPr>
          <a:xfrm>
            <a:off x="8120051" y="5354215"/>
            <a:ext cx="175945" cy="574312"/>
          </a:xfrm>
          <a:prstGeom prst="straightConnector1">
            <a:avLst/>
          </a:prstGeom>
          <a:noFill/>
          <a:ln w="12700" cap="flat">
            <a:solidFill>
              <a:srgbClr val="0000FF"/>
            </a:solidFill>
            <a:prstDash val="solid"/>
            <a:miter lim="800000"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0F80FC-06C1-B914-C140-BCAEFC95A245}"/>
              </a:ext>
            </a:extLst>
          </p:cNvPr>
          <p:cNvSpPr txBox="1"/>
          <p:nvPr/>
        </p:nvSpPr>
        <p:spPr>
          <a:xfrm>
            <a:off x="7377901" y="5862500"/>
            <a:ext cx="180273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MVTX sensor reset</a:t>
            </a:r>
          </a:p>
        </p:txBody>
      </p: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0C18D675-9145-9D45-BF5F-DCF74A61B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522"/>
            <a:ext cx="9144000" cy="52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20" ma:contentTypeDescription="Create a new document." ma:contentTypeScope="" ma:versionID="208eb3c6867c38ff2a71bae078addcf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1efd3d2964ffd67923e27c54af5f4791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CFCC18-C849-4051-9A84-00C94DA94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67498</TotalTime>
  <Words>225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697</cp:revision>
  <dcterms:modified xsi:type="dcterms:W3CDTF">2025-10-28T18:38:50Z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