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6" r:id="rId6"/>
    <p:sldId id="262" r:id="rId7"/>
    <p:sldId id="264" r:id="rId8"/>
    <p:sldId id="265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117" d="100"/>
          <a:sy n="117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50" y="682508"/>
            <a:ext cx="8939238" cy="62364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accumulate luminosity towards the luminosity goal of 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data operation peaking at 40 GB/s (intake) and 50 GB/s (SCDF migration):</a:t>
            </a:r>
          </a:p>
          <a:p>
            <a:pPr lvl="1" indent="-255905"/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SCDF maintaining high up time for data migration.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6213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A58114-BB78-5DE4-EB76-36B6A7C70541}"/>
              </a:ext>
            </a:extLst>
          </p:cNvPr>
          <p:cNvGrpSpPr/>
          <p:nvPr/>
        </p:nvGrpSpPr>
        <p:grpSpPr>
          <a:xfrm>
            <a:off x="731160" y="2952474"/>
            <a:ext cx="7772760" cy="3367044"/>
            <a:chOff x="5362756" y="1023302"/>
            <a:chExt cx="6539814" cy="29990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823A39-6301-FA10-5331-693A9F48B8CC}"/>
                </a:ext>
              </a:extLst>
            </p:cNvPr>
            <p:cNvGrpSpPr/>
            <p:nvPr/>
          </p:nvGrpSpPr>
          <p:grpSpPr>
            <a:xfrm>
              <a:off x="5362756" y="1415547"/>
              <a:ext cx="6539814" cy="2606830"/>
              <a:chOff x="5362756" y="1415547"/>
              <a:chExt cx="6539814" cy="260683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0A5495C-D204-8DFA-9958-90D507A03F8C}"/>
                  </a:ext>
                </a:extLst>
              </p:cNvPr>
              <p:cNvGrpSpPr/>
              <p:nvPr/>
            </p:nvGrpSpPr>
            <p:grpSpPr>
              <a:xfrm>
                <a:off x="5362756" y="1415547"/>
                <a:ext cx="6539814" cy="2606830"/>
                <a:chOff x="5362756" y="1109881"/>
                <a:chExt cx="6539814" cy="260683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BA8C935F-B8D5-908A-3F53-F1357C63D9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2756" y="1137662"/>
                  <a:ext cx="6410780" cy="2579049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55DAEC-B81D-7E75-015B-07701626135D}"/>
                    </a:ext>
                  </a:extLst>
                </p:cNvPr>
                <p:cNvSpPr txBox="1"/>
                <p:nvPr/>
              </p:nvSpPr>
              <p:spPr>
                <a:xfrm>
                  <a:off x="7535333" y="1109881"/>
                  <a:ext cx="4367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effectLst>
                        <a:glow rad="101600">
                          <a:srgbClr val="000000">
                            <a:alpha val="60000"/>
                          </a:srgbClr>
                        </a:glow>
                      </a:effectLst>
                    </a:rPr>
                    <a:t>sPHENIX recording → ~40GB/s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1FDAAF-FD7A-F7F8-EA6A-59C548082BCE}"/>
                    </a:ext>
                  </a:extLst>
                </p:cNvPr>
                <p:cNvSpPr txBox="1"/>
                <p:nvPr/>
              </p:nvSpPr>
              <p:spPr>
                <a:xfrm>
                  <a:off x="7972615" y="3149898"/>
                  <a:ext cx="3800921" cy="411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effectLst>
                        <a:glow rad="101600">
                          <a:srgbClr val="000000">
                            <a:alpha val="60000"/>
                          </a:srgbClr>
                        </a:glo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SCDF migration → 50 GB/s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CC758C-CA2F-3C73-50B8-0375FFAB1B2D}"/>
                    </a:ext>
                  </a:extLst>
                </p:cNvPr>
                <p:cNvSpPr txBox="1"/>
                <p:nvPr/>
              </p:nvSpPr>
              <p:spPr>
                <a:xfrm>
                  <a:off x="7819845" y="2076556"/>
                  <a:ext cx="22590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C000"/>
                      </a:solidFill>
                    </a:rPr>
                    <a:t>Data in – Data out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F19055-F658-E324-936E-5A945413CC3A}"/>
                  </a:ext>
                </a:extLst>
              </p:cNvPr>
              <p:cNvSpPr txBox="1"/>
              <p:nvPr/>
            </p:nvSpPr>
            <p:spPr>
              <a:xfrm rot="16200000">
                <a:off x="5401734" y="2457739"/>
                <a:ext cx="2379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(RHIC maintenance)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2DE59-B16E-3F7C-866F-B03F4744E69E}"/>
                </a:ext>
              </a:extLst>
            </p:cNvPr>
            <p:cNvSpPr txBox="1"/>
            <p:nvPr/>
          </p:nvSpPr>
          <p:spPr>
            <a:xfrm rot="16200000">
              <a:off x="9833348" y="2028203"/>
              <a:ext cx="23791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(RHIC APEX)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50" y="682508"/>
            <a:ext cx="8939238" cy="62364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TPC trip recovery tools for the shifters are getting better and better.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on Nov. 12 (Maintenance Day) include cooling for TPC laser (South), power supply for TPC Central Membrane, MPOD (chassis) for EMCAL.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 software in 1008 Gas Mixing House crashed late Sunday night which disturbed gas flow to TPC for ~4 hours.  The TPC gas composition was recovered to the appropriate proportions Monday evening ~8 pm.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 compressors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Chiller #4 started to trip at the end of last week.  Motor fan replacement last Fri. didn’t fix the problem.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F&amp;O for giving us top priority to repair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6213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593902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08314" y="550230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304781"/>
            <a:ext cx="131632" cy="129593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1" y="6177460"/>
            <a:ext cx="80246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 TPC</a:t>
            </a:r>
          </a:p>
        </p:txBody>
      </p:sp>
      <p:pic>
        <p:nvPicPr>
          <p:cNvPr id="13" name="Picture 12" descr="Chart&#10;&#10;AI-generated content may be incorrect.">
            <a:extLst>
              <a:ext uri="{FF2B5EF4-FFF2-40B4-BE49-F238E27FC236}">
                <a16:creationId xmlns:a16="http://schemas.microsoft.com/office/drawing/2014/main" id="{13EF0D70-E4D7-AABF-72AE-82F8796B3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290"/>
            <a:ext cx="9144000" cy="46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AI-generated content may be incorrect.">
            <a:extLst>
              <a:ext uri="{FF2B5EF4-FFF2-40B4-BE49-F238E27FC236}">
                <a16:creationId xmlns:a16="http://schemas.microsoft.com/office/drawing/2014/main" id="{12E141F0-E45F-7086-25B0-1170A45B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792591"/>
            <a:ext cx="9144000" cy="527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12B94-FD55-A634-FED0-0840164349A3}"/>
              </a:ext>
            </a:extLst>
          </p:cNvPr>
          <p:cNvSpPr txBox="1"/>
          <p:nvPr/>
        </p:nvSpPr>
        <p:spPr>
          <a:xfrm>
            <a:off x="4026056" y="1870581"/>
            <a:ext cx="76879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78.6%</a:t>
            </a:r>
          </a:p>
        </p:txBody>
      </p:sp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67786</TotalTime>
  <Words>265</Words>
  <Application>Microsoft Office PowerPoint</Application>
  <PresentationFormat>On-screen Show (4:3)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sPHENIX Status 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720</cp:revision>
  <dcterms:modified xsi:type="dcterms:W3CDTF">2025-11-18T17:16:01Z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