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6"/>
  </p:notesMasterIdLst>
  <p:handoutMasterIdLst>
    <p:handoutMasterId r:id="rId7"/>
  </p:handoutMasterIdLst>
  <p:sldIdLst>
    <p:sldId id="256" r:id="rId2"/>
    <p:sldId id="297" r:id="rId3"/>
    <p:sldId id="298" r:id="rId4"/>
    <p:sldId id="296"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1pPr>
    <a:lvl2pPr marL="4572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2pPr>
    <a:lvl3pPr marL="9144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3pPr>
    <a:lvl4pPr marL="13716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4pPr>
    <a:lvl5pPr marL="1828800" algn="l" rtl="0" eaLnBrk="0" fontAlgn="base" hangingPunct="0">
      <a:spcBef>
        <a:spcPct val="0"/>
      </a:spcBef>
      <a:spcAft>
        <a:spcPct val="0"/>
      </a:spcAft>
      <a:defRPr sz="2400" kern="1200">
        <a:solidFill>
          <a:schemeClr val="tx1"/>
        </a:solidFill>
        <a:latin typeface="Arial" pitchFamily="66" charset="0"/>
        <a:ea typeface="ＭＳ Ｐゴシック" pitchFamily="66" charset="-128"/>
        <a:cs typeface="ＭＳ Ｐゴシック" pitchFamily="66" charset="-128"/>
      </a:defRPr>
    </a:lvl5pPr>
    <a:lvl6pPr marL="22860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6pPr>
    <a:lvl7pPr marL="27432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7pPr>
    <a:lvl8pPr marL="32004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8pPr>
    <a:lvl9pPr marL="3657600" algn="l" defTabSz="457200" rtl="0" eaLnBrk="1" latinLnBrk="0" hangingPunct="1">
      <a:defRPr sz="2400" kern="1200">
        <a:solidFill>
          <a:schemeClr val="tx1"/>
        </a:solidFill>
        <a:latin typeface="Arial" pitchFamily="66" charset="0"/>
        <a:ea typeface="ＭＳ Ｐゴシック" pitchFamily="66" charset="-128"/>
        <a:cs typeface="ＭＳ Ｐゴシック" pitchFamily="6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34124"/>
    <a:srgbClr val="8D3A21"/>
    <a:srgbClr val="C4523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27" autoAdjust="0"/>
    <p:restoredTop sz="99828" autoAdjust="0"/>
  </p:normalViewPr>
  <p:slideViewPr>
    <p:cSldViewPr>
      <p:cViewPr varScale="1">
        <p:scale>
          <a:sx n="127" d="100"/>
          <a:sy n="127" d="100"/>
        </p:scale>
        <p:origin x="54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D6B682-A5B7-B248-9F0D-1F6D8854EA3F}" type="datetimeFigureOut">
              <a:rPr lang="en-US" smtClean="0"/>
              <a:pPr/>
              <a:t>11/25/25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531D88-98DC-5C44-BD63-144D9895FEF0}" type="slidenum">
              <a:rPr lang="en-US" smtClean="0"/>
              <a:pPr/>
              <a:t>‹#›</a:t>
            </a:fld>
            <a:endParaRPr lang="en-US"/>
          </a:p>
        </p:txBody>
      </p:sp>
    </p:spTree>
    <p:extLst>
      <p:ext uri="{BB962C8B-B14F-4D97-AF65-F5344CB8AC3E}">
        <p14:creationId xmlns:p14="http://schemas.microsoft.com/office/powerpoint/2010/main" val="41636545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7EACF7F-8BFE-47CE-ABA5-E463E26FB9FE}" type="slidenum">
              <a:rPr lang="en-US"/>
              <a:pPr/>
              <a:t>‹#›</a:t>
            </a:fld>
            <a:endParaRPr lang="en-US"/>
          </a:p>
        </p:txBody>
      </p:sp>
    </p:spTree>
    <p:extLst>
      <p:ext uri="{BB962C8B-B14F-4D97-AF65-F5344CB8AC3E}">
        <p14:creationId xmlns:p14="http://schemas.microsoft.com/office/powerpoint/2010/main" val="2135496822"/>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pitchFamily="66" charset="0"/>
        <a:ea typeface="ＭＳ Ｐゴシック" pitchFamily="66" charset="-128"/>
        <a:cs typeface="ＭＳ Ｐゴシック" pitchFamily="66" charset="-128"/>
      </a:defRPr>
    </a:lvl1pPr>
    <a:lvl2pPr marL="4572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2pPr>
    <a:lvl3pPr marL="9144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3pPr>
    <a:lvl4pPr marL="13716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4pPr>
    <a:lvl5pPr marL="1828800" algn="l" rtl="0" fontAlgn="base">
      <a:spcBef>
        <a:spcPct val="30000"/>
      </a:spcBef>
      <a:spcAft>
        <a:spcPct val="0"/>
      </a:spcAft>
      <a:defRPr sz="1200" kern="1200">
        <a:solidFill>
          <a:schemeClr val="tx1"/>
        </a:solidFill>
        <a:latin typeface="Arial" pitchFamily="66" charset="0"/>
        <a:ea typeface="ＭＳ Ｐゴシック" pitchFamily="6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083C5E-6665-40E4-986F-27FB435A689D}" type="slidenum">
              <a:rPr lang="en-US"/>
              <a:pPr/>
              <a:t>1</a:t>
            </a:fld>
            <a:endParaRPr lang="en-US"/>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25 November 2025</a:t>
            </a:r>
          </a:p>
        </p:txBody>
      </p:sp>
      <p:sp>
        <p:nvSpPr>
          <p:cNvPr id="6" name="Slide Number Placeholder 5"/>
          <p:cNvSpPr>
            <a:spLocks noGrp="1"/>
          </p:cNvSpPr>
          <p:nvPr>
            <p:ph type="sldNum" sz="quarter" idx="12"/>
          </p:nvPr>
        </p:nvSpPr>
        <p:spPr/>
        <p:txBody>
          <a:bodyPr/>
          <a:lstStyle>
            <a:lvl1pPr>
              <a:defRPr smtClean="0"/>
            </a:lvl1pPr>
          </a:lstStyle>
          <a:p>
            <a:fld id="{0930C292-B77C-4A67-9228-7A758F4C0C9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25 November 2025</a:t>
            </a:r>
          </a:p>
        </p:txBody>
      </p:sp>
      <p:sp>
        <p:nvSpPr>
          <p:cNvPr id="6" name="Slide Number Placeholder 5"/>
          <p:cNvSpPr>
            <a:spLocks noGrp="1"/>
          </p:cNvSpPr>
          <p:nvPr>
            <p:ph type="sldNum" sz="quarter" idx="12"/>
          </p:nvPr>
        </p:nvSpPr>
        <p:spPr/>
        <p:txBody>
          <a:bodyPr/>
          <a:lstStyle>
            <a:lvl1pPr>
              <a:defRPr smtClean="0"/>
            </a:lvl1pPr>
          </a:lstStyle>
          <a:p>
            <a:fld id="{10C659C8-E60F-41EF-9976-278F4A2709B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25 November 2025</a:t>
            </a:r>
          </a:p>
        </p:txBody>
      </p:sp>
      <p:sp>
        <p:nvSpPr>
          <p:cNvPr id="6" name="Slide Number Placeholder 5"/>
          <p:cNvSpPr>
            <a:spLocks noGrp="1"/>
          </p:cNvSpPr>
          <p:nvPr>
            <p:ph type="sldNum" sz="quarter" idx="12"/>
          </p:nvPr>
        </p:nvSpPr>
        <p:spPr/>
        <p:txBody>
          <a:bodyPr/>
          <a:lstStyle>
            <a:lvl1pPr>
              <a:defRPr smtClean="0"/>
            </a:lvl1pPr>
          </a:lstStyle>
          <a:p>
            <a:fld id="{2A7EB4C4-EF69-4138-9C75-D09258C8C681}"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r>
              <a:rPr lang="en-US"/>
              <a:t>25 November 2025</a:t>
            </a:r>
          </a:p>
        </p:txBody>
      </p:sp>
      <p:sp>
        <p:nvSpPr>
          <p:cNvPr id="8" name="Slide Number Placeholder 7"/>
          <p:cNvSpPr>
            <a:spLocks noGrp="1"/>
          </p:cNvSpPr>
          <p:nvPr>
            <p:ph type="sldNum" sz="quarter" idx="12"/>
          </p:nvPr>
        </p:nvSpPr>
        <p:spPr>
          <a:xfrm>
            <a:off x="6553200" y="6248400"/>
            <a:ext cx="1905000" cy="457200"/>
          </a:xfrm>
        </p:spPr>
        <p:txBody>
          <a:bodyPr/>
          <a:lstStyle>
            <a:lvl1pPr>
              <a:defRPr smtClean="0"/>
            </a:lvl1pPr>
          </a:lstStyle>
          <a:p>
            <a:fld id="{27981802-38F2-4084-ACD4-79671C98A61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25 November 2025</a:t>
            </a:r>
          </a:p>
        </p:txBody>
      </p:sp>
      <p:sp>
        <p:nvSpPr>
          <p:cNvPr id="6" name="Slide Number Placeholder 5"/>
          <p:cNvSpPr>
            <a:spLocks noGrp="1"/>
          </p:cNvSpPr>
          <p:nvPr>
            <p:ph type="sldNum" sz="quarter" idx="12"/>
          </p:nvPr>
        </p:nvSpPr>
        <p:spPr/>
        <p:txBody>
          <a:bodyPr/>
          <a:lstStyle>
            <a:lvl1pPr>
              <a:defRPr smtClean="0"/>
            </a:lvl1pPr>
          </a:lstStyle>
          <a:p>
            <a:fld id="{78CD4AB4-1CE7-4B35-A3A4-BAB220F4945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a:t>25 November 2025</a:t>
            </a:r>
          </a:p>
        </p:txBody>
      </p:sp>
      <p:sp>
        <p:nvSpPr>
          <p:cNvPr id="6" name="Slide Number Placeholder 5"/>
          <p:cNvSpPr>
            <a:spLocks noGrp="1"/>
          </p:cNvSpPr>
          <p:nvPr>
            <p:ph type="sldNum" sz="quarter" idx="12"/>
          </p:nvPr>
        </p:nvSpPr>
        <p:spPr/>
        <p:txBody>
          <a:bodyPr/>
          <a:lstStyle>
            <a:lvl1pPr>
              <a:defRPr smtClean="0"/>
            </a:lvl1pPr>
          </a:lstStyle>
          <a:p>
            <a:fld id="{0B33D64F-694B-4260-BB94-C177444BB22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25 November 2025</a:t>
            </a:r>
          </a:p>
        </p:txBody>
      </p:sp>
      <p:sp>
        <p:nvSpPr>
          <p:cNvPr id="7" name="Slide Number Placeholder 6"/>
          <p:cNvSpPr>
            <a:spLocks noGrp="1"/>
          </p:cNvSpPr>
          <p:nvPr>
            <p:ph type="sldNum" sz="quarter" idx="12"/>
          </p:nvPr>
        </p:nvSpPr>
        <p:spPr/>
        <p:txBody>
          <a:bodyPr/>
          <a:lstStyle>
            <a:lvl1pPr>
              <a:defRPr smtClean="0"/>
            </a:lvl1pPr>
          </a:lstStyle>
          <a:p>
            <a:fld id="{CED8647E-2285-4A14-9844-8CCA69F8F5E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a:t>25 November 2025</a:t>
            </a:r>
          </a:p>
        </p:txBody>
      </p:sp>
      <p:sp>
        <p:nvSpPr>
          <p:cNvPr id="9" name="Slide Number Placeholder 8"/>
          <p:cNvSpPr>
            <a:spLocks noGrp="1"/>
          </p:cNvSpPr>
          <p:nvPr>
            <p:ph type="sldNum" sz="quarter" idx="12"/>
          </p:nvPr>
        </p:nvSpPr>
        <p:spPr/>
        <p:txBody>
          <a:bodyPr/>
          <a:lstStyle>
            <a:lvl1pPr>
              <a:defRPr smtClean="0"/>
            </a:lvl1pPr>
          </a:lstStyle>
          <a:p>
            <a:fld id="{FDF71F85-2F28-46A3-BCA3-9D13339D5B5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a:t>25 November 2025</a:t>
            </a:r>
          </a:p>
        </p:txBody>
      </p:sp>
      <p:sp>
        <p:nvSpPr>
          <p:cNvPr id="5" name="Slide Number Placeholder 4"/>
          <p:cNvSpPr>
            <a:spLocks noGrp="1"/>
          </p:cNvSpPr>
          <p:nvPr>
            <p:ph type="sldNum" sz="quarter" idx="12"/>
          </p:nvPr>
        </p:nvSpPr>
        <p:spPr/>
        <p:txBody>
          <a:bodyPr/>
          <a:lstStyle>
            <a:lvl1pPr>
              <a:defRPr smtClean="0"/>
            </a:lvl1pPr>
          </a:lstStyle>
          <a:p>
            <a:fld id="{B1EA9B33-9FAA-4C31-A004-A21F8121A31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a:t>25 November 2025</a:t>
            </a:r>
          </a:p>
        </p:txBody>
      </p:sp>
      <p:sp>
        <p:nvSpPr>
          <p:cNvPr id="4" name="Slide Number Placeholder 3"/>
          <p:cNvSpPr>
            <a:spLocks noGrp="1"/>
          </p:cNvSpPr>
          <p:nvPr>
            <p:ph type="sldNum" sz="quarter" idx="12"/>
          </p:nvPr>
        </p:nvSpPr>
        <p:spPr/>
        <p:txBody>
          <a:bodyPr/>
          <a:lstStyle>
            <a:lvl1pPr>
              <a:defRPr smtClean="0"/>
            </a:lvl1pPr>
          </a:lstStyle>
          <a:p>
            <a:fld id="{D47E4E11-15CB-406C-97C1-660A6D8FFBB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25 November 2025</a:t>
            </a:r>
          </a:p>
        </p:txBody>
      </p:sp>
      <p:sp>
        <p:nvSpPr>
          <p:cNvPr id="7" name="Slide Number Placeholder 6"/>
          <p:cNvSpPr>
            <a:spLocks noGrp="1"/>
          </p:cNvSpPr>
          <p:nvPr>
            <p:ph type="sldNum" sz="quarter" idx="12"/>
          </p:nvPr>
        </p:nvSpPr>
        <p:spPr/>
        <p:txBody>
          <a:bodyPr/>
          <a:lstStyle>
            <a:lvl1pPr>
              <a:defRPr smtClean="0"/>
            </a:lvl1pPr>
          </a:lstStyle>
          <a:p>
            <a:fld id="{31FF0F05-5EBD-412C-88FD-3480C0C1B630}"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a:t>25 November 2025</a:t>
            </a:r>
          </a:p>
        </p:txBody>
      </p:sp>
      <p:sp>
        <p:nvSpPr>
          <p:cNvPr id="7" name="Slide Number Placeholder 6"/>
          <p:cNvSpPr>
            <a:spLocks noGrp="1"/>
          </p:cNvSpPr>
          <p:nvPr>
            <p:ph type="sldNum" sz="quarter" idx="12"/>
          </p:nvPr>
        </p:nvSpPr>
        <p:spPr/>
        <p:txBody>
          <a:bodyPr/>
          <a:lstStyle>
            <a:lvl1pPr>
              <a:defRPr smtClean="0"/>
            </a:lvl1pPr>
          </a:lstStyle>
          <a:p>
            <a:fld id="{3CDF7410-F622-4DF5-A959-95A2C20F42F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r>
              <a:rPr lang="en-US"/>
              <a:t>25 November 2025</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761E32E0-C8F3-4194-8335-A1A6B323F0B5}" type="slidenum">
              <a:rPr lang="en-US"/>
              <a:pPr/>
              <a:t>‹#›</a:t>
            </a:fld>
            <a:endParaRPr lang="en-US"/>
          </a:p>
        </p:txBody>
      </p:sp>
      <p:pic>
        <p:nvPicPr>
          <p:cNvPr id="1031" name="Picture 7" descr="NSRL_headlogo"/>
          <p:cNvPicPr>
            <a:picLocks noChangeAspect="1" noChangeArrowheads="1"/>
          </p:cNvPicPr>
          <p:nvPr userDrawn="1"/>
        </p:nvPicPr>
        <p:blipFill>
          <a:blip r:embed="rId14" cstate="email">
            <a:extLst>
              <a:ext uri="{28A0092B-C50C-407E-A947-70E740481C1C}">
                <a14:useLocalDpi xmlns:a14="http://schemas.microsoft.com/office/drawing/2010/main"/>
              </a:ext>
            </a:extLst>
          </a:blip>
          <a:srcRect/>
          <a:stretch>
            <a:fillRect/>
          </a:stretch>
        </p:blipFill>
        <p:spPr bwMode="auto">
          <a:xfrm>
            <a:off x="0" y="0"/>
            <a:ext cx="3962400" cy="515938"/>
          </a:xfrm>
          <a:prstGeom prst="rect">
            <a:avLst/>
          </a:prstGeom>
          <a:noFill/>
        </p:spPr>
      </p:pic>
      <p:pic>
        <p:nvPicPr>
          <p:cNvPr id="1032" name="Picture 8" descr="NSRL_bnllogo"/>
          <p:cNvPicPr>
            <a:picLocks noChangeAspect="1" noChangeArrowheads="1"/>
          </p:cNvPicPr>
          <p:nvPr userDrawn="1"/>
        </p:nvPicPr>
        <p:blipFill>
          <a:blip r:embed="rId15" cstate="email">
            <a:extLst>
              <a:ext uri="{28A0092B-C50C-407E-A947-70E740481C1C}">
                <a14:useLocalDpi xmlns:a14="http://schemas.microsoft.com/office/drawing/2010/main"/>
              </a:ext>
            </a:extLst>
          </a:blip>
          <a:srcRect/>
          <a:stretch>
            <a:fillRect/>
          </a:stretch>
        </p:blipFill>
        <p:spPr bwMode="auto">
          <a:xfrm>
            <a:off x="7620000" y="0"/>
            <a:ext cx="1524000" cy="523875"/>
          </a:xfrm>
          <a:prstGeom prst="rect">
            <a:avLst/>
          </a:prstGeom>
          <a:noFill/>
        </p:spPr>
      </p:pic>
      <p:sp>
        <p:nvSpPr>
          <p:cNvPr id="1033" name="Rectangle 9"/>
          <p:cNvSpPr>
            <a:spLocks noChangeArrowheads="1"/>
          </p:cNvSpPr>
          <p:nvPr userDrawn="1"/>
        </p:nvSpPr>
        <p:spPr bwMode="auto">
          <a:xfrm>
            <a:off x="3810000" y="0"/>
            <a:ext cx="3886200" cy="533400"/>
          </a:xfrm>
          <a:prstGeom prst="rect">
            <a:avLst/>
          </a:prstGeom>
          <a:solidFill>
            <a:srgbClr val="A34124"/>
          </a:solidFill>
          <a:ln w="38100">
            <a:noFill/>
            <a:miter lim="800000"/>
            <a:headEnd/>
            <a:tailEnd/>
          </a:ln>
        </p:spPr>
        <p:txBody>
          <a:bodyPr wrap="none" anchor="ctr">
            <a:prstTxWarp prst="textNoShape">
              <a:avLst/>
            </a:prstTxWarp>
          </a:bodyPr>
          <a:lstStyle/>
          <a:p>
            <a:endParaRPr lang="en-US" dirty="0">
              <a:solidFill>
                <a:srgbClr val="C45230"/>
              </a:solidFill>
            </a:endParaRPr>
          </a:p>
        </p:txBody>
      </p:sp>
      <p:sp>
        <p:nvSpPr>
          <p:cNvPr id="1034" name="Rectangle 10"/>
          <p:cNvSpPr>
            <a:spLocks noChangeArrowheads="1"/>
          </p:cNvSpPr>
          <p:nvPr userDrawn="1"/>
        </p:nvSpPr>
        <p:spPr bwMode="auto">
          <a:xfrm>
            <a:off x="0" y="533400"/>
            <a:ext cx="9144000" cy="76200"/>
          </a:xfrm>
          <a:prstGeom prst="rect">
            <a:avLst/>
          </a:prstGeom>
          <a:solidFill>
            <a:srgbClr val="C45230"/>
          </a:solidFill>
          <a:ln w="9525">
            <a:noFill/>
            <a:miter lim="800000"/>
            <a:headEnd/>
            <a:tailEnd/>
          </a:ln>
        </p:spPr>
        <p:txBody>
          <a:bodyPr wrap="none" anchor="ctr">
            <a:prstTxWarp prst="textNoShape">
              <a:avLst/>
            </a:prstTxWarp>
          </a:bodyPr>
          <a:lstStyle/>
          <a:p>
            <a:endParaRPr lang="en-US"/>
          </a:p>
        </p:txBody>
      </p:sp>
      <p:sp>
        <p:nvSpPr>
          <p:cNvPr id="1035" name="Line 11"/>
          <p:cNvSpPr>
            <a:spLocks noChangeShapeType="1"/>
          </p:cNvSpPr>
          <p:nvPr userDrawn="1"/>
        </p:nvSpPr>
        <p:spPr bwMode="auto">
          <a:xfrm>
            <a:off x="0" y="533400"/>
            <a:ext cx="9144000" cy="0"/>
          </a:xfrm>
          <a:prstGeom prst="line">
            <a:avLst/>
          </a:prstGeom>
          <a:noFill/>
          <a:ln w="38100">
            <a:solidFill>
              <a:schemeClr val="bg1"/>
            </a:solidFill>
            <a:round/>
            <a:headEnd/>
            <a:tailEnd/>
          </a:ln>
        </p:spPr>
        <p:txBody>
          <a:bodyPr wrap="none" anchor="ctr">
            <a:prstTxWarp prst="textNoShape">
              <a:avLst/>
            </a:prstTxWarp>
          </a:bodyPr>
          <a:lstStyle/>
          <a:p>
            <a:endParaRPr lang="en-US"/>
          </a:p>
        </p:txBody>
      </p:sp>
      <p:sp>
        <p:nvSpPr>
          <p:cNvPr id="1036" name="Rectangle 12"/>
          <p:cNvSpPr>
            <a:spLocks noChangeArrowheads="1"/>
          </p:cNvSpPr>
          <p:nvPr userDrawn="1"/>
        </p:nvSpPr>
        <p:spPr bwMode="auto">
          <a:xfrm>
            <a:off x="0" y="533400"/>
            <a:ext cx="9144000" cy="152400"/>
          </a:xfrm>
          <a:prstGeom prst="rect">
            <a:avLst/>
          </a:prstGeom>
          <a:solidFill>
            <a:schemeClr val="bg1"/>
          </a:solidFill>
          <a:ln w="9525">
            <a:noFill/>
            <a:miter lim="800000"/>
            <a:headEnd/>
            <a:tailEnd/>
          </a:ln>
        </p:spPr>
        <p:txBody>
          <a:bodyPr wrap="none" anchor="ctr">
            <a:prstTxWarp prst="textNoShape">
              <a:avLst/>
            </a:prstTxWarp>
          </a:bodyP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2pPr>
      <a:lvl3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3pPr>
      <a:lvl4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4pPr>
      <a:lvl5pPr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5pPr>
      <a:lvl6pPr marL="4572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6pPr>
      <a:lvl7pPr marL="9144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7pPr>
      <a:lvl8pPr marL="13716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8pPr>
      <a:lvl9pPr marL="1828800" algn="ctr" rtl="0" fontAlgn="base">
        <a:spcBef>
          <a:spcPct val="0"/>
        </a:spcBef>
        <a:spcAft>
          <a:spcPct val="0"/>
        </a:spcAft>
        <a:defRPr sz="4400">
          <a:solidFill>
            <a:schemeClr val="tx2"/>
          </a:solidFill>
          <a:latin typeface="Arial" pitchFamily="66" charset="0"/>
          <a:ea typeface="ＭＳ Ｐゴシック" pitchFamily="66" charset="-128"/>
          <a:cs typeface="ＭＳ Ｐゴシック" pitchFamily="66"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95536" y="692696"/>
            <a:ext cx="8208912" cy="1133872"/>
          </a:xfrm>
        </p:spPr>
        <p:txBody>
          <a:bodyPr/>
          <a:lstStyle/>
          <a:p>
            <a:r>
              <a:rPr lang="en-US" dirty="0">
                <a:solidFill>
                  <a:srgbClr val="C45230"/>
                </a:solidFill>
                <a:effectLst>
                  <a:outerShdw blurRad="50800" dist="38100" dir="2700000">
                    <a:srgbClr val="000000">
                      <a:alpha val="43000"/>
                    </a:srgbClr>
                  </a:outerShdw>
                </a:effectLst>
              </a:rPr>
              <a:t>NSRL Time Meeting Report</a:t>
            </a:r>
            <a:endParaRPr lang="en-US" dirty="0">
              <a:effectLst>
                <a:outerShdw blurRad="38100" dist="38100" dir="2700000" algn="tl">
                  <a:srgbClr val="DDDDDD"/>
                </a:outerShdw>
              </a:effectLst>
            </a:endParaRPr>
          </a:p>
        </p:txBody>
      </p:sp>
      <p:sp>
        <p:nvSpPr>
          <p:cNvPr id="2051" name="Rectangle 3"/>
          <p:cNvSpPr>
            <a:spLocks noGrp="1" noChangeArrowheads="1"/>
          </p:cNvSpPr>
          <p:nvPr>
            <p:ph type="subTitle" idx="1"/>
          </p:nvPr>
        </p:nvSpPr>
        <p:spPr>
          <a:xfrm>
            <a:off x="1403648" y="5445224"/>
            <a:ext cx="6400800" cy="1224136"/>
          </a:xfrm>
        </p:spPr>
        <p:txBody>
          <a:bodyPr/>
          <a:lstStyle/>
          <a:p>
            <a:endParaRPr lang="en-US" sz="1800" dirty="0">
              <a:solidFill>
                <a:schemeClr val="bg2"/>
              </a:solidFill>
              <a:effectLst>
                <a:outerShdw blurRad="38100" dist="38100" dir="2700000" algn="tl">
                  <a:srgbClr val="DDDDDD"/>
                </a:outerShdw>
              </a:effectLst>
            </a:endParaRPr>
          </a:p>
          <a:p>
            <a:r>
              <a:rPr lang="en-US" sz="1800" dirty="0">
                <a:solidFill>
                  <a:schemeClr val="bg2"/>
                </a:solidFill>
                <a:effectLst>
                  <a:outerShdw blurRad="38100" dist="38100" dir="2700000" algn="tl">
                    <a:srgbClr val="DDDDDD"/>
                  </a:outerShdw>
                </a:effectLst>
              </a:rPr>
              <a:t>25 November 2025</a:t>
            </a:r>
          </a:p>
          <a:p>
            <a:r>
              <a:rPr lang="en-US" sz="1800" dirty="0">
                <a:solidFill>
                  <a:schemeClr val="bg2"/>
                </a:solidFill>
                <a:effectLst>
                  <a:outerShdw blurRad="38100" dist="38100" dir="2700000" algn="tl">
                    <a:srgbClr val="DDDDDD"/>
                  </a:outerShdw>
                </a:effectLst>
              </a:rPr>
              <a:t>Michael Sivertz</a:t>
            </a:r>
          </a:p>
        </p:txBody>
      </p:sp>
      <p:pic>
        <p:nvPicPr>
          <p:cNvPr id="4" name="Picture 3">
            <a:extLst>
              <a:ext uri="{FF2B5EF4-FFF2-40B4-BE49-F238E27FC236}">
                <a16:creationId xmlns:a16="http://schemas.microsoft.com/office/drawing/2014/main" id="{6EDFB059-127E-E969-3BA4-D4C817937B99}"/>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22597"/>
          <a:stretch/>
        </p:blipFill>
        <p:spPr>
          <a:xfrm>
            <a:off x="717848" y="1005840"/>
            <a:ext cx="7772400" cy="436345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this week</a:t>
            </a:r>
          </a:p>
        </p:txBody>
      </p:sp>
      <p:sp>
        <p:nvSpPr>
          <p:cNvPr id="6" name="Footer Placeholder 5">
            <a:extLst>
              <a:ext uri="{FF2B5EF4-FFF2-40B4-BE49-F238E27FC236}">
                <a16:creationId xmlns:a16="http://schemas.microsoft.com/office/drawing/2014/main" id="{AD782F20-DB3B-838F-5112-2FF355E3FA22}"/>
              </a:ext>
            </a:extLst>
          </p:cNvPr>
          <p:cNvSpPr>
            <a:spLocks noGrp="1"/>
          </p:cNvSpPr>
          <p:nvPr>
            <p:ph type="ftr" sz="quarter" idx="11"/>
          </p:nvPr>
        </p:nvSpPr>
        <p:spPr/>
        <p:txBody>
          <a:bodyPr/>
          <a:lstStyle/>
          <a:p>
            <a:r>
              <a:rPr lang="en-US"/>
              <a:t>25 November 2025</a:t>
            </a:r>
            <a:endParaRPr lang="en-US" dirty="0"/>
          </a:p>
        </p:txBody>
      </p:sp>
      <p:pic>
        <p:nvPicPr>
          <p:cNvPr id="5" name="Picture 4" descr="Chart, timeline&#10;&#10;AI-generated content may be incorrect.">
            <a:extLst>
              <a:ext uri="{FF2B5EF4-FFF2-40B4-BE49-F238E27FC236}">
                <a16:creationId xmlns:a16="http://schemas.microsoft.com/office/drawing/2014/main" id="{2F711D07-8402-59D2-D697-62EC8C8CB142}"/>
              </a:ext>
            </a:extLst>
          </p:cNvPr>
          <p:cNvPicPr>
            <a:picLocks noChangeAspect="1"/>
          </p:cNvPicPr>
          <p:nvPr/>
        </p:nvPicPr>
        <p:blipFill>
          <a:blip r:embed="rId2"/>
          <a:stretch>
            <a:fillRect/>
          </a:stretch>
        </p:blipFill>
        <p:spPr>
          <a:xfrm>
            <a:off x="685800" y="1628800"/>
            <a:ext cx="7772400" cy="4553019"/>
          </a:xfrm>
          <a:prstGeom prst="rect">
            <a:avLst/>
          </a:prstGeom>
        </p:spPr>
      </p:pic>
    </p:spTree>
    <p:extLst>
      <p:ext uri="{BB962C8B-B14F-4D97-AF65-F5344CB8AC3E}">
        <p14:creationId xmlns:p14="http://schemas.microsoft.com/office/powerpoint/2010/main" val="1389319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7DCA8-1807-8DA0-0CEF-EFE72C78E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0AC7E9-47F2-6720-A2A8-85871FC188C7}"/>
              </a:ext>
            </a:extLst>
          </p:cNvPr>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Schedule for next week</a:t>
            </a:r>
          </a:p>
        </p:txBody>
      </p:sp>
      <p:sp>
        <p:nvSpPr>
          <p:cNvPr id="6" name="Footer Placeholder 5">
            <a:extLst>
              <a:ext uri="{FF2B5EF4-FFF2-40B4-BE49-F238E27FC236}">
                <a16:creationId xmlns:a16="http://schemas.microsoft.com/office/drawing/2014/main" id="{1DD008FF-E045-0769-5C20-8D1F919F91FF}"/>
              </a:ext>
            </a:extLst>
          </p:cNvPr>
          <p:cNvSpPr>
            <a:spLocks noGrp="1"/>
          </p:cNvSpPr>
          <p:nvPr>
            <p:ph type="ftr" sz="quarter" idx="11"/>
          </p:nvPr>
        </p:nvSpPr>
        <p:spPr/>
        <p:txBody>
          <a:bodyPr/>
          <a:lstStyle/>
          <a:p>
            <a:r>
              <a:rPr lang="en-US"/>
              <a:t>25 November 2025</a:t>
            </a:r>
            <a:endParaRPr lang="en-US" dirty="0"/>
          </a:p>
        </p:txBody>
      </p:sp>
      <p:pic>
        <p:nvPicPr>
          <p:cNvPr id="4" name="Picture 3" descr="Chart, bar chart&#10;&#10;AI-generated content may be incorrect.">
            <a:extLst>
              <a:ext uri="{FF2B5EF4-FFF2-40B4-BE49-F238E27FC236}">
                <a16:creationId xmlns:a16="http://schemas.microsoft.com/office/drawing/2014/main" id="{E6C4F7AB-2AE8-17AC-BC46-D1E5DB6E2B61}"/>
              </a:ext>
            </a:extLst>
          </p:cNvPr>
          <p:cNvPicPr>
            <a:picLocks noChangeAspect="1"/>
          </p:cNvPicPr>
          <p:nvPr/>
        </p:nvPicPr>
        <p:blipFill>
          <a:blip r:embed="rId2"/>
          <a:stretch>
            <a:fillRect/>
          </a:stretch>
        </p:blipFill>
        <p:spPr>
          <a:xfrm>
            <a:off x="685800" y="1556792"/>
            <a:ext cx="7772400" cy="4495659"/>
          </a:xfrm>
          <a:prstGeom prst="rect">
            <a:avLst/>
          </a:prstGeom>
        </p:spPr>
      </p:pic>
    </p:spTree>
    <p:extLst>
      <p:ext uri="{BB962C8B-B14F-4D97-AF65-F5344CB8AC3E}">
        <p14:creationId xmlns:p14="http://schemas.microsoft.com/office/powerpoint/2010/main" val="1085066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45230"/>
                </a:solidFill>
                <a:effectLst>
                  <a:outerShdw blurRad="50800" dist="38100" dir="2700000">
                    <a:srgbClr val="000000">
                      <a:alpha val="43000"/>
                    </a:srgbClr>
                  </a:outerShdw>
                </a:effectLst>
              </a:rPr>
              <a:t>Future Schedule</a:t>
            </a:r>
          </a:p>
        </p:txBody>
      </p:sp>
      <p:sp>
        <p:nvSpPr>
          <p:cNvPr id="3" name="Content Placeholder 2"/>
          <p:cNvSpPr>
            <a:spLocks noGrp="1"/>
          </p:cNvSpPr>
          <p:nvPr>
            <p:ph sz="half" idx="1"/>
          </p:nvPr>
        </p:nvSpPr>
        <p:spPr>
          <a:xfrm>
            <a:off x="685800" y="1844824"/>
            <a:ext cx="8062664" cy="4507159"/>
          </a:xfrm>
        </p:spPr>
        <p:txBody>
          <a:bodyPr/>
          <a:lstStyle/>
          <a:p>
            <a:pPr marL="0" indent="0">
              <a:buNone/>
            </a:pPr>
            <a:r>
              <a:rPr lang="en-US" sz="1800" dirty="0"/>
              <a:t>Daily electronics testing: Smooth running from both Tandem and EBIS.</a:t>
            </a:r>
          </a:p>
          <a:p>
            <a:pPr marL="0" indent="0">
              <a:buNone/>
            </a:pPr>
            <a:endParaRPr lang="en-US" sz="1800" dirty="0"/>
          </a:p>
          <a:p>
            <a:pPr marL="0" indent="0">
              <a:buNone/>
            </a:pPr>
            <a:r>
              <a:rPr lang="en-US" sz="1800" dirty="0"/>
              <a:t>We hope to do some proton beam development after the electronics testing tomorrow, Wednesday 26 December to complete the high intensity small beam spot proton beams at 100, 200, 300, and 400 MeV. </a:t>
            </a:r>
          </a:p>
          <a:p>
            <a:pPr marL="0" indent="0">
              <a:buNone/>
            </a:pPr>
            <a:endParaRPr lang="en-US" sz="1800" dirty="0"/>
          </a:p>
          <a:p>
            <a:pPr marL="0" indent="0">
              <a:buNone/>
            </a:pPr>
            <a:r>
              <a:rPr lang="en-US" sz="1800" dirty="0"/>
              <a:t>We had a cancellation the following week, allowing us to remove Saturday from the NSRL schedule.</a:t>
            </a:r>
          </a:p>
          <a:p>
            <a:pPr marL="0" indent="0">
              <a:buNone/>
            </a:pPr>
            <a:endParaRPr lang="en-US" sz="1800" dirty="0"/>
          </a:p>
          <a:p>
            <a:pPr marL="0" indent="0">
              <a:buNone/>
            </a:pPr>
            <a:r>
              <a:rPr lang="en-US" sz="1800" dirty="0"/>
              <a:t>NSRL has been filling requests for high intensity Gold beams with Au from the Tandem.  After RHIC finishes with Gold on 6 December, NSRL will be taking Au from EBIS only.</a:t>
            </a:r>
          </a:p>
          <a:p>
            <a:pPr marL="0" indent="0">
              <a:buNone/>
            </a:pPr>
            <a:endParaRPr lang="en-US" sz="1800" dirty="0"/>
          </a:p>
        </p:txBody>
      </p:sp>
      <p:sp>
        <p:nvSpPr>
          <p:cNvPr id="6" name="Footer Placeholder 5"/>
          <p:cNvSpPr>
            <a:spLocks noGrp="1"/>
          </p:cNvSpPr>
          <p:nvPr>
            <p:ph type="ftr" sz="quarter" idx="11"/>
          </p:nvPr>
        </p:nvSpPr>
        <p:spPr/>
        <p:txBody>
          <a:bodyPr/>
          <a:lstStyle/>
          <a:p>
            <a:r>
              <a:rPr lang="en-US"/>
              <a:t>25 November 2025</a:t>
            </a:r>
            <a:endParaRPr lang="en-US" dirty="0"/>
          </a:p>
        </p:txBody>
      </p:sp>
    </p:spTree>
    <p:extLst>
      <p:ext uri="{BB962C8B-B14F-4D97-AF65-F5344CB8AC3E}">
        <p14:creationId xmlns:p14="http://schemas.microsoft.com/office/powerpoint/2010/main" val="2047224839"/>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66" charset="0"/>
            <a:ea typeface="ＭＳ Ｐゴシック" pitchFamily="66" charset="-128"/>
            <a:cs typeface="ＭＳ Ｐゴシック" pitchFamily="6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29881</TotalTime>
  <Words>131</Words>
  <Application>Microsoft Macintosh PowerPoint</Application>
  <PresentationFormat>On-screen Show (4:3)</PresentationFormat>
  <Paragraphs>18</Paragraphs>
  <Slides>4</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Blank Presentation</vt:lpstr>
      <vt:lpstr>NSRL Time Meeting Report</vt:lpstr>
      <vt:lpstr>Schedule for this week</vt:lpstr>
      <vt:lpstr>Schedule for next week</vt:lpstr>
      <vt:lpstr>Future Schedule</vt:lpstr>
    </vt:vector>
  </TitlesOfParts>
  <Company>Mike Sivertz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NSRL Detector Systems</dc:title>
  <dc:creator>Mike Sivertz</dc:creator>
  <cp:lastModifiedBy>Sivertz, Michael</cp:lastModifiedBy>
  <cp:revision>234</cp:revision>
  <cp:lastPrinted>2014-07-18T19:14:13Z</cp:lastPrinted>
  <dcterms:created xsi:type="dcterms:W3CDTF">2010-12-02T21:18:56Z</dcterms:created>
  <dcterms:modified xsi:type="dcterms:W3CDTF">2025-11-25T16:27:56Z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-305293515</vt:i4>
  </property>
  <property fmtid="{D5CDD505-2E9C-101B-9397-08002B2CF9AE}" pid="3" name="_EmailSubject">
    <vt:lpwstr>file</vt:lpwstr>
  </property>
  <property fmtid="{D5CDD505-2E9C-101B-9397-08002B2CF9AE}" pid="4" name="_AuthorEmail">
    <vt:lpwstr>sivertz@bnl.gov</vt:lpwstr>
  </property>
  <property fmtid="{D5CDD505-2E9C-101B-9397-08002B2CF9AE}" pid="5" name="_AuthorEmailDisplayName">
    <vt:lpwstr>Sivertz, Michael</vt:lpwstr>
  </property>
</Properties>
</file>