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8"/>
  </p:notesMasterIdLst>
  <p:sldIdLst>
    <p:sldId id="263" r:id="rId5"/>
    <p:sldId id="265" r:id="rId6"/>
    <p:sldId id="269" r:id="rId7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26E26B-60B3-743B-B738-99E3DE741AD4}" v="58" dt="2025-11-25T15:10:28.088"/>
    <p1510:client id="{73BE8C75-BE3A-0EAB-108F-2EBDDE216C73}" v="65" dt="2025-11-25T14:50:07.286"/>
    <p1510:client id="{8A103C26-18D5-C0DB-CD59-D7080E75EA44}" v="76" dt="2025-11-25T16:52:57.716"/>
    <p1510:client id="{AA9099F7-7E7A-A769-912F-A30FD3FA5847}" v="2" dt="2025-11-25T15:08:50.176"/>
    <p1510:client id="{E7740471-7F25-0AB1-4062-7CE4E6177310}" v="3" dt="2025-11-25T15:13:41.840"/>
    <p1510:client id="{FC4EFCEB-44DF-5EE1-292B-5E3FBE610408}" v="18" dt="2025-11-25T15:11:07.8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684FE0F-8343-4344-89A2-473FE8A53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79E445AC-93DA-4524-BFAA-AC49BACC3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F8535434-B853-4026-B779-03534BF6FF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ACDA14D-F24B-45DC-A4EB-0B35D8B121FB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043F50ED-D2A3-4236-9C9C-EB59B22052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153203E5-A236-4AEC-908C-1FCC8F777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F762167B-3C96-4260-90AA-07935C58AB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E03B491-E3A5-46B6-BE3D-7EC79A823A0E}" type="slidenum">
              <a:rPr lang="en-US" altLang="en-US" sz="1200" smtClean="0">
                <a:solidFill>
                  <a:srgbClr val="000000"/>
                </a:solidFill>
              </a:rPr>
              <a:pPr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7600820B-40B4-4F15-905E-72BAD0055C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390628BD-2929-4ABA-8C40-AF5ADDCEA3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D59FF0C5-F669-4EBE-A9C3-C4A8188A60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57FC39-95E1-4F1F-AA39-E935A60DD940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637A6BA2-395D-44A8-8C15-F43EA1C8F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8056" y="585949"/>
            <a:ext cx="9144000" cy="63236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GB" altLang="en-US" sz="3600" b="1">
                <a:solidFill>
                  <a:srgbClr val="042B7F"/>
                </a:solidFill>
                <a:latin typeface="+mj-lt"/>
                <a:cs typeface="+mj-cs"/>
              </a:rPr>
              <a:t>RRPL Operations</a:t>
            </a:r>
          </a:p>
          <a:p>
            <a:pPr algn="ctr">
              <a:lnSpc>
                <a:spcPct val="80000"/>
              </a:lnSpc>
              <a:defRPr/>
            </a:pPr>
            <a:endParaRPr lang="en-GB" altLang="en-US" sz="3600" b="1">
              <a:solidFill>
                <a:srgbClr val="042B7F"/>
              </a:solidFill>
              <a:latin typeface="+mj-lt"/>
              <a:cs typeface="+mj-cs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2B200BA-4A0F-4634-9EF4-00603008A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12" y="1425680"/>
            <a:ext cx="10708809" cy="444758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 u="sng">
                <a:latin typeface="+mn-lt"/>
              </a:defRPr>
            </a:lvl1pPr>
            <a:lvl2pPr marL="7429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latin typeface="+mn-lt"/>
              </a:defRPr>
            </a:lvl2pPr>
            <a:lvl3pPr marL="10858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latin typeface="+mn-lt"/>
              </a:defRPr>
            </a:lvl3pPr>
            <a:lvl4pPr marL="14287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latin typeface="+mn-lt"/>
              </a:defRPr>
            </a:lvl4pPr>
            <a:lvl5pPr marL="17716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latin typeface="+mn-lt"/>
              </a:defRPr>
            </a:lvl5pPr>
            <a:lvl6pPr marL="22288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6pPr>
            <a:lvl7pPr marL="26860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7pPr>
            <a:lvl8pPr marL="31432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8pPr>
            <a:lvl9pPr marL="36004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en-US"/>
              <a:t>RRPL - </a:t>
            </a:r>
            <a:r>
              <a:rPr lang="en-US" altLang="en-US" sz="2400"/>
              <a:t>Week of </a:t>
            </a:r>
            <a:r>
              <a:rPr lang="en-US" altLang="en-US"/>
              <a:t>11/17:</a:t>
            </a:r>
            <a:endParaRPr lang="en-US" altLang="en-US" sz="2400">
              <a:cs typeface="Arial"/>
            </a:endParaRPr>
          </a:p>
          <a:p>
            <a:pPr marL="1200150" lvl="2" indent="-342900">
              <a:buFont typeface="Wingdings"/>
              <a:buChar char="§"/>
              <a:defRPr/>
            </a:pPr>
            <a:r>
              <a:rPr lang="en-US" altLang="en-US" sz="2400" u="sng"/>
              <a:t>Special Operating Restriction</a:t>
            </a:r>
            <a:r>
              <a:rPr lang="en-US" altLang="en-US" sz="2400"/>
              <a:t>: </a:t>
            </a:r>
            <a:r>
              <a:rPr lang="en-US" altLang="en-US" sz="2400">
                <a:solidFill>
                  <a:srgbClr val="FF0000"/>
                </a:solidFill>
              </a:rPr>
              <a:t>BNL has issued a pause in all operations associated with radioactive materials in RRPL and BLIP hot cells/boxes covered under the current SAD/ASE until further notice </a:t>
            </a:r>
            <a:endParaRPr lang="en-US" altLang="en-US" sz="2400">
              <a:solidFill>
                <a:srgbClr val="FF0000"/>
              </a:solidFill>
              <a:cs typeface="Arial"/>
            </a:endParaRPr>
          </a:p>
          <a:p>
            <a:pPr marL="1200150" lvl="2" indent="-342900">
              <a:buFont typeface="Wingdings"/>
              <a:buChar char="§"/>
              <a:defRPr/>
            </a:pPr>
            <a:r>
              <a:rPr lang="en-US" altLang="en-US" sz="2400"/>
              <a:t>Coming weeks: </a:t>
            </a:r>
            <a:endParaRPr lang="en-US" altLang="en-US" sz="2400">
              <a:cs typeface="Arial"/>
            </a:endParaRPr>
          </a:p>
          <a:p>
            <a:pPr marL="1485900" lvl="2">
              <a:buFont typeface="Wingdings" panose="05000000000000000000" pitchFamily="2" charset="2"/>
              <a:buChar char="§"/>
              <a:defRPr/>
            </a:pPr>
            <a:r>
              <a:rPr lang="en-US" sz="2000">
                <a:ea typeface="ＭＳ Ｐゴシック"/>
                <a:cs typeface="Arial"/>
              </a:rPr>
              <a:t>Solidification of LANL Th target waste after special operation restrictions are resolved</a:t>
            </a:r>
          </a:p>
          <a:p>
            <a:pPr marL="1485900" lvl="2">
              <a:buFont typeface="Wingdings" panose="05000000000000000000" pitchFamily="2" charset="2"/>
              <a:buChar char="§"/>
              <a:defRPr/>
            </a:pPr>
            <a:r>
              <a:rPr lang="en-US" sz="2000">
                <a:ea typeface="ＭＳ Ｐゴシック"/>
                <a:cs typeface="Arial"/>
              </a:rPr>
              <a:t>Ni/Co Hot Cell set-up in TPL; preparation for BLIP irradiated foil processing</a:t>
            </a:r>
          </a:p>
          <a:p>
            <a:pPr marL="1485900" lvl="2">
              <a:buFont typeface="Wingdings" panose="05000000000000000000" pitchFamily="2" charset="2"/>
              <a:buChar char="§"/>
              <a:defRPr/>
            </a:pPr>
            <a:r>
              <a:rPr lang="en-US" sz="2000">
                <a:ea typeface="ＭＳ Ｐゴシック"/>
                <a:cs typeface="Arial"/>
              </a:rPr>
              <a:t>Be-7 processing in TPL</a:t>
            </a:r>
          </a:p>
          <a:p>
            <a:pPr marL="857250" lvl="2" indent="0">
              <a:buNone/>
              <a:defRPr/>
            </a:pPr>
            <a:endParaRPr lang="en-US" sz="220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20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20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200">
              <a:ea typeface="ＭＳ Ｐゴシック"/>
              <a:cs typeface="+mn-lt"/>
            </a:endParaRPr>
          </a:p>
          <a:p>
            <a:pPr marL="857250" lvl="2" indent="0">
              <a:buNone/>
              <a:defRPr/>
            </a:pPr>
            <a:endParaRPr lang="en-US" altLang="en-US" sz="2200">
              <a:ea typeface="ＭＳ Ｐゴシック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739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94778782-2162-44E1-B119-3FBB7A36B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80884"/>
            <a:ext cx="10041082" cy="53498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/>
          <a:p>
            <a:pPr>
              <a:lnSpc>
                <a:spcPct val="80000"/>
              </a:lnSpc>
              <a:defRPr/>
            </a:pPr>
            <a:r>
              <a:rPr lang="en-GB" altLang="en-US" sz="3600" b="1">
                <a:solidFill>
                  <a:srgbClr val="042B7F"/>
                </a:solidFill>
                <a:latin typeface="+mj-lt"/>
                <a:cs typeface="+mj-cs"/>
              </a:rPr>
              <a:t>BLIP Operation – OFF Season Mode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64C66563-3370-4C2E-A1F4-C02A337C7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70" y="374952"/>
            <a:ext cx="10660253" cy="538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286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858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287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716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288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6860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432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004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buNone/>
            </a:pPr>
            <a:endParaRPr lang="en-US" altLang="en-US" sz="1800">
              <a:latin typeface="Arial"/>
              <a:ea typeface="ＭＳ Ｐゴシック"/>
              <a:cs typeface="Arial"/>
            </a:endParaRPr>
          </a:p>
          <a:p>
            <a:endParaRPr lang="en-US" altLang="en-US" sz="1800">
              <a:latin typeface="Arial"/>
              <a:ea typeface="ＭＳ Ｐゴシック"/>
              <a:cs typeface="Arial"/>
            </a:endParaRPr>
          </a:p>
          <a:p>
            <a:pPr marL="0" indent="0">
              <a:buNone/>
            </a:pPr>
            <a:endParaRPr lang="en-US" altLang="en-US" sz="1800">
              <a:latin typeface="Arial"/>
              <a:ea typeface="ＭＳ Ｐゴシック"/>
              <a:cs typeface="Arial"/>
            </a:endParaRPr>
          </a:p>
          <a:p>
            <a:pPr marL="1205230" lvl="1" indent="-342900"/>
            <a:endParaRPr lang="en-US">
              <a:latin typeface="Arial"/>
              <a:ea typeface="ＭＳ Ｐゴシック"/>
              <a:cs typeface="Arial"/>
            </a:endParaRPr>
          </a:p>
          <a:p>
            <a:pPr marL="1205230" lvl="1" indent="-342900"/>
            <a:r>
              <a:rPr lang="en-US">
                <a:latin typeface="Arial"/>
                <a:ea typeface="ＭＳ Ｐゴシック"/>
                <a:cs typeface="Arial"/>
              </a:rPr>
              <a:t>Special Operation Restriction:</a:t>
            </a:r>
            <a:r>
              <a:rPr lang="en-US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 BNL has issued a pause in all operations associated with radioactive materials in RRPL and BLIP hot cells/boxes covered under the current SAD/ASE until further notice.</a:t>
            </a:r>
          </a:p>
          <a:p>
            <a:pPr marL="862330" lvl="1" indent="0">
              <a:buNone/>
            </a:pPr>
            <a:r>
              <a:rPr lang="en-US">
                <a:latin typeface="Arial"/>
                <a:ea typeface="ＭＳ Ｐゴシック"/>
                <a:cs typeface="Arial"/>
              </a:rPr>
              <a:t>      -  Both manipulators and chain drives have been physically secured and locked             with both BLIP operator and RCD locks. </a:t>
            </a:r>
          </a:p>
          <a:p>
            <a:pPr marL="1205230" lvl="1" indent="-342900"/>
            <a:r>
              <a:rPr lang="en-US">
                <a:latin typeface="Arial"/>
                <a:ea typeface="ＭＳ Ｐゴシック"/>
                <a:cs typeface="Arial"/>
              </a:rPr>
              <a:t>Chillers require 24-hr for crankcase heater warmup prior to operation. Therefore, cannot immediately switch to backup chiller until installation of electrical panel is performed in the next phase of cooling system upgrade.</a:t>
            </a:r>
            <a:endParaRPr lang="en-US">
              <a:cs typeface="Arial"/>
            </a:endParaRPr>
          </a:p>
          <a:p>
            <a:pPr marL="1205230" lvl="1" indent="-342900"/>
            <a:r>
              <a:rPr lang="en-US">
                <a:latin typeface="Arial"/>
                <a:ea typeface="ＭＳ Ｐゴシック"/>
                <a:cs typeface="Arial"/>
              </a:rPr>
              <a:t>Off-season maintenance/testing</a:t>
            </a:r>
            <a:endParaRPr lang="en-US">
              <a:cs typeface="Arial"/>
            </a:endParaRPr>
          </a:p>
          <a:p>
            <a:pPr lvl="3"/>
            <a:r>
              <a:rPr lang="en-US">
                <a:latin typeface="Arial"/>
                <a:ea typeface="ＭＳ Ｐゴシック"/>
                <a:cs typeface="Arial"/>
              </a:rPr>
              <a:t>This week weekly alarms testing</a:t>
            </a:r>
            <a:endParaRPr lang="en-US">
              <a:cs typeface="Arial"/>
            </a:endParaRPr>
          </a:p>
          <a:p>
            <a:pPr lvl="3"/>
            <a:r>
              <a:rPr lang="en-US" err="1">
                <a:latin typeface="Arial"/>
                <a:ea typeface="ＭＳ Ｐゴシック"/>
                <a:cs typeface="Arial"/>
              </a:rPr>
              <a:t>dP</a:t>
            </a:r>
            <a:r>
              <a:rPr lang="en-US">
                <a:latin typeface="Arial"/>
                <a:ea typeface="ＭＳ Ｐゴシック"/>
                <a:cs typeface="Arial"/>
              </a:rPr>
              <a:t> indication on target water filter is now reading correctly after some adjustments but still working with SME from water group to purchase new calibrated gauges and calibrating transducer.</a:t>
            </a:r>
          </a:p>
          <a:p>
            <a:pPr lvl="3"/>
            <a:endParaRPr lang="en-US">
              <a:cs typeface="Arial"/>
            </a:endParaRPr>
          </a:p>
          <a:p>
            <a:pPr marL="1200150" lvl="3" indent="0">
              <a:buNone/>
            </a:pPr>
            <a:endParaRPr lang="en-US">
              <a:cs typeface="Arial"/>
            </a:endParaRPr>
          </a:p>
          <a:p>
            <a:pPr marL="862330" lvl="1" indent="0">
              <a:buFont typeface="Times" panose="02020603050405020304" pitchFamily="18" charset="0"/>
              <a:buNone/>
            </a:pPr>
            <a:endParaRPr lang="en-US">
              <a:latin typeface="Arial"/>
              <a:ea typeface="ＭＳ Ｐゴシック"/>
              <a:cs typeface="Arial"/>
            </a:endParaRPr>
          </a:p>
          <a:p>
            <a:pPr marL="862330" lvl="1" indent="0">
              <a:buNone/>
            </a:pPr>
            <a:endParaRPr lang="en-US">
              <a:latin typeface="Arial"/>
              <a:ea typeface="ＭＳ Ｐゴシック"/>
              <a:cs typeface="Arial"/>
            </a:endParaRPr>
          </a:p>
          <a:p>
            <a:pPr marL="1205230" lvl="1" indent="-342900"/>
            <a:endParaRPr lang="en-US">
              <a:latin typeface="Arial"/>
              <a:ea typeface="ＭＳ Ｐゴシック"/>
              <a:cs typeface="Arial"/>
            </a:endParaRPr>
          </a:p>
          <a:p>
            <a:pPr marL="1205230" lvl="1" indent="-342900"/>
            <a:endParaRPr lang="en-US">
              <a:latin typeface="Arial"/>
              <a:ea typeface="ＭＳ Ｐゴシック"/>
              <a:cs typeface="Arial"/>
            </a:endParaRPr>
          </a:p>
          <a:p>
            <a:pPr marL="342900" lvl="1" indent="0">
              <a:buNone/>
            </a:pPr>
            <a:endParaRPr lang="en-US">
              <a:latin typeface="Arial"/>
              <a:ea typeface="ＭＳ Ｐゴシック"/>
              <a:cs typeface="Arial"/>
            </a:endParaRPr>
          </a:p>
          <a:p>
            <a:pPr marL="342900" lvl="1" indent="0">
              <a:buNone/>
            </a:pPr>
            <a:r>
              <a:rPr lang="en-US">
                <a:latin typeface="Arial"/>
                <a:ea typeface="ＭＳ Ｐゴシック"/>
                <a:cs typeface="Arial"/>
              </a:rPr>
              <a:t>          </a:t>
            </a:r>
          </a:p>
          <a:p>
            <a:pPr marL="342900" lvl="1" indent="0">
              <a:buNone/>
            </a:pPr>
            <a:endParaRPr lang="en-US">
              <a:cs typeface="Arial"/>
            </a:endParaRPr>
          </a:p>
          <a:p>
            <a:pPr lvl="1"/>
            <a:endParaRPr lang="en-US" sz="1800">
              <a:cs typeface="Arial"/>
            </a:endParaRPr>
          </a:p>
          <a:p>
            <a:pPr marL="342900" lvl="1" indent="0">
              <a:buNone/>
            </a:pPr>
            <a:endParaRPr lang="en-US" sz="1800">
              <a:cs typeface="Arial"/>
            </a:endParaRPr>
          </a:p>
          <a:p>
            <a:pPr marL="342900" lvl="1" indent="0">
              <a:buNone/>
            </a:pPr>
            <a:endParaRPr lang="en-US" altLang="en-US" sz="1800">
              <a:cs typeface="Arial"/>
            </a:endParaRPr>
          </a:p>
          <a:p>
            <a:pPr marL="342900" lvl="1" indent="0">
              <a:buNone/>
            </a:pPr>
            <a:endParaRPr lang="en-US" sz="1800">
              <a:cs typeface="Arial"/>
            </a:endParaRPr>
          </a:p>
          <a:p>
            <a:pPr lvl="1"/>
            <a:endParaRPr lang="en-US" altLang="en-US" sz="16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4942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46A9B0F-B807-4407-9D74-7D7E433C8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1713140"/>
            <a:ext cx="11660354" cy="4268904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085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4287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17716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2288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4170" lvl="1" indent="-344170">
              <a:buNone/>
              <a:defRPr/>
            </a:pPr>
            <a:r>
              <a:rPr lang="en-US" u="sng">
                <a:solidFill>
                  <a:srgbClr val="000000"/>
                </a:solidFill>
                <a:ea typeface="MS PGothic"/>
                <a:cs typeface="Arial"/>
              </a:rPr>
              <a:t>Commissioning Path Forward</a:t>
            </a: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: Commissioning in progress. </a:t>
            </a:r>
          </a:p>
          <a:p>
            <a:pPr marL="0" lvl="1" indent="0">
              <a:buNone/>
              <a:defRPr/>
            </a:pPr>
            <a:r>
              <a:rPr lang="en-US" sz="1800">
                <a:solidFill>
                  <a:srgbClr val="000000"/>
                </a:solidFill>
                <a:ea typeface="MS PGothic"/>
                <a:cs typeface="Arial"/>
              </a:rPr>
              <a:t>   </a:t>
            </a:r>
          </a:p>
          <a:p>
            <a:pPr marL="339725" lvl="2" indent="-339725">
              <a:buFont typeface="Wingdings" panose="05000000000000000000" pitchFamily="2" charset="2"/>
              <a:buChar char="q"/>
              <a:defRPr/>
            </a:pPr>
            <a:r>
              <a:rPr lang="en-US" sz="2000">
                <a:solidFill>
                  <a:srgbClr val="000000"/>
                </a:solidFill>
                <a:ea typeface="MS PGothic"/>
                <a:cs typeface="Arial"/>
              </a:rPr>
              <a:t>Cyclotron is working under module 3 of the commissioning plan.</a:t>
            </a:r>
          </a:p>
          <a:p>
            <a:pPr marL="339725" lvl="2" indent="-339725">
              <a:buFont typeface="Wingdings" panose="05000000000000000000" pitchFamily="2" charset="2"/>
              <a:buChar char="q"/>
              <a:defRPr/>
            </a:pP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19MeV tuning to dummy target – successful but issue with extraction probe found</a:t>
            </a:r>
          </a:p>
          <a:p>
            <a:pPr marL="339725" lvl="2" indent="-339725">
              <a:buFont typeface="Wingdings" panose="05000000000000000000" pitchFamily="2" charset="2"/>
              <a:buChar char="q"/>
              <a:defRPr/>
            </a:pP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Cu foil irradiation successful</a:t>
            </a: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Next step in commissioning plan is Ni target irradiation. Target ready, canning record approved, need RWP to cover target removal operation (in progress)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WO submitted for filter and fluid change of hydraulic pump.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WO submitted to replace air compressor scroll head.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OPM revisions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Cable connections of </a:t>
            </a:r>
            <a:r>
              <a:rPr lang="en-US" err="1">
                <a:solidFill>
                  <a:srgbClr val="000000"/>
                </a:solidFill>
                <a:ea typeface="MS PGothic"/>
                <a:cs typeface="Arial"/>
              </a:rPr>
              <a:t>cobot</a:t>
            </a: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 into control room and testing.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endParaRPr lang="en-US" sz="1500">
              <a:solidFill>
                <a:srgbClr val="000000"/>
              </a:solidFill>
              <a:cs typeface="Arial"/>
            </a:endParaRPr>
          </a:p>
          <a:p>
            <a:pPr marL="400050" lvl="2" indent="0">
              <a:buNone/>
              <a:defRPr/>
            </a:pPr>
            <a:endParaRPr lang="en-US" altLang="en-US" sz="2000">
              <a:solidFill>
                <a:srgbClr val="FF0000"/>
              </a:solidFill>
              <a:cs typeface="Arial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AA9728A-A262-4E12-8689-0B952EA66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124869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GB" altLang="en-US" sz="3600" b="1">
                <a:solidFill>
                  <a:srgbClr val="042B7F"/>
                </a:solidFill>
                <a:latin typeface="+mj-lt"/>
                <a:cs typeface="+mj-cs"/>
              </a:rPr>
              <a:t>Cyclotron Activities</a:t>
            </a:r>
          </a:p>
        </p:txBody>
      </p:sp>
    </p:spTree>
    <p:extLst>
      <p:ext uri="{BB962C8B-B14F-4D97-AF65-F5344CB8AC3E}">
        <p14:creationId xmlns:p14="http://schemas.microsoft.com/office/powerpoint/2010/main" val="2153847646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1ae030c-e7ff-4e68-b2a4-530e777983b7">
      <UserInfo>
        <DisplayName>Fliller, Raymond</DisplayName>
        <AccountId>49</AccountId>
        <AccountType/>
      </UserInfo>
      <UserInfo>
        <DisplayName>Marr, Gregory</DisplayName>
        <AccountId>80</AccountId>
        <AccountType/>
      </UserInfo>
    </SharedWithUsers>
    <TaxCatchAll xmlns="3bfd71d5-c7ac-4dca-b865-a609d1eb4074" xsi:nil="true"/>
    <lcf76f155ced4ddcb4097134ff3c332f xmlns="c570ff57-61dc-4c9c-9f29-01323a33c2e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F63EEEEAB81F489B21C644B959EEF6" ma:contentTypeVersion="16" ma:contentTypeDescription="Create a new document." ma:contentTypeScope="" ma:versionID="ec183a637af6cd04057230a1c16d7644">
  <xsd:schema xmlns:xsd="http://www.w3.org/2001/XMLSchema" xmlns:xs="http://www.w3.org/2001/XMLSchema" xmlns:p="http://schemas.microsoft.com/office/2006/metadata/properties" xmlns:ns2="c570ff57-61dc-4c9c-9f29-01323a33c2e1" xmlns:ns3="51ae030c-e7ff-4e68-b2a4-530e777983b7" xmlns:ns4="3bfd71d5-c7ac-4dca-b865-a609d1eb4074" targetNamespace="http://schemas.microsoft.com/office/2006/metadata/properties" ma:root="true" ma:fieldsID="87ed3d0174e0d4dfa4e3baba036c861c" ns2:_="" ns3:_="" ns4:_="">
    <xsd:import namespace="c570ff57-61dc-4c9c-9f29-01323a33c2e1"/>
    <xsd:import namespace="51ae030c-e7ff-4e68-b2a4-530e777983b7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70ff57-61dc-4c9c-9f29-01323a33c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ae030c-e7ff-4e68-b2a4-530e777983b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92f970d1-4ec7-45c9-9ff4-5836ea687489}" ma:internalName="TaxCatchAll" ma:showField="CatchAllData" ma:web="51ae030c-e7ff-4e68-b2a4-530e777983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4C94C8-A039-4C8F-BE1A-A70CADC17E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58D2BA-C037-4B33-8B60-4489B88DA946}">
  <ds:schemaRefs>
    <ds:schemaRef ds:uri="3bfd71d5-c7ac-4dca-b865-a609d1eb4074"/>
    <ds:schemaRef ds:uri="51ae030c-e7ff-4e68-b2a4-530e777983b7"/>
    <ds:schemaRef ds:uri="c570ff57-61dc-4c9c-9f29-01323a33c2e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B8D6E0E-C671-4C02-BB9D-50BF6133F866}">
  <ds:schemaRefs>
    <ds:schemaRef ds:uri="3bfd71d5-c7ac-4dca-b865-a609d1eb4074"/>
    <ds:schemaRef ds:uri="51ae030c-e7ff-4e68-b2a4-530e777983b7"/>
    <ds:schemaRef ds:uri="c570ff57-61dc-4c9c-9f29-01323a33c2e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Procedures for AP Hot Cells IRR</Template>
  <Application>Microsoft Office PowerPoint</Application>
  <PresentationFormat>Widescreen</PresentationFormat>
  <Slides>3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BNL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Procedures for the AP Hot Cells IRR</dc:title>
  <dc:subject/>
  <dc:creator>Vitkun, Christopher</dc:creator>
  <cp:keywords/>
  <dc:description/>
  <cp:revision>2</cp:revision>
  <cp:lastPrinted>2021-10-01T18:13:14Z</cp:lastPrinted>
  <dcterms:created xsi:type="dcterms:W3CDTF">2021-09-27T21:23:39Z</dcterms:created>
  <dcterms:modified xsi:type="dcterms:W3CDTF">2025-11-25T18:09:41Z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0x0101008CF63EEEEAB81F489B21C644B959EEF6</vt:lpwstr>
  </property>
  <property fmtid="{D5CDD505-2E9C-101B-9397-08002B2CF9AE}" pid="3" name="MediaServiceImageTags">
    <vt:lpwstr/>
  </property>
</Properties>
</file>