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1"/>
  </p:notesMasterIdLst>
  <p:sldIdLst>
    <p:sldId id="256" r:id="rId5"/>
    <p:sldId id="287" r:id="rId6"/>
    <p:sldId id="288" r:id="rId7"/>
    <p:sldId id="289" r:id="rId8"/>
    <p:sldId id="290" r:id="rId9"/>
    <p:sldId id="29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AA0BE-B473-41D8-8915-9ACAB8304942}" v="3" dt="2025-12-02T13:11:37.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94"/>
  </p:normalViewPr>
  <p:slideViewPr>
    <p:cSldViewPr snapToGrid="0" snapToObjects="1">
      <p:cViewPr varScale="1">
        <p:scale>
          <a:sx n="159" d="100"/>
          <a:sy n="159" d="100"/>
        </p:scale>
        <p:origin x="175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iller, Raymond" userId="e2e56368-4a59-4d59-88d8-230c4a53b0d2" providerId="ADAL" clId="{EF684D3C-A7EC-45C2-A28D-F65B57850797}"/>
    <pc:docChg chg="undo custSel addSld delSld modSld">
      <pc:chgData name="Fliller, Raymond" userId="e2e56368-4a59-4d59-88d8-230c4a53b0d2" providerId="ADAL" clId="{EF684D3C-A7EC-45C2-A28D-F65B57850797}" dt="2025-12-02T14:03:25.830" v="1455" actId="1076"/>
      <pc:docMkLst>
        <pc:docMk/>
      </pc:docMkLst>
      <pc:sldChg chg="modSp mod">
        <pc:chgData name="Fliller, Raymond" userId="e2e56368-4a59-4d59-88d8-230c4a53b0d2" providerId="ADAL" clId="{EF684D3C-A7EC-45C2-A28D-F65B57850797}" dt="2025-12-02T12:58:29.208" v="70" actId="20577"/>
        <pc:sldMkLst>
          <pc:docMk/>
          <pc:sldMk cId="2246755923" sldId="256"/>
        </pc:sldMkLst>
        <pc:spChg chg="mod">
          <ac:chgData name="Fliller, Raymond" userId="e2e56368-4a59-4d59-88d8-230c4a53b0d2" providerId="ADAL" clId="{EF684D3C-A7EC-45C2-A28D-F65B57850797}" dt="2025-12-02T12:58:23.361" v="60" actId="20577"/>
          <ac:spMkLst>
            <pc:docMk/>
            <pc:sldMk cId="2246755923" sldId="256"/>
            <ac:spMk id="2" creationId="{1C156CBC-DA70-7741-BB3F-BCDBBE052F88}"/>
          </ac:spMkLst>
        </pc:spChg>
        <pc:spChg chg="mod">
          <ac:chgData name="Fliller, Raymond" userId="e2e56368-4a59-4d59-88d8-230c4a53b0d2" providerId="ADAL" clId="{EF684D3C-A7EC-45C2-A28D-F65B57850797}" dt="2025-12-02T12:58:29.208" v="70" actId="20577"/>
          <ac:spMkLst>
            <pc:docMk/>
            <pc:sldMk cId="2246755923" sldId="256"/>
            <ac:spMk id="4" creationId="{BD0F4563-AB5E-1F4E-B28C-08AC1323034C}"/>
          </ac:spMkLst>
        </pc:spChg>
      </pc:sldChg>
      <pc:sldChg chg="del">
        <pc:chgData name="Fliller, Raymond" userId="e2e56368-4a59-4d59-88d8-230c4a53b0d2" providerId="ADAL" clId="{EF684D3C-A7EC-45C2-A28D-F65B57850797}" dt="2025-12-02T13:13:11.529" v="853" actId="47"/>
        <pc:sldMkLst>
          <pc:docMk/>
          <pc:sldMk cId="1445347517" sldId="280"/>
        </pc:sldMkLst>
      </pc:sldChg>
      <pc:sldChg chg="del">
        <pc:chgData name="Fliller, Raymond" userId="e2e56368-4a59-4d59-88d8-230c4a53b0d2" providerId="ADAL" clId="{EF684D3C-A7EC-45C2-A28D-F65B57850797}" dt="2025-12-02T14:01:49.174" v="1251" actId="47"/>
        <pc:sldMkLst>
          <pc:docMk/>
          <pc:sldMk cId="1085878449" sldId="281"/>
        </pc:sldMkLst>
      </pc:sldChg>
      <pc:sldChg chg="del">
        <pc:chgData name="Fliller, Raymond" userId="e2e56368-4a59-4d59-88d8-230c4a53b0d2" providerId="ADAL" clId="{EF684D3C-A7EC-45C2-A28D-F65B57850797}" dt="2025-12-02T13:13:11.529" v="853" actId="47"/>
        <pc:sldMkLst>
          <pc:docMk/>
          <pc:sldMk cId="3021376806" sldId="282"/>
        </pc:sldMkLst>
      </pc:sldChg>
      <pc:sldChg chg="del">
        <pc:chgData name="Fliller, Raymond" userId="e2e56368-4a59-4d59-88d8-230c4a53b0d2" providerId="ADAL" clId="{EF684D3C-A7EC-45C2-A28D-F65B57850797}" dt="2025-12-02T13:13:11.529" v="853" actId="47"/>
        <pc:sldMkLst>
          <pc:docMk/>
          <pc:sldMk cId="1235339568" sldId="283"/>
        </pc:sldMkLst>
      </pc:sldChg>
      <pc:sldChg chg="del">
        <pc:chgData name="Fliller, Raymond" userId="e2e56368-4a59-4d59-88d8-230c4a53b0d2" providerId="ADAL" clId="{EF684D3C-A7EC-45C2-A28D-F65B57850797}" dt="2025-12-02T13:13:11.529" v="853" actId="47"/>
        <pc:sldMkLst>
          <pc:docMk/>
          <pc:sldMk cId="2692221716" sldId="284"/>
        </pc:sldMkLst>
      </pc:sldChg>
      <pc:sldChg chg="del">
        <pc:chgData name="Fliller, Raymond" userId="e2e56368-4a59-4d59-88d8-230c4a53b0d2" providerId="ADAL" clId="{EF684D3C-A7EC-45C2-A28D-F65B57850797}" dt="2025-12-02T13:13:11.529" v="853" actId="47"/>
        <pc:sldMkLst>
          <pc:docMk/>
          <pc:sldMk cId="1786188561" sldId="285"/>
        </pc:sldMkLst>
      </pc:sldChg>
      <pc:sldChg chg="del">
        <pc:chgData name="Fliller, Raymond" userId="e2e56368-4a59-4d59-88d8-230c4a53b0d2" providerId="ADAL" clId="{EF684D3C-A7EC-45C2-A28D-F65B57850797}" dt="2025-12-02T13:13:11.529" v="853" actId="47"/>
        <pc:sldMkLst>
          <pc:docMk/>
          <pc:sldMk cId="1288523527" sldId="286"/>
        </pc:sldMkLst>
      </pc:sldChg>
      <pc:sldChg chg="addSp delSp modSp new mod modClrScheme chgLayout">
        <pc:chgData name="Fliller, Raymond" userId="e2e56368-4a59-4d59-88d8-230c4a53b0d2" providerId="ADAL" clId="{EF684D3C-A7EC-45C2-A28D-F65B57850797}" dt="2025-12-02T13:02:52.295" v="116" actId="207"/>
        <pc:sldMkLst>
          <pc:docMk/>
          <pc:sldMk cId="2379528046" sldId="287"/>
        </pc:sldMkLst>
        <pc:spChg chg="del mod ord">
          <ac:chgData name="Fliller, Raymond" userId="e2e56368-4a59-4d59-88d8-230c4a53b0d2" providerId="ADAL" clId="{EF684D3C-A7EC-45C2-A28D-F65B57850797}" dt="2025-12-02T12:58:43.172" v="72" actId="700"/>
          <ac:spMkLst>
            <pc:docMk/>
            <pc:sldMk cId="2379528046" sldId="287"/>
            <ac:spMk id="2" creationId="{F4114C3E-98F0-F1D6-BB02-8D23F68F0615}"/>
          </ac:spMkLst>
        </pc:spChg>
        <pc:spChg chg="del mod ord">
          <ac:chgData name="Fliller, Raymond" userId="e2e56368-4a59-4d59-88d8-230c4a53b0d2" providerId="ADAL" clId="{EF684D3C-A7EC-45C2-A28D-F65B57850797}" dt="2025-12-02T12:58:43.172" v="72" actId="700"/>
          <ac:spMkLst>
            <pc:docMk/>
            <pc:sldMk cId="2379528046" sldId="287"/>
            <ac:spMk id="3" creationId="{4F86754C-79EE-42E9-E745-0F0B72DD997B}"/>
          </ac:spMkLst>
        </pc:spChg>
        <pc:spChg chg="del">
          <ac:chgData name="Fliller, Raymond" userId="e2e56368-4a59-4d59-88d8-230c4a53b0d2" providerId="ADAL" clId="{EF684D3C-A7EC-45C2-A28D-F65B57850797}" dt="2025-12-02T12:58:43.172" v="72" actId="700"/>
          <ac:spMkLst>
            <pc:docMk/>
            <pc:sldMk cId="2379528046" sldId="287"/>
            <ac:spMk id="4" creationId="{4F8624B2-4C46-E7D6-DD75-67BD1B27FD93}"/>
          </ac:spMkLst>
        </pc:spChg>
        <pc:spChg chg="add mod ord">
          <ac:chgData name="Fliller, Raymond" userId="e2e56368-4a59-4d59-88d8-230c4a53b0d2" providerId="ADAL" clId="{EF684D3C-A7EC-45C2-A28D-F65B57850797}" dt="2025-12-02T12:59:56.111" v="102" actId="14100"/>
          <ac:spMkLst>
            <pc:docMk/>
            <pc:sldMk cId="2379528046" sldId="287"/>
            <ac:spMk id="5" creationId="{626F1126-9AA9-D473-E9C3-469D8F9E0974}"/>
          </ac:spMkLst>
        </pc:spChg>
        <pc:spChg chg="add mod ord">
          <ac:chgData name="Fliller, Raymond" userId="e2e56368-4a59-4d59-88d8-230c4a53b0d2" providerId="ADAL" clId="{EF684D3C-A7EC-45C2-A28D-F65B57850797}" dt="2025-12-02T13:02:52.295" v="116" actId="207"/>
          <ac:spMkLst>
            <pc:docMk/>
            <pc:sldMk cId="2379528046" sldId="287"/>
            <ac:spMk id="6" creationId="{13495F3A-2CE2-86FC-D56B-C46DA708F977}"/>
          </ac:spMkLst>
        </pc:spChg>
        <pc:picChg chg="add mod">
          <ac:chgData name="Fliller, Raymond" userId="e2e56368-4a59-4d59-88d8-230c4a53b0d2" providerId="ADAL" clId="{EF684D3C-A7EC-45C2-A28D-F65B57850797}" dt="2025-12-02T12:59:41.383" v="76" actId="1076"/>
          <ac:picMkLst>
            <pc:docMk/>
            <pc:sldMk cId="2379528046" sldId="287"/>
            <ac:picMk id="8" creationId="{DFDC8FB4-3255-F3AB-E2B5-DDB38B5E0CFC}"/>
          </ac:picMkLst>
        </pc:picChg>
      </pc:sldChg>
      <pc:sldChg chg="addSp modSp new mod">
        <pc:chgData name="Fliller, Raymond" userId="e2e56368-4a59-4d59-88d8-230c4a53b0d2" providerId="ADAL" clId="{EF684D3C-A7EC-45C2-A28D-F65B57850797}" dt="2025-12-02T14:03:25.830" v="1455" actId="1076"/>
        <pc:sldMkLst>
          <pc:docMk/>
          <pc:sldMk cId="3205760769" sldId="288"/>
        </pc:sldMkLst>
        <pc:spChg chg="mod">
          <ac:chgData name="Fliller, Raymond" userId="e2e56368-4a59-4d59-88d8-230c4a53b0d2" providerId="ADAL" clId="{EF684D3C-A7EC-45C2-A28D-F65B57850797}" dt="2025-12-02T13:03:57.763" v="134" actId="1076"/>
          <ac:spMkLst>
            <pc:docMk/>
            <pc:sldMk cId="3205760769" sldId="288"/>
            <ac:spMk id="2" creationId="{1F149DD1-E7BF-0E5A-C04E-4713B864FF78}"/>
          </ac:spMkLst>
        </pc:spChg>
        <pc:spChg chg="mod">
          <ac:chgData name="Fliller, Raymond" userId="e2e56368-4a59-4d59-88d8-230c4a53b0d2" providerId="ADAL" clId="{EF684D3C-A7EC-45C2-A28D-F65B57850797}" dt="2025-12-02T13:18:32.122" v="949" actId="6549"/>
          <ac:spMkLst>
            <pc:docMk/>
            <pc:sldMk cId="3205760769" sldId="288"/>
            <ac:spMk id="3" creationId="{E4820A88-38EE-C096-1965-7A9F13C3EF2C}"/>
          </ac:spMkLst>
        </pc:spChg>
        <pc:picChg chg="add mod">
          <ac:chgData name="Fliller, Raymond" userId="e2e56368-4a59-4d59-88d8-230c4a53b0d2" providerId="ADAL" clId="{EF684D3C-A7EC-45C2-A28D-F65B57850797}" dt="2025-12-02T14:03:25.830" v="1455" actId="1076"/>
          <ac:picMkLst>
            <pc:docMk/>
            <pc:sldMk cId="3205760769" sldId="288"/>
            <ac:picMk id="6" creationId="{B5ADCABE-2738-32AE-DD39-9297E3DC55BF}"/>
          </ac:picMkLst>
        </pc:picChg>
      </pc:sldChg>
      <pc:sldChg chg="modSp new mod">
        <pc:chgData name="Fliller, Raymond" userId="e2e56368-4a59-4d59-88d8-230c4a53b0d2" providerId="ADAL" clId="{EF684D3C-A7EC-45C2-A28D-F65B57850797}" dt="2025-12-02T13:10:36.888" v="809" actId="27636"/>
        <pc:sldMkLst>
          <pc:docMk/>
          <pc:sldMk cId="3561232588" sldId="289"/>
        </pc:sldMkLst>
        <pc:spChg chg="mod">
          <ac:chgData name="Fliller, Raymond" userId="e2e56368-4a59-4d59-88d8-230c4a53b0d2" providerId="ADAL" clId="{EF684D3C-A7EC-45C2-A28D-F65B57850797}" dt="2025-12-02T13:08:22.563" v="721" actId="14100"/>
          <ac:spMkLst>
            <pc:docMk/>
            <pc:sldMk cId="3561232588" sldId="289"/>
            <ac:spMk id="2" creationId="{63C021C5-758C-D2D6-7C84-D543106DEE8E}"/>
          </ac:spMkLst>
        </pc:spChg>
        <pc:spChg chg="mod">
          <ac:chgData name="Fliller, Raymond" userId="e2e56368-4a59-4d59-88d8-230c4a53b0d2" providerId="ADAL" clId="{EF684D3C-A7EC-45C2-A28D-F65B57850797}" dt="2025-12-02T13:10:36.888" v="809" actId="27636"/>
          <ac:spMkLst>
            <pc:docMk/>
            <pc:sldMk cId="3561232588" sldId="289"/>
            <ac:spMk id="3" creationId="{BB9AEF63-5D92-8816-B14B-F012B0EB2BAB}"/>
          </ac:spMkLst>
        </pc:spChg>
      </pc:sldChg>
      <pc:sldChg chg="modSp new mod">
        <pc:chgData name="Fliller, Raymond" userId="e2e56368-4a59-4d59-88d8-230c4a53b0d2" providerId="ADAL" clId="{EF684D3C-A7EC-45C2-A28D-F65B57850797}" dt="2025-12-02T13:15:49.844" v="857" actId="207"/>
        <pc:sldMkLst>
          <pc:docMk/>
          <pc:sldMk cId="3551337690" sldId="290"/>
        </pc:sldMkLst>
        <pc:spChg chg="mod">
          <ac:chgData name="Fliller, Raymond" userId="e2e56368-4a59-4d59-88d8-230c4a53b0d2" providerId="ADAL" clId="{EF684D3C-A7EC-45C2-A28D-F65B57850797}" dt="2025-12-02T13:11:43.101" v="841" actId="14100"/>
          <ac:spMkLst>
            <pc:docMk/>
            <pc:sldMk cId="3551337690" sldId="290"/>
            <ac:spMk id="2" creationId="{A44EA870-6C1F-5405-BA7D-1F431A4D65F6}"/>
          </ac:spMkLst>
        </pc:spChg>
        <pc:spChg chg="mod">
          <ac:chgData name="Fliller, Raymond" userId="e2e56368-4a59-4d59-88d8-230c4a53b0d2" providerId="ADAL" clId="{EF684D3C-A7EC-45C2-A28D-F65B57850797}" dt="2025-12-02T13:15:49.844" v="857" actId="207"/>
          <ac:spMkLst>
            <pc:docMk/>
            <pc:sldMk cId="3551337690" sldId="290"/>
            <ac:spMk id="3" creationId="{9C7433FF-7E0C-EDC2-43B1-A0DB61297409}"/>
          </ac:spMkLst>
        </pc:spChg>
      </pc:sldChg>
      <pc:sldChg chg="modSp new mod">
        <pc:chgData name="Fliller, Raymond" userId="e2e56368-4a59-4d59-88d8-230c4a53b0d2" providerId="ADAL" clId="{EF684D3C-A7EC-45C2-A28D-F65B57850797}" dt="2025-12-02T14:02:57.065" v="1454" actId="20577"/>
        <pc:sldMkLst>
          <pc:docMk/>
          <pc:sldMk cId="361778082" sldId="291"/>
        </pc:sldMkLst>
        <pc:spChg chg="mod">
          <ac:chgData name="Fliller, Raymond" userId="e2e56368-4a59-4d59-88d8-230c4a53b0d2" providerId="ADAL" clId="{EF684D3C-A7EC-45C2-A28D-F65B57850797}" dt="2025-12-02T13:16:30.038" v="874" actId="27636"/>
          <ac:spMkLst>
            <pc:docMk/>
            <pc:sldMk cId="361778082" sldId="291"/>
            <ac:spMk id="2" creationId="{866F8433-98D5-5CDA-DE49-6868C077A83F}"/>
          </ac:spMkLst>
        </pc:spChg>
        <pc:spChg chg="mod">
          <ac:chgData name="Fliller, Raymond" userId="e2e56368-4a59-4d59-88d8-230c4a53b0d2" providerId="ADAL" clId="{EF684D3C-A7EC-45C2-A28D-F65B57850797}" dt="2025-12-02T14:02:57.065" v="1454" actId="20577"/>
          <ac:spMkLst>
            <pc:docMk/>
            <pc:sldMk cId="361778082" sldId="291"/>
            <ac:spMk id="3" creationId="{F637E8BF-0523-D2A8-4DAC-57824DB18F0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12/2/2025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609882" y="2099511"/>
            <a:ext cx="7750969" cy="2389755"/>
          </a:xfrm>
        </p:spPr>
        <p:txBody>
          <a:bodyPr>
            <a:normAutofit/>
          </a:bodyPr>
          <a:lstStyle/>
          <a:p>
            <a:r>
              <a:rPr lang="en-US" dirty="0"/>
              <a:t>Lesson Learned:  ASE Violation at NSLS-II</a:t>
            </a:r>
            <a:endParaRPr lang="en-US" sz="1200"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Ray Fliller</a:t>
            </a:r>
          </a:p>
          <a:p>
            <a:r>
              <a:rPr lang="en-US" dirty="0"/>
              <a:t>Time Meeting 12/02/25</a:t>
            </a:r>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6F1126-9AA9-D473-E9C3-469D8F9E0974}"/>
              </a:ext>
            </a:extLst>
          </p:cNvPr>
          <p:cNvSpPr>
            <a:spLocks noGrp="1"/>
          </p:cNvSpPr>
          <p:nvPr>
            <p:ph type="title"/>
          </p:nvPr>
        </p:nvSpPr>
        <p:spPr>
          <a:xfrm>
            <a:off x="428625" y="365126"/>
            <a:ext cx="8286750" cy="687637"/>
          </a:xfrm>
        </p:spPr>
        <p:txBody>
          <a:bodyPr/>
          <a:lstStyle/>
          <a:p>
            <a:r>
              <a:rPr lang="en-US" dirty="0"/>
              <a:t>NSLS-II ASE Violation</a:t>
            </a:r>
          </a:p>
        </p:txBody>
      </p:sp>
      <p:sp>
        <p:nvSpPr>
          <p:cNvPr id="6" name="Content Placeholder 5">
            <a:extLst>
              <a:ext uri="{FF2B5EF4-FFF2-40B4-BE49-F238E27FC236}">
                <a16:creationId xmlns:a16="http://schemas.microsoft.com/office/drawing/2014/main" id="{13495F3A-2CE2-86FC-D56B-C46DA708F977}"/>
              </a:ext>
            </a:extLst>
          </p:cNvPr>
          <p:cNvSpPr>
            <a:spLocks noGrp="1"/>
          </p:cNvSpPr>
          <p:nvPr>
            <p:ph idx="1"/>
          </p:nvPr>
        </p:nvSpPr>
        <p:spPr>
          <a:xfrm>
            <a:off x="308310" y="1169905"/>
            <a:ext cx="6254655" cy="5056437"/>
          </a:xfrm>
        </p:spPr>
        <p:txBody>
          <a:bodyPr>
            <a:normAutofit fontScale="70000" lnSpcReduction="20000"/>
          </a:bodyPr>
          <a:lstStyle/>
          <a:p>
            <a:r>
              <a:rPr lang="en-US" dirty="0"/>
              <a:t>On May 12, 2025, at approximately 9:25 p.m., an NSLS-II floor coordinator discovered that a PPS control enclosure at the 16-ID beamline was not properly secured. Although the padlock shackle was inserted through the cabinet locking hasp, it had not been locked as required. </a:t>
            </a:r>
          </a:p>
          <a:p>
            <a:r>
              <a:rPr lang="en-US" dirty="0"/>
              <a:t>A similar condition was discovered the following morning, May 13, 2025, at approximately 7:00 a.m., at the 12-ID beamline. </a:t>
            </a:r>
          </a:p>
          <a:p>
            <a:r>
              <a:rPr lang="en-US" dirty="0">
                <a:solidFill>
                  <a:srgbClr val="FF0000"/>
                </a:solidFill>
              </a:rPr>
              <a:t>Pre-start beamline enabling checklists completed on May 8 and May 9 confirmed that all PPS enclosures were locked prior to starting operations. </a:t>
            </a:r>
          </a:p>
          <a:p>
            <a:r>
              <a:rPr lang="en-US" dirty="0"/>
              <a:t>PPS cabinets, however, are routinely accessed during operations to reset system faults, troubleshoot issues, or verify operability. When accessing an enclosure, the worker is responsible for reinstalling and fully securing the lock once the task is complete. </a:t>
            </a:r>
          </a:p>
          <a:p>
            <a:r>
              <a:rPr lang="en-US" dirty="0">
                <a:solidFill>
                  <a:srgbClr val="FF0000"/>
                </a:solidFill>
              </a:rPr>
              <a:t>During the event review, staff provided conflicting accounts of activity related to one of the enclosures. </a:t>
            </a:r>
            <a:r>
              <a:rPr lang="en-US" dirty="0"/>
              <a:t>A beamline scientist stated that operations staff had unlocked the enclosure while resolving an issue preventing beamline securement. Operations staff reported that they did not need to open the enclosure to complete their work. The cause of the second unlocked enclosure could not be determined.</a:t>
            </a:r>
          </a:p>
        </p:txBody>
      </p:sp>
      <p:pic>
        <p:nvPicPr>
          <p:cNvPr id="8" name="Picture 7">
            <a:extLst>
              <a:ext uri="{FF2B5EF4-FFF2-40B4-BE49-F238E27FC236}">
                <a16:creationId xmlns:a16="http://schemas.microsoft.com/office/drawing/2014/main" id="{DFDC8FB4-3255-F3AB-E2B5-DDB38B5E0CFC}"/>
              </a:ext>
            </a:extLst>
          </p:cNvPr>
          <p:cNvPicPr>
            <a:picLocks noChangeAspect="1"/>
          </p:cNvPicPr>
          <p:nvPr/>
        </p:nvPicPr>
        <p:blipFill>
          <a:blip r:embed="rId2"/>
          <a:stretch>
            <a:fillRect/>
          </a:stretch>
        </p:blipFill>
        <p:spPr>
          <a:xfrm>
            <a:off x="6562965" y="1293395"/>
            <a:ext cx="2639397" cy="5612732"/>
          </a:xfrm>
          <a:prstGeom prst="rect">
            <a:avLst/>
          </a:prstGeom>
        </p:spPr>
      </p:pic>
    </p:spTree>
    <p:extLst>
      <p:ext uri="{BB962C8B-B14F-4D97-AF65-F5344CB8AC3E}">
        <p14:creationId xmlns:p14="http://schemas.microsoft.com/office/powerpoint/2010/main" val="237952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49DD1-E7BF-0E5A-C04E-4713B864FF78}"/>
              </a:ext>
            </a:extLst>
          </p:cNvPr>
          <p:cNvSpPr>
            <a:spLocks noGrp="1"/>
          </p:cNvSpPr>
          <p:nvPr>
            <p:ph type="title"/>
          </p:nvPr>
        </p:nvSpPr>
        <p:spPr>
          <a:xfrm>
            <a:off x="428625" y="176279"/>
            <a:ext cx="8286750" cy="579353"/>
          </a:xfrm>
        </p:spPr>
        <p:txBody>
          <a:bodyPr>
            <a:normAutofit fontScale="90000"/>
          </a:bodyPr>
          <a:lstStyle/>
          <a:p>
            <a:r>
              <a:rPr lang="en-US" dirty="0"/>
              <a:t>Other Details</a:t>
            </a:r>
          </a:p>
        </p:txBody>
      </p:sp>
      <p:sp>
        <p:nvSpPr>
          <p:cNvPr id="3" name="Content Placeholder 2">
            <a:extLst>
              <a:ext uri="{FF2B5EF4-FFF2-40B4-BE49-F238E27FC236}">
                <a16:creationId xmlns:a16="http://schemas.microsoft.com/office/drawing/2014/main" id="{E4820A88-38EE-C096-1965-7A9F13C3EF2C}"/>
              </a:ext>
            </a:extLst>
          </p:cNvPr>
          <p:cNvSpPr>
            <a:spLocks noGrp="1"/>
          </p:cNvSpPr>
          <p:nvPr>
            <p:ph idx="1"/>
          </p:nvPr>
        </p:nvSpPr>
        <p:spPr>
          <a:xfrm>
            <a:off x="428625" y="755632"/>
            <a:ext cx="5752687" cy="5277179"/>
          </a:xfrm>
        </p:spPr>
        <p:txBody>
          <a:bodyPr/>
          <a:lstStyle/>
          <a:p>
            <a:pPr marL="342900" indent="-342900">
              <a:buFont typeface="Arial" panose="020B0604020202020204" pitchFamily="34" charset="0"/>
              <a:buChar char="•"/>
            </a:pPr>
            <a:r>
              <a:rPr lang="en-US" dirty="0"/>
              <a:t>At NSLS-II only 2 groups require access to the PPS cabinets. The safety system group and operations group.</a:t>
            </a:r>
          </a:p>
          <a:p>
            <a:pPr marL="342900" indent="-342900">
              <a:buFont typeface="Arial" panose="020B0604020202020204" pitchFamily="34" charset="0"/>
              <a:buChar char="•"/>
            </a:pPr>
            <a:r>
              <a:rPr lang="en-US" dirty="0"/>
              <a:t>It is the job of the operations group to assure that the cabinets are locks prior to startup of the beamline. </a:t>
            </a:r>
          </a:p>
          <a:p>
            <a:pPr marL="342900" indent="-342900">
              <a:buFont typeface="Arial" panose="020B0604020202020204" pitchFamily="34" charset="0"/>
              <a:buChar char="•"/>
            </a:pPr>
            <a:r>
              <a:rPr lang="en-US" dirty="0"/>
              <a:t>Not all faults require accessing the cabinet, and that is usually done under the guidance of the safety system group</a:t>
            </a:r>
          </a:p>
          <a:p>
            <a:pPr marL="342900" indent="-342900">
              <a:buFont typeface="Arial" panose="020B0604020202020204" pitchFamily="34" charset="0"/>
              <a:buChar char="•"/>
            </a:pPr>
            <a:r>
              <a:rPr lang="en-US" dirty="0"/>
              <a:t>Checking the locks is a job that is done all the time.</a:t>
            </a:r>
          </a:p>
        </p:txBody>
      </p:sp>
      <p:sp>
        <p:nvSpPr>
          <p:cNvPr id="4" name="Slide Number Placeholder 3">
            <a:extLst>
              <a:ext uri="{FF2B5EF4-FFF2-40B4-BE49-F238E27FC236}">
                <a16:creationId xmlns:a16="http://schemas.microsoft.com/office/drawing/2014/main" id="{C3325AFC-8C26-E876-1A5A-97A50EE06061}"/>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pic>
        <p:nvPicPr>
          <p:cNvPr id="6" name="Picture 5">
            <a:extLst>
              <a:ext uri="{FF2B5EF4-FFF2-40B4-BE49-F238E27FC236}">
                <a16:creationId xmlns:a16="http://schemas.microsoft.com/office/drawing/2014/main" id="{B5ADCABE-2738-32AE-DD39-9297E3DC55BF}"/>
              </a:ext>
            </a:extLst>
          </p:cNvPr>
          <p:cNvPicPr>
            <a:picLocks noChangeAspect="1"/>
          </p:cNvPicPr>
          <p:nvPr/>
        </p:nvPicPr>
        <p:blipFill>
          <a:blip r:embed="rId2"/>
          <a:stretch>
            <a:fillRect/>
          </a:stretch>
        </p:blipFill>
        <p:spPr>
          <a:xfrm>
            <a:off x="6127170" y="1181113"/>
            <a:ext cx="2962688" cy="3400900"/>
          </a:xfrm>
          <a:prstGeom prst="rect">
            <a:avLst/>
          </a:prstGeom>
        </p:spPr>
      </p:pic>
    </p:spTree>
    <p:extLst>
      <p:ext uri="{BB962C8B-B14F-4D97-AF65-F5344CB8AC3E}">
        <p14:creationId xmlns:p14="http://schemas.microsoft.com/office/powerpoint/2010/main" val="3205760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021C5-758C-D2D6-7C84-D543106DEE8E}"/>
              </a:ext>
            </a:extLst>
          </p:cNvPr>
          <p:cNvSpPr>
            <a:spLocks noGrp="1"/>
          </p:cNvSpPr>
          <p:nvPr>
            <p:ph type="title"/>
          </p:nvPr>
        </p:nvSpPr>
        <p:spPr>
          <a:xfrm>
            <a:off x="428625" y="365127"/>
            <a:ext cx="8286750" cy="711700"/>
          </a:xfrm>
        </p:spPr>
        <p:txBody>
          <a:bodyPr/>
          <a:lstStyle/>
          <a:p>
            <a:r>
              <a:rPr lang="en-US" dirty="0"/>
              <a:t>Analysis</a:t>
            </a:r>
          </a:p>
        </p:txBody>
      </p:sp>
      <p:sp>
        <p:nvSpPr>
          <p:cNvPr id="3" name="Content Placeholder 2">
            <a:extLst>
              <a:ext uri="{FF2B5EF4-FFF2-40B4-BE49-F238E27FC236}">
                <a16:creationId xmlns:a16="http://schemas.microsoft.com/office/drawing/2014/main" id="{BB9AEF63-5D92-8816-B14B-F012B0EB2BAB}"/>
              </a:ext>
            </a:extLst>
          </p:cNvPr>
          <p:cNvSpPr>
            <a:spLocks noGrp="1"/>
          </p:cNvSpPr>
          <p:nvPr>
            <p:ph idx="1"/>
          </p:nvPr>
        </p:nvSpPr>
        <p:spPr>
          <a:xfrm>
            <a:off x="350420" y="977400"/>
            <a:ext cx="8286750" cy="5273005"/>
          </a:xfrm>
        </p:spPr>
        <p:txBody>
          <a:bodyPr>
            <a:normAutofit fontScale="92500" lnSpcReduction="10000"/>
          </a:bodyPr>
          <a:lstStyle/>
          <a:p>
            <a:r>
              <a:rPr lang="en-US" dirty="0"/>
              <a:t>The review identified several contributing factors:</a:t>
            </a:r>
            <a:br>
              <a:rPr lang="en-US" dirty="0"/>
            </a:br>
            <a:r>
              <a:rPr lang="en-US" dirty="0"/>
              <a:t>• No requirement to verify PPS enclosure locking after non-routine access such as resets or troubleshooting.</a:t>
            </a:r>
          </a:p>
          <a:p>
            <a:br>
              <a:rPr lang="en-US" dirty="0"/>
            </a:br>
            <a:r>
              <a:rPr lang="en-US" dirty="0"/>
              <a:t>• Time pressure and distractions during restart activities following a long shutdown.</a:t>
            </a:r>
          </a:p>
          <a:p>
            <a:br>
              <a:rPr lang="en-US" dirty="0"/>
            </a:br>
            <a:r>
              <a:rPr lang="en-US" dirty="0"/>
              <a:t>• Human performance issues, including assumptions, inconsistent recollections, and no documentation of enclosure access.</a:t>
            </a:r>
          </a:p>
          <a:p>
            <a:br>
              <a:rPr lang="en-US" dirty="0"/>
            </a:br>
            <a:r>
              <a:rPr lang="en-US" dirty="0"/>
              <a:t>• Existing checklists applied only to routine activities and did not cover the conditions present during the event.</a:t>
            </a:r>
          </a:p>
          <a:p>
            <a:br>
              <a:rPr lang="en-US" dirty="0"/>
            </a:br>
            <a:r>
              <a:rPr lang="en-US" dirty="0"/>
              <a:t>• Additional configuration concerns—such as missing shielded covers at 12-ID—required intervention and may have contributed to the locks not being fully engaged.</a:t>
            </a:r>
          </a:p>
        </p:txBody>
      </p:sp>
      <p:sp>
        <p:nvSpPr>
          <p:cNvPr id="4" name="Slide Number Placeholder 3">
            <a:extLst>
              <a:ext uri="{FF2B5EF4-FFF2-40B4-BE49-F238E27FC236}">
                <a16:creationId xmlns:a16="http://schemas.microsoft.com/office/drawing/2014/main" id="{A93024F3-9121-5C6F-F03C-F66E7720271C}"/>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Tree>
    <p:extLst>
      <p:ext uri="{BB962C8B-B14F-4D97-AF65-F5344CB8AC3E}">
        <p14:creationId xmlns:p14="http://schemas.microsoft.com/office/powerpoint/2010/main" val="3561232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A870-6C1F-5405-BA7D-1F431A4D65F6}"/>
              </a:ext>
            </a:extLst>
          </p:cNvPr>
          <p:cNvSpPr>
            <a:spLocks noGrp="1"/>
          </p:cNvSpPr>
          <p:nvPr>
            <p:ph type="title"/>
          </p:nvPr>
        </p:nvSpPr>
        <p:spPr>
          <a:xfrm>
            <a:off x="428625" y="365127"/>
            <a:ext cx="8286750" cy="609432"/>
          </a:xfrm>
        </p:spPr>
        <p:txBody>
          <a:bodyPr/>
          <a:lstStyle/>
          <a:p>
            <a:r>
              <a:rPr lang="en-US" dirty="0"/>
              <a:t>Corrective Actions</a:t>
            </a:r>
          </a:p>
        </p:txBody>
      </p:sp>
      <p:sp>
        <p:nvSpPr>
          <p:cNvPr id="3" name="Content Placeholder 2">
            <a:extLst>
              <a:ext uri="{FF2B5EF4-FFF2-40B4-BE49-F238E27FC236}">
                <a16:creationId xmlns:a16="http://schemas.microsoft.com/office/drawing/2014/main" id="{9C7433FF-7E0C-EDC2-43B1-A0DB61297409}"/>
              </a:ext>
            </a:extLst>
          </p:cNvPr>
          <p:cNvSpPr>
            <a:spLocks noGrp="1"/>
          </p:cNvSpPr>
          <p:nvPr>
            <p:ph idx="1"/>
          </p:nvPr>
        </p:nvSpPr>
        <p:spPr>
          <a:xfrm>
            <a:off x="428625" y="1046748"/>
            <a:ext cx="8286750" cy="5227720"/>
          </a:xfrm>
        </p:spPr>
        <p:txBody>
          <a:bodyPr>
            <a:normAutofit fontScale="85000" lnSpcReduction="20000"/>
          </a:bodyPr>
          <a:lstStyle/>
          <a:p>
            <a:r>
              <a:rPr lang="en-US" dirty="0">
                <a:solidFill>
                  <a:srgbClr val="FF0000"/>
                </a:solidFill>
              </a:rPr>
              <a:t>• Add written access logs at all PPS enclosures requiring worker and verifier signatures each time an enclosure is opened and re-secured.</a:t>
            </a:r>
          </a:p>
          <a:p>
            <a:br>
              <a:rPr lang="en-US" dirty="0">
                <a:solidFill>
                  <a:srgbClr val="FF0000"/>
                </a:solidFill>
              </a:rPr>
            </a:br>
            <a:r>
              <a:rPr lang="en-US" dirty="0">
                <a:solidFill>
                  <a:srgbClr val="FF0000"/>
                </a:solidFill>
              </a:rPr>
              <a:t>• Create an NSLS-II access procedure defining when logs must be completed and updating posted instructions accordingly.</a:t>
            </a:r>
          </a:p>
          <a:p>
            <a:br>
              <a:rPr lang="en-US" dirty="0">
                <a:solidFill>
                  <a:srgbClr val="0070C0"/>
                </a:solidFill>
              </a:rPr>
            </a:br>
            <a:r>
              <a:rPr lang="en-US" dirty="0">
                <a:solidFill>
                  <a:srgbClr val="0070C0"/>
                </a:solidFill>
              </a:rPr>
              <a:t>• Install captive-key locks to ensure enclosures cannot be inadvertently left unlocked.</a:t>
            </a:r>
          </a:p>
          <a:p>
            <a:br>
              <a:rPr lang="en-US" dirty="0">
                <a:solidFill>
                  <a:srgbClr val="0070C0"/>
                </a:solidFill>
              </a:rPr>
            </a:br>
            <a:r>
              <a:rPr lang="en-US" dirty="0">
                <a:solidFill>
                  <a:srgbClr val="0070C0"/>
                </a:solidFill>
              </a:rPr>
              <a:t>• Move first optical enclosure (FOE) reset buttons outside PPS enclosures to reduce the number of entries required and track progress through a compiled FOE list.</a:t>
            </a:r>
          </a:p>
          <a:p>
            <a:br>
              <a:rPr lang="en-US" dirty="0"/>
            </a:br>
            <a:r>
              <a:rPr lang="en-US" dirty="0">
                <a:solidFill>
                  <a:srgbClr val="FF0000"/>
                </a:solidFill>
              </a:rPr>
              <a:t>• Centralize PPS cabinet keys in the Control Room using a formal sign-out system for accountability.</a:t>
            </a:r>
          </a:p>
          <a:p>
            <a:br>
              <a:rPr lang="en-US" dirty="0">
                <a:solidFill>
                  <a:srgbClr val="FF0000"/>
                </a:solidFill>
              </a:rPr>
            </a:br>
            <a:r>
              <a:rPr lang="en-US" dirty="0">
                <a:solidFill>
                  <a:srgbClr val="FF0000"/>
                </a:solidFill>
              </a:rPr>
              <a:t>• Increase configuration management awareness through weekly All-Hands messaging and by assigning Beamline 101 training to all personnel with PPS enclosure access.</a:t>
            </a:r>
          </a:p>
        </p:txBody>
      </p:sp>
      <p:sp>
        <p:nvSpPr>
          <p:cNvPr id="4" name="Slide Number Placeholder 3">
            <a:extLst>
              <a:ext uri="{FF2B5EF4-FFF2-40B4-BE49-F238E27FC236}">
                <a16:creationId xmlns:a16="http://schemas.microsoft.com/office/drawing/2014/main" id="{D076DF5D-60FA-29D7-CB95-35304D4BCE7C}"/>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Tree>
    <p:extLst>
      <p:ext uri="{BB962C8B-B14F-4D97-AF65-F5344CB8AC3E}">
        <p14:creationId xmlns:p14="http://schemas.microsoft.com/office/powerpoint/2010/main" val="3551337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8433-98D5-5CDA-DE49-6868C077A83F}"/>
              </a:ext>
            </a:extLst>
          </p:cNvPr>
          <p:cNvSpPr>
            <a:spLocks noGrp="1"/>
          </p:cNvSpPr>
          <p:nvPr>
            <p:ph type="title"/>
          </p:nvPr>
        </p:nvSpPr>
        <p:spPr>
          <a:xfrm>
            <a:off x="428625" y="365126"/>
            <a:ext cx="8286750" cy="513179"/>
          </a:xfrm>
        </p:spPr>
        <p:txBody>
          <a:bodyPr>
            <a:normAutofit fontScale="90000"/>
          </a:bodyPr>
          <a:lstStyle/>
          <a:p>
            <a:r>
              <a:rPr lang="en-US" dirty="0"/>
              <a:t>Lessons for us</a:t>
            </a:r>
          </a:p>
        </p:txBody>
      </p:sp>
      <p:sp>
        <p:nvSpPr>
          <p:cNvPr id="3" name="Content Placeholder 2">
            <a:extLst>
              <a:ext uri="{FF2B5EF4-FFF2-40B4-BE49-F238E27FC236}">
                <a16:creationId xmlns:a16="http://schemas.microsoft.com/office/drawing/2014/main" id="{F637E8BF-0523-D2A8-4DAC-57824DB18F06}"/>
              </a:ext>
            </a:extLst>
          </p:cNvPr>
          <p:cNvSpPr>
            <a:spLocks noGrp="1"/>
          </p:cNvSpPr>
          <p:nvPr>
            <p:ph idx="1"/>
          </p:nvPr>
        </p:nvSpPr>
        <p:spPr>
          <a:xfrm>
            <a:off x="428625" y="1028700"/>
            <a:ext cx="8286750" cy="5004111"/>
          </a:xfrm>
        </p:spPr>
        <p:txBody>
          <a:bodyPr/>
          <a:lstStyle/>
          <a:p>
            <a:pPr marL="342900" indent="-342900">
              <a:buFont typeface="Arial" panose="020B0604020202020204" pitchFamily="34" charset="0"/>
              <a:buChar char="•"/>
            </a:pPr>
            <a:r>
              <a:rPr lang="en-US" dirty="0"/>
              <a:t>We have our own Operational Readiness Checklists.</a:t>
            </a:r>
          </a:p>
          <a:p>
            <a:pPr marL="342900" indent="-342900">
              <a:buFont typeface="Arial" panose="020B0604020202020204" pitchFamily="34" charset="0"/>
              <a:buChar char="•"/>
            </a:pPr>
            <a:r>
              <a:rPr lang="en-US" dirty="0"/>
              <a:t>We recently updates our Checklist process to address issues with ours:</a:t>
            </a:r>
          </a:p>
          <a:p>
            <a:pPr marL="685800" lvl="1" indent="-342900"/>
            <a:r>
              <a:rPr lang="en-US" dirty="0"/>
              <a:t>Consistent format</a:t>
            </a:r>
          </a:p>
          <a:p>
            <a:pPr marL="685800" lvl="1" indent="-342900"/>
            <a:r>
              <a:rPr lang="en-US" dirty="0"/>
              <a:t>Clearer requirements on when they expire (everyone’s favorite)</a:t>
            </a:r>
          </a:p>
          <a:p>
            <a:pPr marL="685800" lvl="1" indent="-342900"/>
            <a:r>
              <a:rPr lang="en-US" dirty="0"/>
              <a:t>More clarity on what belongs in them.</a:t>
            </a:r>
          </a:p>
          <a:p>
            <a:pPr marL="685800" lvl="1" indent="-342900"/>
            <a:endParaRPr lang="en-US" dirty="0"/>
          </a:p>
          <a:p>
            <a:pPr marL="342900" indent="-342900">
              <a:buFont typeface="Arial" panose="020B0604020202020204" pitchFamily="34" charset="0"/>
              <a:buChar char="•"/>
            </a:pPr>
            <a:r>
              <a:rPr lang="en-US" dirty="0"/>
              <a:t>We also have a lot of tasks that are repetitive and require checking things routinely.  It is easy to do a quick check and not really see the thing you are looking for. (e.g. you see the lock, but don’t notice that it is not locked.)</a:t>
            </a:r>
          </a:p>
        </p:txBody>
      </p:sp>
      <p:sp>
        <p:nvSpPr>
          <p:cNvPr id="4" name="Slide Number Placeholder 3">
            <a:extLst>
              <a:ext uri="{FF2B5EF4-FFF2-40B4-BE49-F238E27FC236}">
                <a16:creationId xmlns:a16="http://schemas.microsoft.com/office/drawing/2014/main" id="{757A3F8B-8358-554E-2A0A-3C1B7B4443A9}"/>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Tree>
    <p:extLst>
      <p:ext uri="{BB962C8B-B14F-4D97-AF65-F5344CB8AC3E}">
        <p14:creationId xmlns:p14="http://schemas.microsoft.com/office/powerpoint/2010/main" val="361778082"/>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fb3f601-682b-4b24-a3a0-e0b0d0b660f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AF11560A9A3D42A6D720F5CE9EB9B4" ma:contentTypeVersion="15" ma:contentTypeDescription="Create a new document." ma:contentTypeScope="" ma:versionID="21a426d9bad9c0ef8137a84df98e2e8b">
  <xsd:schema xmlns:xsd="http://www.w3.org/2001/XMLSchema" xmlns:xs="http://www.w3.org/2001/XMLSchema" xmlns:p="http://schemas.microsoft.com/office/2006/metadata/properties" xmlns:ns3="cfa4c34f-4b31-43aa-aa45-0eba64f30d0d" xmlns:ns4="efb3f601-682b-4b24-a3a0-e0b0d0b660f8" targetNamespace="http://schemas.microsoft.com/office/2006/metadata/properties" ma:root="true" ma:fieldsID="74ed7fa21d88629234fc996a24003bee" ns3:_="" ns4:_="">
    <xsd:import namespace="cfa4c34f-4b31-43aa-aa45-0eba64f30d0d"/>
    <xsd:import namespace="efb3f601-682b-4b24-a3a0-e0b0d0b660f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a4c34f-4b31-43aa-aa45-0eba64f30d0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b3f601-682b-4b24-a3a0-e0b0d0b660f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6CA26B-6A25-4042-8ECC-148BC5BCD2D7}">
  <ds:schemaRefs>
    <ds:schemaRef ds:uri="cfa4c34f-4b31-43aa-aa45-0eba64f30d0d"/>
    <ds:schemaRef ds:uri="http://purl.org/dc/elements/1.1/"/>
    <ds:schemaRef ds:uri="http://schemas.microsoft.com/office/2006/metadata/properties"/>
    <ds:schemaRef ds:uri="efb3f601-682b-4b24-a3a0-e0b0d0b660f8"/>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28B4E2F-DF84-413A-AA2C-EABCC57101C9}">
  <ds:schemaRefs>
    <ds:schemaRef ds:uri="http://schemas.microsoft.com/sharepoint/v3/contenttype/forms"/>
  </ds:schemaRefs>
</ds:datastoreItem>
</file>

<file path=customXml/itemProps3.xml><?xml version="1.0" encoding="utf-8"?>
<ds:datastoreItem xmlns:ds="http://schemas.openxmlformats.org/officeDocument/2006/customXml" ds:itemID="{F1B5FB75-A967-4663-8B9D-0227305EFE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a4c34f-4b31-43aa-aa45-0eba64f30d0d"/>
    <ds:schemaRef ds:uri="efb3f601-682b-4b24-a3a0-e0b0d0b660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BNL_PPT_Template_2021_Standard_Compressed (1)</Template>
  <TotalTime>1739</TotalTime>
  <Words>642</Words>
  <Application>Microsoft Office PowerPoint</Application>
  <PresentationFormat>On-screen Show (4:3)</PresentationFormat>
  <Paragraphs>39</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BNL</vt:lpstr>
      <vt:lpstr>Lesson Learned:  ASE Violation at NSLS-II</vt:lpstr>
      <vt:lpstr>NSLS-II ASE Violation</vt:lpstr>
      <vt:lpstr>Other Details</vt:lpstr>
      <vt:lpstr>Analysis</vt:lpstr>
      <vt:lpstr>Corrective Actions</vt:lpstr>
      <vt:lpstr>Lessons for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Craner, Francis</dc:creator>
  <cp:keywords/>
  <dc:description/>
  <cp:lastModifiedBy>Fliller, Raymond</cp:lastModifiedBy>
  <cp:revision>19</cp:revision>
  <dcterms:created xsi:type="dcterms:W3CDTF">2021-06-07T15:08:31Z</dcterms:created>
  <dcterms:modified xsi:type="dcterms:W3CDTF">2025-12-02T14:03:37Z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0x01010009AF11560A9A3D42A6D720F5CE9EB9B4</vt:lpwstr>
  </property>
</Properties>
</file>