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4" r:id="rId7"/>
    <p:sldId id="265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4" d="100"/>
          <a:sy n="94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A5E7-C3D1-96C2-D801-19430DDD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59B2-192F-15C7-351C-AC3245585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7116B-6872-3DDD-1AE4-2DEDF5540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1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24B6-FA0B-066F-E374-FA6BF5A8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7CFE3-0A20-C441-00AA-C4AA05442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4AC00-AC58-5C98-1608-04792ECBC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FD1E-A13D-3796-9226-33525D2D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F506-89DB-B65D-2D76-48164C17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30" y="570748"/>
            <a:ext cx="9004370" cy="61754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continues to accumulate luminosity towards the luminosity goal of ~7/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 + Au).  We plan for switching to 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13/pb (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~ Dec. 8, the next must-do priority </a:t>
            </a:r>
            <a:r>
              <a:rPr lang="en-US" sz="25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by 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PAC25.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8445" indent="-342900">
              <a:buFont typeface="Arial" panose="020B0604020202020204" pitchFamily="34" charset="0"/>
              <a:buChar char="•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tripped ~7:10 pm on Nov. 26 due to </a:t>
            </a:r>
            <a:r>
              <a:rPr lang="en-US" altLang="zh-TW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Interlock.</a:t>
            </a:r>
          </a:p>
          <a:p>
            <a:pPr marL="629920" lvl="1" indent="-342900">
              <a:buFont typeface="Wingdings" panose="05000000000000000000" pitchFamily="2" charset="2"/>
              <a:buChar char="Ø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ramped back to the full current/field ~11:33 pm.  </a:t>
            </a:r>
          </a:p>
          <a:p>
            <a:pPr marL="629920" lvl="1" indent="-342900">
              <a:buFont typeface="Wingdings" panose="05000000000000000000" pitchFamily="2" charset="2"/>
              <a:buChar char="Ø"/>
            </a:pPr>
            <a:endParaRPr lang="en-US" altLang="zh-TW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access requests during the long holiday weekend:</a:t>
            </a:r>
          </a:p>
          <a:p>
            <a:pPr marL="714375" lvl="1" indent="-342900">
              <a:buFont typeface="Wingdings" panose="05000000000000000000" pitchFamily="2" charset="2"/>
              <a:buChar char="Ø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Nov. 27: There was an IR access to regain control the TPC Central Membrane.</a:t>
            </a:r>
          </a:p>
          <a:p>
            <a:pPr marL="714375" lvl="1" indent="-342900">
              <a:buFont typeface="Wingdings" panose="05000000000000000000" pitchFamily="2" charset="2"/>
              <a:buChar char="Ø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Nov. 29: This access was to replace a MPOD module for EMCAL.  </a:t>
            </a:r>
          </a:p>
          <a:p>
            <a:pPr marL="714375" lvl="1" indent="-342900">
              <a:buFont typeface="Wingdings" panose="05000000000000000000" pitchFamily="2" charset="2"/>
              <a:buChar char="Ø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Dec. 1: Early morning access to replace power supplies for TPC.</a:t>
            </a:r>
          </a:p>
          <a:p>
            <a:pPr marL="0" indent="0"/>
            <a:endParaRPr lang="en-US" altLang="zh-TW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58071-8AD2-1BBC-F08C-FFE6E110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0277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145B7-C92E-98E5-AC65-03D3D6FDAA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713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5308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1724564" y="5939021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1908314" y="5502307"/>
            <a:ext cx="68547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599CF-6362-BC08-A797-A285875FC258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AA1-E838-ABCD-C91A-B7DF74CFC69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C5D7-90B2-A614-4B7F-85239813C9E8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7D7-2D08-6968-A0B0-0369FF6F4A6E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161AE-2022-490C-3A7B-6F216EAF7AA3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A509D8-DEF0-E0F1-313F-887358A27AAA}"/>
              </a:ext>
            </a:extLst>
          </p:cNvPr>
          <p:cNvSpPr/>
          <p:nvPr/>
        </p:nvSpPr>
        <p:spPr>
          <a:xfrm>
            <a:off x="1734724" y="6304781"/>
            <a:ext cx="131632" cy="129593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D49F3-CD1A-9746-ED9C-D886554EB213}"/>
              </a:ext>
            </a:extLst>
          </p:cNvPr>
          <p:cNvSpPr txBox="1"/>
          <p:nvPr/>
        </p:nvSpPr>
        <p:spPr>
          <a:xfrm>
            <a:off x="1962621" y="6177460"/>
            <a:ext cx="80246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 TPC</a:t>
            </a:r>
          </a:p>
        </p:txBody>
      </p:sp>
      <p:pic>
        <p:nvPicPr>
          <p:cNvPr id="13" name="Picture 12" descr="Chart&#10;&#10;AI-generated content may be incorrect.">
            <a:extLst>
              <a:ext uri="{FF2B5EF4-FFF2-40B4-BE49-F238E27FC236}">
                <a16:creationId xmlns:a16="http://schemas.microsoft.com/office/drawing/2014/main" id="{2ACCB65C-9145-8FB6-4D25-3ECD74C41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387"/>
            <a:ext cx="9144000" cy="49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640-8B18-6CB7-C320-6F2AD530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FF8802EF-A8FF-74F8-DC4C-52C54CA53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288"/>
            <a:ext cx="9144000" cy="526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DC488-E716-B26C-18C5-15671A2D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5A73A-5E91-0598-5C4A-0A692BC906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12B94-FD55-A634-FED0-0840164349A3}"/>
              </a:ext>
            </a:extLst>
          </p:cNvPr>
          <p:cNvSpPr txBox="1"/>
          <p:nvPr/>
        </p:nvSpPr>
        <p:spPr>
          <a:xfrm>
            <a:off x="4026056" y="1870581"/>
            <a:ext cx="768798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89.7%</a:t>
            </a:r>
          </a:p>
        </p:txBody>
      </p:sp>
    </p:spTree>
    <p:extLst>
      <p:ext uri="{BB962C8B-B14F-4D97-AF65-F5344CB8AC3E}">
        <p14:creationId xmlns:p14="http://schemas.microsoft.com/office/powerpoint/2010/main" val="19818154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68697</TotalTime>
  <Words>192</Words>
  <Application>Microsoft Office PowerPoint</Application>
  <PresentationFormat>On-screen Show (4:3)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BNL</vt:lpstr>
      <vt:lpstr>sPHENIX Status</vt:lpstr>
      <vt:lpstr>sPHENIX Status 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744</cp:revision>
  <dcterms:modified xsi:type="dcterms:W3CDTF">2025-12-02T14:16:49Z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