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1.xml" ContentType="application/vnd.openxmlformats-officedocument.drawingml.chartshapes+xml"/>
  <Override PartName="/ppt/charts/chart10.xml" ContentType="application/vnd.openxmlformats-officedocument.drawingml.chart+xml"/>
  <Override PartName="/ppt/drawings/drawing2.xml" ContentType="application/vnd.openxmlformats-officedocument.drawingml.chartshapes+xml"/>
  <Override PartName="/ppt/charts/chart11.xml" ContentType="application/vnd.openxmlformats-officedocument.drawingml.chart+xml"/>
  <Override PartName="/ppt/drawings/drawing3.xml" ContentType="application/vnd.openxmlformats-officedocument.drawingml.chartshapes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drawings/drawing4.xml" ContentType="application/vnd.openxmlformats-officedocument.drawingml.chartshapes+xml"/>
  <Override PartName="/ppt/charts/chart14.xml" ContentType="application/vnd.openxmlformats-officedocument.drawingml.chart+xml"/>
  <Override PartName="/ppt/drawings/drawing5.xml" ContentType="application/vnd.openxmlformats-officedocument.drawingml.chartshapes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drawings/drawing6.xml" ContentType="application/vnd.openxmlformats-officedocument.drawingml.chartshapes+xml"/>
  <Override PartName="/ppt/charts/chart17.xml" ContentType="application/vnd.openxmlformats-officedocument.drawingml.chart+xml"/>
  <Override PartName="/ppt/drawings/drawing7.xml" ContentType="application/vnd.openxmlformats-officedocument.drawingml.chartshapes+xml"/>
  <Override PartName="/ppt/charts/chart18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9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0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2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rts/chart2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8.xml" ContentType="application/vnd.openxmlformats-officedocument.drawingml.chartshapes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33"/>
  </p:notesMasterIdLst>
  <p:sldIdLst>
    <p:sldId id="374" r:id="rId5"/>
    <p:sldId id="376" r:id="rId6"/>
    <p:sldId id="371" r:id="rId7"/>
    <p:sldId id="372" r:id="rId8"/>
    <p:sldId id="364" r:id="rId9"/>
    <p:sldId id="366" r:id="rId10"/>
    <p:sldId id="362" r:id="rId11"/>
    <p:sldId id="360" r:id="rId12"/>
    <p:sldId id="356" r:id="rId13"/>
    <p:sldId id="357" r:id="rId14"/>
    <p:sldId id="361" r:id="rId15"/>
    <p:sldId id="363" r:id="rId16"/>
    <p:sldId id="365" r:id="rId17"/>
    <p:sldId id="367" r:id="rId18"/>
    <p:sldId id="370" r:id="rId19"/>
    <p:sldId id="373" r:id="rId20"/>
    <p:sldId id="375" r:id="rId21"/>
    <p:sldId id="377" r:id="rId22"/>
    <p:sldId id="318" r:id="rId23"/>
    <p:sldId id="345" r:id="rId24"/>
    <p:sldId id="339" r:id="rId25"/>
    <p:sldId id="306" r:id="rId26"/>
    <p:sldId id="355" r:id="rId27"/>
    <p:sldId id="358" r:id="rId28"/>
    <p:sldId id="359" r:id="rId29"/>
    <p:sldId id="354" r:id="rId30"/>
    <p:sldId id="369" r:id="rId31"/>
    <p:sldId id="304" r:id="rId32"/>
  </p:sldIdLst>
  <p:sldSz cx="12192000" cy="6858000"/>
  <p:notesSz cx="6858000" cy="24098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62320B-817D-45B1-A406-D541F6313F2C}" v="43" dt="2025-12-02T16:37:27.0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08" y="4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r, Gregory" userId="3561ba5d-ecd2-4074-b30a-c8c766e651bb" providerId="ADAL" clId="{DF02E204-A254-4422-AD99-DCB2DD1C1BF4}"/>
    <pc:docChg chg="undo custSel modSld">
      <pc:chgData name="Marr, Gregory" userId="3561ba5d-ecd2-4074-b30a-c8c766e651bb" providerId="ADAL" clId="{DF02E204-A254-4422-AD99-DCB2DD1C1BF4}" dt="2025-12-02T16:56:34.249" v="1017" actId="14100"/>
      <pc:docMkLst>
        <pc:docMk/>
      </pc:docMkLst>
      <pc:sldChg chg="addSp delSp modSp mod">
        <pc:chgData name="Marr, Gregory" userId="3561ba5d-ecd2-4074-b30a-c8c766e651bb" providerId="ADAL" clId="{DF02E204-A254-4422-AD99-DCB2DD1C1BF4}" dt="2025-12-02T16:56:34.249" v="1017" actId="14100"/>
        <pc:sldMkLst>
          <pc:docMk/>
          <pc:sldMk cId="3919863926" sldId="306"/>
        </pc:sldMkLst>
        <pc:spChg chg="mod">
          <ac:chgData name="Marr, Gregory" userId="3561ba5d-ecd2-4074-b30a-c8c766e651bb" providerId="ADAL" clId="{DF02E204-A254-4422-AD99-DCB2DD1C1BF4}" dt="2025-12-02T16:55:45.586" v="1009" actId="207"/>
          <ac:spMkLst>
            <pc:docMk/>
            <pc:sldMk cId="3919863926" sldId="306"/>
            <ac:spMk id="3" creationId="{CE05BAB3-93A9-4362-AA58-BF024EA3D008}"/>
          </ac:spMkLst>
        </pc:spChg>
        <pc:picChg chg="del">
          <ac:chgData name="Marr, Gregory" userId="3561ba5d-ecd2-4074-b30a-c8c766e651bb" providerId="ADAL" clId="{DF02E204-A254-4422-AD99-DCB2DD1C1BF4}" dt="2025-12-02T16:55:54.462" v="1010" actId="478"/>
          <ac:picMkLst>
            <pc:docMk/>
            <pc:sldMk cId="3919863926" sldId="306"/>
            <ac:picMk id="5" creationId="{D8EA4342-EABF-7200-CBBC-07109EFE221E}"/>
          </ac:picMkLst>
        </pc:picChg>
        <pc:picChg chg="add mod">
          <ac:chgData name="Marr, Gregory" userId="3561ba5d-ecd2-4074-b30a-c8c766e651bb" providerId="ADAL" clId="{DF02E204-A254-4422-AD99-DCB2DD1C1BF4}" dt="2025-12-02T16:56:34.249" v="1017" actId="14100"/>
          <ac:picMkLst>
            <pc:docMk/>
            <pc:sldMk cId="3919863926" sldId="306"/>
            <ac:picMk id="6" creationId="{50194D26-10AB-8B11-CA4D-5EB09EA7E2DC}"/>
          </ac:picMkLst>
        </pc:picChg>
      </pc:sldChg>
      <pc:sldChg chg="modSp mod">
        <pc:chgData name="Marr, Gregory" userId="3561ba5d-ecd2-4074-b30a-c8c766e651bb" providerId="ADAL" clId="{DF02E204-A254-4422-AD99-DCB2DD1C1BF4}" dt="2025-12-02T16:55:22.406" v="1007" actId="20577"/>
        <pc:sldMkLst>
          <pc:docMk/>
          <pc:sldMk cId="1351841527" sldId="318"/>
        </pc:sldMkLst>
        <pc:spChg chg="mod">
          <ac:chgData name="Marr, Gregory" userId="3561ba5d-ecd2-4074-b30a-c8c766e651bb" providerId="ADAL" clId="{DF02E204-A254-4422-AD99-DCB2DD1C1BF4}" dt="2025-12-02T16:55:22.406" v="1007" actId="20577"/>
          <ac:spMkLst>
            <pc:docMk/>
            <pc:sldMk cId="1351841527" sldId="318"/>
            <ac:spMk id="4" creationId="{40F1692A-327B-4A38-A46D-758905412178}"/>
          </ac:spMkLst>
        </pc:spChg>
      </pc:sldChg>
      <pc:sldChg chg="addSp delSp modSp mod">
        <pc:chgData name="Marr, Gregory" userId="3561ba5d-ecd2-4074-b30a-c8c766e651bb" providerId="ADAL" clId="{DF02E204-A254-4422-AD99-DCB2DD1C1BF4}" dt="2025-12-02T16:54:55.108" v="1006" actId="20577"/>
        <pc:sldMkLst>
          <pc:docMk/>
          <pc:sldMk cId="1336046822" sldId="339"/>
        </pc:sldMkLst>
        <pc:spChg chg="mod">
          <ac:chgData name="Marr, Gregory" userId="3561ba5d-ecd2-4074-b30a-c8c766e651bb" providerId="ADAL" clId="{DF02E204-A254-4422-AD99-DCB2DD1C1BF4}" dt="2025-12-02T16:54:55.108" v="1006" actId="20577"/>
          <ac:spMkLst>
            <pc:docMk/>
            <pc:sldMk cId="1336046822" sldId="339"/>
            <ac:spMk id="10" creationId="{C77E873D-E72B-4BE0-99D3-3CB079EDDDF1}"/>
          </ac:spMkLst>
        </pc:spChg>
        <pc:picChg chg="del">
          <ac:chgData name="Marr, Gregory" userId="3561ba5d-ecd2-4074-b30a-c8c766e651bb" providerId="ADAL" clId="{DF02E204-A254-4422-AD99-DCB2DD1C1BF4}" dt="2025-12-02T15:12:46.304" v="44" actId="478"/>
          <ac:picMkLst>
            <pc:docMk/>
            <pc:sldMk cId="1336046822" sldId="339"/>
            <ac:picMk id="4" creationId="{50F20F3B-00F0-8150-463B-58DB11FDA0DC}"/>
          </ac:picMkLst>
        </pc:picChg>
        <pc:picChg chg="add mod">
          <ac:chgData name="Marr, Gregory" userId="3561ba5d-ecd2-4074-b30a-c8c766e651bb" providerId="ADAL" clId="{DF02E204-A254-4422-AD99-DCB2DD1C1BF4}" dt="2025-12-02T15:13:05.618" v="48" actId="14100"/>
          <ac:picMkLst>
            <pc:docMk/>
            <pc:sldMk cId="1336046822" sldId="339"/>
            <ac:picMk id="5" creationId="{25495D33-670F-38CB-E881-AE59080092C6}"/>
          </ac:picMkLst>
        </pc:picChg>
        <pc:picChg chg="del">
          <ac:chgData name="Marr, Gregory" userId="3561ba5d-ecd2-4074-b30a-c8c766e651bb" providerId="ADAL" clId="{DF02E204-A254-4422-AD99-DCB2DD1C1BF4}" dt="2025-12-02T15:13:25.967" v="49" actId="478"/>
          <ac:picMkLst>
            <pc:docMk/>
            <pc:sldMk cId="1336046822" sldId="339"/>
            <ac:picMk id="7" creationId="{8812C271-759C-61D3-7BD6-BBFBB3123493}"/>
          </ac:picMkLst>
        </pc:picChg>
        <pc:picChg chg="add mod ord">
          <ac:chgData name="Marr, Gregory" userId="3561ba5d-ecd2-4074-b30a-c8c766e651bb" providerId="ADAL" clId="{DF02E204-A254-4422-AD99-DCB2DD1C1BF4}" dt="2025-12-02T15:13:39.304" v="53" actId="171"/>
          <ac:picMkLst>
            <pc:docMk/>
            <pc:sldMk cId="1336046822" sldId="339"/>
            <ac:picMk id="8" creationId="{9F0E3CCA-3A97-724D-7FDD-F21351CA1646}"/>
          </ac:picMkLst>
        </pc:picChg>
      </pc:sldChg>
      <pc:sldChg chg="modSp mod">
        <pc:chgData name="Marr, Gregory" userId="3561ba5d-ecd2-4074-b30a-c8c766e651bb" providerId="ADAL" clId="{DF02E204-A254-4422-AD99-DCB2DD1C1BF4}" dt="2025-12-02T15:07:48.526" v="43" actId="20577"/>
        <pc:sldMkLst>
          <pc:docMk/>
          <pc:sldMk cId="1973591361" sldId="345"/>
        </pc:sldMkLst>
        <pc:spChg chg="mod">
          <ac:chgData name="Marr, Gregory" userId="3561ba5d-ecd2-4074-b30a-c8c766e651bb" providerId="ADAL" clId="{DF02E204-A254-4422-AD99-DCB2DD1C1BF4}" dt="2025-12-02T15:07:48.526" v="43" actId="20577"/>
          <ac:spMkLst>
            <pc:docMk/>
            <pc:sldMk cId="1973591361" sldId="345"/>
            <ac:spMk id="3" creationId="{9B498A92-B3B2-49BC-A076-391E836286E6}"/>
          </ac:spMkLst>
        </pc:spChg>
        <pc:spChg chg="mod">
          <ac:chgData name="Marr, Gregory" userId="3561ba5d-ecd2-4074-b30a-c8c766e651bb" providerId="ADAL" clId="{DF02E204-A254-4422-AD99-DCB2DD1C1BF4}" dt="2025-12-02T15:01:07.252" v="13" actId="20577"/>
          <ac:spMkLst>
            <pc:docMk/>
            <pc:sldMk cId="1973591361" sldId="345"/>
            <ac:spMk id="6" creationId="{BCD58E3F-F47B-442F-B8F8-75AE9391E2A8}"/>
          </ac:spMkLst>
        </pc:spChg>
        <pc:spChg chg="mod">
          <ac:chgData name="Marr, Gregory" userId="3561ba5d-ecd2-4074-b30a-c8c766e651bb" providerId="ADAL" clId="{DF02E204-A254-4422-AD99-DCB2DD1C1BF4}" dt="2025-12-02T15:02:14.673" v="24" actId="207"/>
          <ac:spMkLst>
            <pc:docMk/>
            <pc:sldMk cId="1973591361" sldId="345"/>
            <ac:spMk id="7" creationId="{DDAD2342-837F-44BE-A9A7-5BCD33A79969}"/>
          </ac:spMkLst>
        </pc:spChg>
        <pc:graphicFrameChg chg="mod">
          <ac:chgData name="Marr, Gregory" userId="3561ba5d-ecd2-4074-b30a-c8c766e651bb" providerId="ADAL" clId="{DF02E204-A254-4422-AD99-DCB2DD1C1BF4}" dt="2025-12-02T15:01:49.269" v="21"/>
          <ac:graphicFrameMkLst>
            <pc:docMk/>
            <pc:sldMk cId="1973591361" sldId="345"/>
            <ac:graphicFrameMk id="4" creationId="{BEFAF220-6078-17A6-BEB0-09EB7B3FF104}"/>
          </ac:graphicFrameMkLst>
        </pc:graphicFrameChg>
      </pc:sldChg>
      <pc:sldChg chg="modSp mod">
        <pc:chgData name="Marr, Gregory" userId="3561ba5d-ecd2-4074-b30a-c8c766e651bb" providerId="ADAL" clId="{DF02E204-A254-4422-AD99-DCB2DD1C1BF4}" dt="2025-12-02T14:58:16.033" v="5"/>
        <pc:sldMkLst>
          <pc:docMk/>
          <pc:sldMk cId="3153405175" sldId="359"/>
        </pc:sldMkLst>
        <pc:graphicFrameChg chg="mod">
          <ac:chgData name="Marr, Gregory" userId="3561ba5d-ecd2-4074-b30a-c8c766e651bb" providerId="ADAL" clId="{DF02E204-A254-4422-AD99-DCB2DD1C1BF4}" dt="2025-12-02T14:58:16.033" v="5"/>
          <ac:graphicFrameMkLst>
            <pc:docMk/>
            <pc:sldMk cId="3153405175" sldId="359"/>
            <ac:graphicFrameMk id="5" creationId="{5813D40B-3237-4379-9D2A-62C720F549D6}"/>
          </ac:graphicFrameMkLst>
        </pc:graphicFrameChg>
      </pc:sldChg>
      <pc:sldChg chg="mod">
        <pc:chgData name="Marr, Gregory" userId="3561ba5d-ecd2-4074-b30a-c8c766e651bb" providerId="ADAL" clId="{DF02E204-A254-4422-AD99-DCB2DD1C1BF4}" dt="2025-12-02T14:44:14.959" v="1" actId="27918"/>
        <pc:sldMkLst>
          <pc:docMk/>
          <pc:sldMk cId="137869178" sldId="374"/>
        </pc:sldMkLst>
      </pc:sldChg>
      <pc:sldChg chg="addSp delSp modSp mod">
        <pc:chgData name="Marr, Gregory" userId="3561ba5d-ecd2-4074-b30a-c8c766e651bb" providerId="ADAL" clId="{DF02E204-A254-4422-AD99-DCB2DD1C1BF4}" dt="2025-12-02T16:37:27.060" v="248"/>
        <pc:sldMkLst>
          <pc:docMk/>
          <pc:sldMk cId="3149421349" sldId="377"/>
        </pc:sldMkLst>
        <pc:spChg chg="add del">
          <ac:chgData name="Marr, Gregory" userId="3561ba5d-ecd2-4074-b30a-c8c766e651bb" providerId="ADAL" clId="{DF02E204-A254-4422-AD99-DCB2DD1C1BF4}" dt="2025-12-02T16:36:59.798" v="233" actId="22"/>
          <ac:spMkLst>
            <pc:docMk/>
            <pc:sldMk cId="3149421349" sldId="377"/>
            <ac:spMk id="5" creationId="{66B449DD-E923-9DDD-407D-80746144B286}"/>
          </ac:spMkLst>
        </pc:spChg>
        <pc:graphicFrameChg chg="del">
          <ac:chgData name="Marr, Gregory" userId="3561ba5d-ecd2-4074-b30a-c8c766e651bb" providerId="ADAL" clId="{DF02E204-A254-4422-AD99-DCB2DD1C1BF4}" dt="2025-12-02T16:36:56.084" v="231" actId="478"/>
          <ac:graphicFrameMkLst>
            <pc:docMk/>
            <pc:sldMk cId="3149421349" sldId="377"/>
            <ac:graphicFrameMk id="4" creationId="{00000000-0008-0000-0000-00004AAAD500}"/>
          </ac:graphicFrameMkLst>
        </pc:graphicFrameChg>
        <pc:graphicFrameChg chg="add mod">
          <ac:chgData name="Marr, Gregory" userId="3561ba5d-ecd2-4074-b30a-c8c766e651bb" providerId="ADAL" clId="{DF02E204-A254-4422-AD99-DCB2DD1C1BF4}" dt="2025-12-02T16:37:27.060" v="248"/>
          <ac:graphicFrameMkLst>
            <pc:docMk/>
            <pc:sldMk cId="3149421349" sldId="377"/>
            <ac:graphicFrameMk id="6" creationId="{00000000-0008-0000-0000-00004AAAD50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6/FY26Q1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https://brookhavenlab.sharepoint.com/sites/Availability_Data/Shared%20Documents/quarterly/fy25/FY25Q2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https://brookhavenlab.sharepoint.com/sites/Availability_Data/Shared%20Documents/quarterly/fy26/FY26Q1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6/FY26Q1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Presentation%20templates/nsrl%20tim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6/FY26Q1.xlsx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https://brookhavenlab.sharepoint.com/sites/Availability_Data/Shared%20Documents/quarterly/fy26/FY26Q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https://brookhavenlab.sharepoint.com/sites/Availability_Data/Shared%20Documents/mtbf%20histor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https://brookhavenlab.sharepoint.com/sites/Availability_Data/Shared%20Documents/mtbf%20history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8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https://brookhavenlab.sharepoint.com/sites/Availability_Data/Shared%20Documents/quarterly/fy25/FY25Q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NOVEMBER 2025
</a:t>
            </a:r>
          </a:p>
        </c:rich>
      </c:tx>
      <c:layout>
        <c:manualLayout>
          <c:xMode val="edge"/>
          <c:yMode val="edge"/>
          <c:x val="0.26333171867914418"/>
          <c:y val="8.9553066430076518E-4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824940443451287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NORMAL!$AC$704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NORMAL!$AG$703:$AJ$703</c:f>
              <c:strCache>
                <c:ptCount val="4"/>
                <c:pt idx="0">
                  <c:v>FY26-week 06:</c:v>
                </c:pt>
                <c:pt idx="1">
                  <c:v>FY26-week 07:</c:v>
                </c:pt>
                <c:pt idx="2">
                  <c:v>FY26-week 08:</c:v>
                </c:pt>
                <c:pt idx="3">
                  <c:v>FY26-week 09:</c:v>
                </c:pt>
              </c:strCache>
            </c:strRef>
          </c:cat>
          <c:val>
            <c:numRef>
              <c:f>NORMAL!$AG$704:$AJ$704</c:f>
              <c:numCache>
                <c:formatCode>0</c:formatCode>
                <c:ptCount val="4"/>
                <c:pt idx="0">
                  <c:v>118.23</c:v>
                </c:pt>
                <c:pt idx="1">
                  <c:v>121.42</c:v>
                </c:pt>
                <c:pt idx="2">
                  <c:v>124.4</c:v>
                </c:pt>
                <c:pt idx="3">
                  <c:v>130.6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80A-4191-9327-9DBCF1F20B83}"/>
            </c:ext>
          </c:extLst>
        </c:ser>
        <c:ser>
          <c:idx val="1"/>
          <c:order val="1"/>
          <c:tx>
            <c:strRef>
              <c:f>NORMAL!$AC$705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NORMAL!$AG$705:$AJ$705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80A-4191-9327-9DBCF1F20B83}"/>
            </c:ext>
          </c:extLst>
        </c:ser>
        <c:ser>
          <c:idx val="2"/>
          <c:order val="2"/>
          <c:tx>
            <c:strRef>
              <c:f>NORMAL!$AC$712</c:f>
              <c:strCache>
                <c:ptCount val="1"/>
                <c:pt idx="0">
                  <c:v>Beam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184-4B7B-8855-52A95415B19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846-4AFB-AD60-6CA6907F87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NORMAL!$AG$712:$AJ$712</c:f>
              <c:numCache>
                <c:formatCode>0</c:formatCode>
                <c:ptCount val="4"/>
                <c:pt idx="0">
                  <c:v>14.65</c:v>
                </c:pt>
                <c:pt idx="1">
                  <c:v>0</c:v>
                </c:pt>
                <c:pt idx="2">
                  <c:v>9.58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80A-4191-9327-9DBCF1F20B83}"/>
            </c:ext>
          </c:extLst>
        </c:ser>
        <c:ser>
          <c:idx val="4"/>
          <c:order val="3"/>
          <c:tx>
            <c:strRef>
              <c:f>NORMAL!$AC$707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NORMAL!$AG$707:$AJ$707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80A-4191-9327-9DBCF1F20B83}"/>
            </c:ext>
          </c:extLst>
        </c:ser>
        <c:ser>
          <c:idx val="5"/>
          <c:order val="4"/>
          <c:tx>
            <c:strRef>
              <c:f>NORMAL!$AC$706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NORMAL!$AG$706:$AJ$706</c:f>
              <c:numCache>
                <c:formatCode>0</c:formatCode>
                <c:ptCount val="4"/>
                <c:pt idx="0">
                  <c:v>15.93</c:v>
                </c:pt>
                <c:pt idx="1">
                  <c:v>16.52</c:v>
                </c:pt>
                <c:pt idx="2">
                  <c:v>15.6</c:v>
                </c:pt>
                <c:pt idx="3">
                  <c:v>17.079999999999998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80A-4191-9327-9DBCF1F20B83}"/>
            </c:ext>
          </c:extLst>
        </c:ser>
        <c:ser>
          <c:idx val="6"/>
          <c:order val="5"/>
          <c:tx>
            <c:strRef>
              <c:f>NORMAL!$AC$708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66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846-4AFB-AD60-6CA6907F87F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846-4AFB-AD60-6CA6907F87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NORMAL!$AG$708:$AJ$708</c:f>
              <c:numCache>
                <c:formatCode>0</c:formatCode>
                <c:ptCount val="4"/>
                <c:pt idx="0">
                  <c:v>0</c:v>
                </c:pt>
                <c:pt idx="1">
                  <c:v>10.62</c:v>
                </c:pt>
                <c:pt idx="2">
                  <c:v>0</c:v>
                </c:pt>
                <c:pt idx="3">
                  <c:v>9.67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80A-4191-9327-9DBCF1F20B83}"/>
            </c:ext>
          </c:extLst>
        </c:ser>
        <c:ser>
          <c:idx val="7"/>
          <c:order val="6"/>
          <c:tx>
            <c:strRef>
              <c:f>NORMAL!$AC$711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NORMAL!$AG$711:$AJ$711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80A-4191-9327-9DBCF1F20B83}"/>
            </c:ext>
          </c:extLst>
        </c:ser>
        <c:ser>
          <c:idx val="8"/>
          <c:order val="7"/>
          <c:tx>
            <c:strRef>
              <c:f>NORMAL!$AC$710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NORMAL!$AG$710:$AJ$710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680A-4191-9327-9DBCF1F20B83}"/>
            </c:ext>
          </c:extLst>
        </c:ser>
        <c:ser>
          <c:idx val="3"/>
          <c:order val="8"/>
          <c:tx>
            <c:strRef>
              <c:f>NORMAL!$AC$709</c:f>
              <c:strCache>
                <c:ptCount val="1"/>
                <c:pt idx="0">
                  <c:v>Machine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NORMAL!$AG$709:$AJ$709</c:f>
              <c:numCache>
                <c:formatCode>0</c:formatCode>
                <c:ptCount val="4"/>
                <c:pt idx="0">
                  <c:v>19.190000000000001</c:v>
                </c:pt>
                <c:pt idx="1">
                  <c:v>19.439999999999998</c:v>
                </c:pt>
                <c:pt idx="2">
                  <c:v>18.420000000000002</c:v>
                </c:pt>
                <c:pt idx="3">
                  <c:v>10.649999999999999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680A-4191-9327-9DBCF1F20B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9104384"/>
        <c:axId val="69105920"/>
      </c:barChart>
      <c:catAx>
        <c:axId val="69104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592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69105920"/>
        <c:scaling>
          <c:orientation val="minMax"/>
          <c:max val="168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4384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472222802389076"/>
          <c:y val="0.17771897213113774"/>
          <c:w val="0.12378435454188848"/>
          <c:h val="0.73474842832975196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600" b="1" i="0" u="none" strike="noStrike" baseline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6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(GREATER THAN ONE HOUR)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MARCH 2025</a:t>
            </a:r>
          </a:p>
        </c:rich>
      </c:tx>
      <c:layout>
        <c:manualLayout>
          <c:xMode val="edge"/>
          <c:yMode val="edge"/>
          <c:x val="0.13276879630552507"/>
          <c:y val="2.0745124117747215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8647582953957614"/>
          <c:y val="9.9655180717089259E-2"/>
          <c:w val="0.63987366884322761"/>
          <c:h val="0.74571236356484183"/>
        </c:manualLayout>
      </c:layout>
      <c:bar3DChart>
        <c:barDir val="col"/>
        <c:grouping val="standard"/>
        <c:varyColors val="0"/>
        <c:ser>
          <c:idx val="9"/>
          <c:order val="0"/>
          <c:tx>
            <c:strRef>
              <c:f>NORMAL!$BF$848</c:f>
              <c:strCache>
                <c:ptCount val="1"/>
                <c:pt idx="0">
                  <c:v>PPS_AGS</c:v>
                </c:pt>
              </c:strCache>
            </c:strRef>
          </c:tx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NORMAL!$BB$849:$BJ$849</c:f>
              <c:numCache>
                <c:formatCode>General</c:formatCode>
                <c:ptCount val="9"/>
                <c:pt idx="8" formatCode="0.0%">
                  <c:v>0.3215362177929022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CF-449F-BABD-1BCE1D8BEFE3}"/>
            </c:ext>
          </c:extLst>
        </c:ser>
        <c:ser>
          <c:idx val="5"/>
          <c:order val="2"/>
          <c:tx>
            <c:strRef>
              <c:f>NORMAL!$BF$866</c:f>
              <c:strCache>
                <c:ptCount val="1"/>
                <c:pt idx="0">
                  <c:v>RfBooster</c:v>
                </c:pt>
              </c:strCache>
            </c:strRef>
          </c:tx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NORMAL!$BB$867:$BJ$867</c:f>
              <c:numCache>
                <c:formatCode>General</c:formatCode>
                <c:ptCount val="9"/>
                <c:pt idx="8" formatCode="0.00%">
                  <c:v>0.21876519202722405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CF-449F-BABD-1BCE1D8BEFE3}"/>
            </c:ext>
          </c:extLst>
        </c:ser>
        <c:ser>
          <c:idx val="1"/>
          <c:order val="4"/>
          <c:tx>
            <c:strRef>
              <c:f>NORMAL!$BD$872</c:f>
              <c:strCache>
                <c:ptCount val="1"/>
                <c:pt idx="0">
                  <c:v>ESHQ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NORMAL!$BB$873:$BJ$873</c:f>
              <c:numCache>
                <c:formatCode>General</c:formatCode>
                <c:ptCount val="9"/>
                <c:pt idx="8" formatCode="0.0%">
                  <c:v>8.9256198347107421E-2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CF-449F-BABD-1BCE1D8BEFE3}"/>
            </c:ext>
          </c:extLst>
        </c:ser>
        <c:ser>
          <c:idx val="3"/>
          <c:order val="6"/>
          <c:tx>
            <c:strRef>
              <c:f>NORMAL!$BD$876</c:f>
              <c:strCache>
                <c:ptCount val="1"/>
                <c:pt idx="0">
                  <c:v>PPS_Booster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NORMAL!$BB$877:$BJ$877</c:f>
              <c:numCache>
                <c:formatCode>General</c:formatCode>
                <c:ptCount val="9"/>
                <c:pt idx="8" formatCode="0.00%">
                  <c:v>3.4030140982012629E-3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CCF-449F-BABD-1BCE1D8BEFE3}"/>
            </c:ext>
          </c:extLst>
        </c:ser>
        <c:ser>
          <c:idx val="7"/>
          <c:order val="8"/>
          <c:tx>
            <c:strRef>
              <c:f>NORMAL!$BF$882</c:f>
              <c:strCache>
                <c:ptCount val="1"/>
                <c:pt idx="0">
                  <c:v>PS_RHIC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NORMAL!$BB$883:$BJ$883</c:f>
              <c:numCache>
                <c:formatCode>General</c:formatCode>
                <c:ptCount val="9"/>
                <c:pt idx="8" formatCode="0.00%">
                  <c:v>0.28128342245989296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9CCF-449F-BABD-1BCE1D8BEFE3}"/>
            </c:ext>
          </c:extLst>
        </c:ser>
        <c:ser>
          <c:idx val="4"/>
          <c:order val="14"/>
          <c:tx>
            <c:strRef>
              <c:f>NORMAL!$BD$878</c:f>
              <c:strCache>
                <c:ptCount val="1"/>
                <c:pt idx="0">
                  <c:v>sum&lt;1hr</c:v>
                </c:pt>
              </c:strCache>
              <c:extLst xmlns:c15="http://schemas.microsoft.com/office/drawing/2012/chart"/>
            </c:strRef>
          </c:tx>
          <c:spPr>
            <a:solidFill>
              <a:schemeClr val="bg1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</c:spPr>
            <c:extLst xmlns:c15="http://schemas.microsoft.com/office/drawing/2012/chart">
              <c:ext xmlns:c16="http://schemas.microsoft.com/office/drawing/2014/chart" uri="{C3380CC4-5D6E-409C-BE32-E72D297353CC}">
                <c16:uniqueId val="{00000006-9CCF-449F-BABD-1BCE1D8BEFE3}"/>
              </c:ext>
            </c:extLst>
          </c:dPt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NORMAL!$BB$879:$BJ$879</c:f>
              <c:numCache>
                <c:formatCode>General</c:formatCode>
                <c:ptCount val="9"/>
                <c:pt idx="8" formatCode="0.0%">
                  <c:v>6.3198833252309169E-3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9CCF-449F-BABD-1BCE1D8BEF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4591232"/>
        <c:axId val="104539648"/>
        <c:axId val="77089408"/>
        <c:extLst>
          <c:ext xmlns:c15="http://schemas.microsoft.com/office/drawing/2012/chart" uri="{02D57815-91ED-43cb-92C2-25804820EDAC}">
            <c15:filteredBarSeries>
              <c15:ser>
                <c:idx val="10"/>
                <c:order val="1"/>
                <c:tx>
                  <c:strRef>
                    <c:extLst>
                      <c:ext uri="{02D57815-91ED-43cb-92C2-25804820EDAC}">
                        <c15:formulaRef>
                          <c15:sqref>NORMAL!$BF$850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NORMAL!$BB$851:$BJ$851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8-9CCF-449F-BABD-1BCE1D8BEFE3}"/>
                  </c:ext>
                </c:extLst>
              </c15:ser>
            </c15:filteredBarSeries>
            <c15:filteredBarSeries>
              <c15:ser>
                <c:idx val="0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NORMAL!$BD$870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spPr>
                  <a:solidFill>
                    <a:srgbClr val="C00000"/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NORMAL!$BB$871:$BH$871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9CCF-449F-BABD-1BCE1D8BEFE3}"/>
                  </c:ext>
                </c:extLst>
              </c15:ser>
            </c15:filteredBarSeries>
            <c15:filteredBarSeries>
              <c15:ser>
                <c:idx val="2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NORMAL!$BD$874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NORMAL!$BB$875:$BH$875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9CCF-449F-BABD-1BCE1D8BEFE3}"/>
                  </c:ext>
                </c:extLst>
              </c15:ser>
            </c15:filteredBarSeries>
            <c15:filteredBarSeries>
              <c15:ser>
                <c:idx val="6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NORMAL!$BF$868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spPr>
                  <a:solidFill>
                    <a:srgbClr val="FF00FF"/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NORMAL!$BB$869:$BH$869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9CCF-449F-BABD-1BCE1D8BEFE3}"/>
                  </c:ext>
                </c:extLst>
              </c15:ser>
            </c15:filteredBarSeries>
            <c15:filteredBarSeries>
              <c15:ser>
                <c:idx val="8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NORMAL!$BF$884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NORMAL!$BB$885:$BF$885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9CCF-449F-BABD-1BCE1D8BEFE3}"/>
                  </c:ext>
                </c:extLst>
              </c15:ser>
            </c15:filteredBarSeries>
            <c15:filteredBarSeries>
              <c15:ser>
                <c:idx val="11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NORMAL!$BF$844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NORMAL!$BB$845:$BH$845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9CCF-449F-BABD-1BCE1D8BEFE3}"/>
                  </c:ext>
                </c:extLst>
              </c15:ser>
            </c15:filteredBarSeries>
            <c15:filteredBarSeries>
              <c15:ser>
                <c:idx val="12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NORMAL!$BD$862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NORMAL!$BB$863:$BD$863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9CCF-449F-BABD-1BCE1D8BEFE3}"/>
                  </c:ext>
                </c:extLst>
              </c15:ser>
            </c15:filteredBarSeries>
            <c15:filteredBarSeries>
              <c15:ser>
                <c:idx val="13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NORMAL!$BD$864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NORMAL!$BB$865:$BD$865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9CCF-449F-BABD-1BCE1D8BEFE3}"/>
                  </c:ext>
                </c:extLst>
              </c15:ser>
            </c15:filteredBarSeries>
            <c15:filteredBarSeries>
              <c15:ser>
                <c:idx val="14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NORMAL!$BB$847:$BH$847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9CCF-449F-BABD-1BCE1D8BEFE3}"/>
                  </c:ext>
                </c:extLst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NORMAL!$BB$847:$BH$847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9CCF-449F-BABD-1BCE1D8BEFE3}"/>
                  </c:ext>
                </c:extLst>
              </c15:ser>
            </c15:filteredBarSeries>
          </c:ext>
        </c:extLst>
      </c:bar3DChart>
      <c:catAx>
        <c:axId val="94591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4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1045396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4591232"/>
        <c:crosses val="max"/>
        <c:crossBetween val="between"/>
      </c:valAx>
      <c:serAx>
        <c:axId val="77089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324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(GREATER THAN ONE HOUR)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April 2025</a:t>
            </a:r>
          </a:p>
        </c:rich>
      </c:tx>
      <c:layout>
        <c:manualLayout>
          <c:xMode val="edge"/>
          <c:yMode val="edge"/>
          <c:x val="0.19577134844287691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6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8707239284332496E-2"/>
          <c:y val="9.9003905538311704E-2"/>
          <c:w val="0.86930179544290032"/>
          <c:h val="0.7664489400363415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NORMAL!$B$844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NORMAL!$B$845:$I$845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5DAF-4AEE-81AB-03943D39EEFE}"/>
            </c:ext>
          </c:extLst>
        </c:ser>
        <c:ser>
          <c:idx val="1"/>
          <c:order val="1"/>
          <c:tx>
            <c:strRef>
              <c:f>NORMAL!$B$846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NORMAL!$B$847:$I$847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5DAF-4AEE-81AB-03943D39EEFE}"/>
            </c:ext>
          </c:extLst>
        </c:ser>
        <c:ser>
          <c:idx val="2"/>
          <c:order val="2"/>
          <c:tx>
            <c:strRef>
              <c:f>NORMAL!$B$848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NORMAL!$B$849:$I$849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5DAF-4AEE-81AB-03943D39EEFE}"/>
            </c:ext>
          </c:extLst>
        </c:ser>
        <c:ser>
          <c:idx val="3"/>
          <c:order val="3"/>
          <c:tx>
            <c:strRef>
              <c:f>NORMAL!$B$850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NORMAL!$B$851:$I$851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5DAF-4AEE-81AB-03943D39EEFE}"/>
            </c:ext>
          </c:extLst>
        </c:ser>
        <c:ser>
          <c:idx val="4"/>
          <c:order val="4"/>
          <c:tx>
            <c:strRef>
              <c:f>NORMAL!$B$852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NORMAL!$B$853:$I$853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5DAF-4AEE-81AB-03943D39EEFE}"/>
            </c:ext>
          </c:extLst>
        </c:ser>
        <c:ser>
          <c:idx val="10"/>
          <c:order val="5"/>
          <c:tx>
            <c:strRef>
              <c:f>NORMAL!$B$854</c:f>
              <c:strCache>
                <c:ptCount val="1"/>
                <c:pt idx="0">
                  <c:v>.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NORMAL!$B$855:$I$855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5DAF-4AEE-81AB-03943D39EEFE}"/>
            </c:ext>
          </c:extLst>
        </c:ser>
        <c:ser>
          <c:idx val="11"/>
          <c:order val="6"/>
          <c:tx>
            <c:strRef>
              <c:f>NORMAL!$B$856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NORMAL!$B$857:$I$857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5DAF-4AEE-81AB-03943D39EEFE}"/>
            </c:ext>
          </c:extLst>
        </c:ser>
        <c:ser>
          <c:idx val="6"/>
          <c:order val="7"/>
          <c:tx>
            <c:strRef>
              <c:f>NORMAL!$B$858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NORMAL!$B$859:$I$859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5DAF-4AEE-81AB-03943D39EEFE}"/>
            </c:ext>
          </c:extLst>
        </c:ser>
        <c:ser>
          <c:idx val="14"/>
          <c:order val="8"/>
          <c:tx>
            <c:strRef>
              <c:f>NORMAL!$B$860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NORMAL!$B$861:$I$861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5DAF-4AEE-81AB-03943D39EEFE}"/>
            </c:ext>
          </c:extLst>
        </c:ser>
        <c:ser>
          <c:idx val="7"/>
          <c:order val="9"/>
          <c:tx>
            <c:strRef>
              <c:f>NORMAL!$B$862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NORMAL!$B$863:$I$863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5DAF-4AEE-81AB-03943D39EEFE}"/>
            </c:ext>
          </c:extLst>
        </c:ser>
        <c:ser>
          <c:idx val="13"/>
          <c:order val="10"/>
          <c:tx>
            <c:strRef>
              <c:f>NORMAL!$B$864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NORMAL!$B$865:$I$865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5DAF-4AEE-81AB-03943D39EEFE}"/>
            </c:ext>
          </c:extLst>
        </c:ser>
        <c:ser>
          <c:idx val="12"/>
          <c:order val="11"/>
          <c:tx>
            <c:strRef>
              <c:f>NORMAL!$B$866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NORMAL!$B$867:$I$867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5DAF-4AEE-81AB-03943D39EEFE}"/>
            </c:ext>
          </c:extLst>
        </c:ser>
        <c:ser>
          <c:idx val="8"/>
          <c:order val="12"/>
          <c:tx>
            <c:strRef>
              <c:f>NORMAL!$B$868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NORMAL!$B$869:$I$869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5DAF-4AEE-81AB-03943D39EEFE}"/>
            </c:ext>
          </c:extLst>
        </c:ser>
        <c:ser>
          <c:idx val="5"/>
          <c:order val="14"/>
          <c:tx>
            <c:strRef>
              <c:f>NORMAL!$B$870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8"/>
              <c:pt idx="0">
                <c:v>04/01/25/2 to 04/08/25/1</c:v>
              </c:pt>
              <c:pt idx="2">
                <c:v>04/08/25/2 to 04/15/25/1</c:v>
              </c:pt>
              <c:pt idx="4">
                <c:v>04/15/25/2 to 04/22/25/1</c:v>
              </c:pt>
              <c:pt idx="6">
                <c:v>04/22/25/2 to 04/29/25/1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NORMAL!$B$871:$I$871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5DAF-4AEE-81AB-03943D39EEFE}"/>
            </c:ext>
          </c:extLst>
        </c:ser>
        <c:ser>
          <c:idx val="15"/>
          <c:order val="15"/>
          <c:tx>
            <c:strRef>
              <c:f>NORMAL!$B$882</c:f>
              <c:strCache>
                <c:ptCount val="1"/>
                <c:pt idx="0">
                  <c:v>sum failures&lt;1hr</c:v>
                </c:pt>
              </c:strCache>
            </c:strRef>
          </c:tx>
          <c:invertIfNegative val="0"/>
          <c:cat>
            <c:strLit>
              <c:ptCount val="8"/>
              <c:pt idx="0">
                <c:v>04/01/25/2 to 04/08/25/1</c:v>
              </c:pt>
              <c:pt idx="2">
                <c:v>04/08/25/2 to 04/15/25/1</c:v>
              </c:pt>
              <c:pt idx="4">
                <c:v>04/15/25/2 to 04/22/25/1</c:v>
              </c:pt>
              <c:pt idx="6">
                <c:v>04/22/25/2 to 04/29/25/1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NORMAL!$B$883:$I$883</c:f>
              <c:numCache>
                <c:formatCode>General</c:formatCode>
                <c:ptCount val="8"/>
                <c:pt idx="0" formatCode="0.00%">
                  <c:v>0</c:v>
                </c:pt>
                <c:pt idx="2" formatCode="0.00%">
                  <c:v>0</c:v>
                </c:pt>
                <c:pt idx="4" formatCode="0.0%">
                  <c:v>0</c:v>
                </c:pt>
                <c:pt idx="6" formatCode="0.0%">
                  <c:v>0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5DAF-4AEE-81AB-03943D39EE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8991616"/>
        <c:axId val="68993408"/>
        <c:axId val="89356928"/>
        <c:extLst>
          <c:ext xmlns:c15="http://schemas.microsoft.com/office/drawing/2012/chart" uri="{02D57815-91ED-43cb-92C2-25804820EDAC}">
            <c15:filteredBarSeries>
              <c15:ser>
                <c:idx val="9"/>
                <c:order val="13"/>
                <c:tx>
                  <c:strRef>
                    <c:extLst>
                      <c:ext uri="{02D57815-91ED-43cb-92C2-25804820EDAC}">
                        <c15:formulaRef>
                          <c15:sqref>NORMAL!$B$882</c15:sqref>
                        </c15:formulaRef>
                      </c:ext>
                    </c:extLst>
                    <c:strCache>
                      <c:ptCount val="1"/>
                      <c:pt idx="0">
                        <c:v>sum failures&lt;1hr</c:v>
                      </c:pt>
                    </c:strCache>
                  </c:strRef>
                </c:tx>
                <c:spPr>
                  <a:solidFill>
                    <a:schemeClr val="bg1"/>
                  </a:solidFill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NORMAL!$B$843:$I$843</c15:sqref>
                        </c15:formulaRef>
                      </c:ext>
                    </c:extLst>
                    <c:strCache>
                      <c:ptCount val="7"/>
                      <c:pt idx="0">
                        <c:v>04/01/25/2 to 04/08/25/1</c:v>
                      </c:pt>
                      <c:pt idx="2">
                        <c:v>04/08/25/2 to 04/15/25/1</c:v>
                      </c:pt>
                      <c:pt idx="4">
                        <c:v>04/15/25/2 to 04/22/25/1</c:v>
                      </c:pt>
                      <c:pt idx="6">
                        <c:v>04/22/25/2 to 04/29/25/1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NORMAL!$B$883:$I$883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 formatCode="0.00%">
                        <c:v>0</c:v>
                      </c:pt>
                      <c:pt idx="2" formatCode="0.00%">
                        <c:v>0</c:v>
                      </c:pt>
                      <c:pt idx="4" formatCode="0.0%">
                        <c:v>0</c:v>
                      </c:pt>
                      <c:pt idx="6" formatCode="0.0%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F-5DAF-4AEE-81AB-03943D39EEFE}"/>
                  </c:ext>
                </c:extLst>
              </c15:ser>
            </c15:filteredBarSeries>
          </c:ext>
        </c:extLst>
      </c:bar3DChart>
      <c:catAx>
        <c:axId val="6899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360000" vert="horz" anchor="ctr" anchorCtr="1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6899340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1616"/>
        <c:crosses val="max"/>
        <c:crossBetween val="between"/>
      </c:valAx>
      <c:serAx>
        <c:axId val="89356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52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</a:t>
            </a:r>
            <a:r>
              <a:rPr lang="en-US" sz="14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GREATER THAN ONE HOUR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)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MAY 2025</a:t>
            </a:r>
          </a:p>
        </c:rich>
      </c:tx>
      <c:layout>
        <c:manualLayout>
          <c:xMode val="edge"/>
          <c:yMode val="edge"/>
          <c:x val="0.18845500848896557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0"/>
      <c:depthPercent val="100"/>
      <c:rAngAx val="0"/>
    </c:view3D>
    <c:floor>
      <c:thickness val="0"/>
      <c:spPr>
        <a:gradFill>
          <a:gsLst>
            <a:gs pos="94000">
              <a:srgbClr val="F8F8F8"/>
            </a:gs>
            <a:gs pos="29000">
              <a:srgbClr val="F0F0F0"/>
            </a:gs>
            <a:gs pos="81000">
              <a:srgbClr val="E0E0E0"/>
            </a:gs>
            <a:gs pos="44000">
              <a:srgbClr val="C0C0C0"/>
            </a:gs>
            <a:gs pos="69000">
              <a:srgbClr val="B0B0B0"/>
            </a:gs>
            <a:gs pos="57000">
              <a:srgbClr val="808080"/>
            </a:gs>
            <a:gs pos="11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9048770079736819E-2"/>
          <c:y val="9.2630823289256939E-2"/>
          <c:w val="0.86166302489118285"/>
          <c:h val="0.7614545244267967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NORMAL!$AB$844</c:f>
              <c:strCache>
                <c:ptCount val="1"/>
                <c:pt idx="0">
                  <c:v>.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NORMAL!$AB$845:$AJ$845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0-7003-43A2-A59A-80AED9D4E6DA}"/>
            </c:ext>
          </c:extLst>
        </c:ser>
        <c:ser>
          <c:idx val="3"/>
          <c:order val="1"/>
          <c:tx>
            <c:strRef>
              <c:f>NORMAL!$AB$846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NORMAL!$AB$847:$AJ$847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1-7003-43A2-A59A-80AED9D4E6DA}"/>
            </c:ext>
          </c:extLst>
        </c:ser>
        <c:ser>
          <c:idx val="15"/>
          <c:order val="2"/>
          <c:tx>
            <c:strRef>
              <c:f>NORMAL!$AB$848</c:f>
              <c:strCache>
                <c:ptCount val="1"/>
                <c:pt idx="0">
                  <c:v>.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NORMAL!$AB$849:$AJ$849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2-7003-43A2-A59A-80AED9D4E6DA}"/>
            </c:ext>
          </c:extLst>
        </c:ser>
        <c:ser>
          <c:idx val="6"/>
          <c:order val="3"/>
          <c:tx>
            <c:strRef>
              <c:f>NORMAL!$AB$850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NORMAL!$AB$851:$AJ$851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3-7003-43A2-A59A-80AED9D4E6DA}"/>
            </c:ext>
          </c:extLst>
        </c:ser>
        <c:ser>
          <c:idx val="1"/>
          <c:order val="4"/>
          <c:tx>
            <c:strRef>
              <c:f>NORMAL!$AB$852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NORMAL!$AB$853:$AH$853</c:f>
              <c:numCache>
                <c:formatCode>General</c:formatCode>
                <c:ptCount val="7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7003-43A2-A59A-80AED9D4E6DA}"/>
            </c:ext>
          </c:extLst>
        </c:ser>
        <c:ser>
          <c:idx val="16"/>
          <c:order val="5"/>
          <c:tx>
            <c:strRef>
              <c:f>NORMAL!$AB$854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NORMAL!$AB$855:$AJ$855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5-7003-43A2-A59A-80AED9D4E6DA}"/>
            </c:ext>
          </c:extLst>
        </c:ser>
        <c:ser>
          <c:idx val="11"/>
          <c:order val="6"/>
          <c:tx>
            <c:strRef>
              <c:f>NORMAL!$AB$856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NORMAL!$AB$857:$AH$857</c:f>
              <c:numCache>
                <c:formatCode>General</c:formatCode>
                <c:ptCount val="7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7003-43A2-A59A-80AED9D4E6DA}"/>
            </c:ext>
          </c:extLst>
        </c:ser>
        <c:ser>
          <c:idx val="5"/>
          <c:order val="7"/>
          <c:tx>
            <c:strRef>
              <c:f>NORMAL!$AB$858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bg1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NORMAL!$AB$859:$AJ$859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7003-43A2-A59A-80AED9D4E6DA}"/>
            </c:ext>
          </c:extLst>
        </c:ser>
        <c:ser>
          <c:idx val="4"/>
          <c:order val="8"/>
          <c:tx>
            <c:strRef>
              <c:f>NORMAL!$AB$860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rgbClr val="FFC000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NORMAL!$AB$861:$AJ$861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7003-43A2-A59A-80AED9D4E6DA}"/>
            </c:ext>
          </c:extLst>
        </c:ser>
        <c:ser>
          <c:idx val="17"/>
          <c:order val="9"/>
          <c:tx>
            <c:strRef>
              <c:f>NORMAL!$AB$862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1">
                <a:lumMod val="85000"/>
                <a:lumOff val="1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NORMAL!$AB$863:$AH$863</c:f>
              <c:numCache>
                <c:formatCode>General</c:formatCode>
                <c:ptCount val="7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7003-43A2-A59A-80AED9D4E6DA}"/>
            </c:ext>
          </c:extLst>
        </c:ser>
        <c:ser>
          <c:idx val="7"/>
          <c:order val="10"/>
          <c:tx>
            <c:strRef>
              <c:f>NORMAL!$AB$864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rgbClr val="FF00FF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  <c:extLst xmlns:c15="http://schemas.microsoft.com/office/drawing/2012/chart"/>
            </c:strRef>
          </c:cat>
          <c:val>
            <c:numRef>
              <c:f>NORMAL!$AB$865:$AJ$865</c:f>
              <c:numCache>
                <c:formatCode>General</c:formatCode>
                <c:ptCount val="9"/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7003-43A2-A59A-80AED9D4E6DA}"/>
            </c:ext>
          </c:extLst>
        </c:ser>
        <c:ser>
          <c:idx val="13"/>
          <c:order val="11"/>
          <c:tx>
            <c:strRef>
              <c:f>NORMAL!$AB$866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NORMAL!$AB$867:$AJ$867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7003-43A2-A59A-80AED9D4E6DA}"/>
            </c:ext>
          </c:extLst>
        </c:ser>
        <c:ser>
          <c:idx val="8"/>
          <c:order val="12"/>
          <c:tx>
            <c:strRef>
              <c:f>NORMAL!$AB$872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  <c:extLst xmlns:c15="http://schemas.microsoft.com/office/drawing/2012/chart"/>
            </c:strRef>
          </c:cat>
          <c:val>
            <c:numRef>
              <c:f>NORMAL!$AB$873:$AJ$873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7003-43A2-A59A-80AED9D4E6DA}"/>
            </c:ext>
          </c:extLst>
        </c:ser>
        <c:ser>
          <c:idx val="18"/>
          <c:order val="18"/>
          <c:tx>
            <c:strRef>
              <c:f>NORMAL!$AB$882</c:f>
              <c:strCache>
                <c:ptCount val="1"/>
                <c:pt idx="0">
                  <c:v>sum failures&lt;1hr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val>
            <c:numRef>
              <c:f>NORMAL!$AB$883:$AJ$883</c:f>
              <c:numCache>
                <c:formatCode>General</c:formatCode>
                <c:ptCount val="9"/>
                <c:pt idx="0" formatCode="0.0%">
                  <c:v>0</c:v>
                </c:pt>
                <c:pt idx="2" formatCode="0.0%">
                  <c:v>0</c:v>
                </c:pt>
                <c:pt idx="4" formatCode="0.0%">
                  <c:v>0</c:v>
                </c:pt>
                <c:pt idx="6" formatCode="0.0%">
                  <c:v>0</c:v>
                </c:pt>
                <c:pt idx="8" formatCode="0.0%">
                  <c:v>1.1551790527531806E-2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7003-43A2-A59A-80AED9D4E6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1005312"/>
        <c:axId val="71006848"/>
        <c:axId val="111567296"/>
        <c:extLst>
          <c:ext xmlns:c15="http://schemas.microsoft.com/office/drawing/2012/chart" uri="{02D57815-91ED-43cb-92C2-25804820EDAC}">
            <c15:filteredBarSeries>
              <c15:ser>
                <c:idx val="12"/>
                <c:order val="13"/>
                <c:tx>
                  <c:strRef>
                    <c:extLst>
                      <c:ext uri="{02D57815-91ED-43cb-92C2-25804820EDAC}">
                        <c15:formulaRef>
                          <c15:sqref>NORMAL!$AB$868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NORMAL!$AB$869:$AJ$869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E-7003-43A2-A59A-80AED9D4E6DA}"/>
                  </c:ext>
                </c:extLst>
              </c15:ser>
            </c15:filteredBarSeries>
            <c15:filteredBarSeries>
              <c15:ser>
                <c:idx val="2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NORMAL!$AB$871:$AJ$871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7003-43A2-A59A-80AED9D4E6DA}"/>
                  </c:ext>
                </c:extLst>
              </c15:ser>
            </c15:filteredBarSeries>
            <c15:filteredBarSeries>
              <c15:ser>
                <c:idx val="9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NORMAL!$AB$878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NORMAL!$AB$879:$AJ$879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7003-43A2-A59A-80AED9D4E6DA}"/>
                  </c:ext>
                </c:extLst>
              </c15:ser>
            </c15:filteredBarSeries>
            <c15:filteredBarSeries>
              <c15:ser>
                <c:idx val="10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NORMAL!$AB$875:$AJ$875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7003-43A2-A59A-80AED9D4E6DA}"/>
                  </c:ext>
                </c:extLst>
              </c15:ser>
            </c15:filteredBarSeries>
            <c15:filteredBarSeries>
              <c15:ser>
                <c:idx val="14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NORMAL!$AB$877:$AJ$877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7003-43A2-A59A-80AED9D4E6DA}"/>
                  </c:ext>
                </c:extLst>
              </c15:ser>
            </c15:filteredBarSeries>
            <c15:filteredBarSeries>
              <c15:ser>
                <c:idx val="1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NORMAL!$AB$881:$AJ$881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7003-43A2-A59A-80AED9D4E6DA}"/>
                  </c:ext>
                </c:extLst>
              </c15:ser>
            </c15:filteredBarSeries>
            <c15:filteredBarSeries>
              <c15:ser>
                <c:idx val="20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NORMAL!$AB$885:$AJ$885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7003-43A2-A59A-80AED9D4E6DA}"/>
                  </c:ext>
                </c:extLst>
              </c15:ser>
            </c15:filteredBarSeries>
            <c15:filteredBarSeries>
              <c15:ser>
                <c:idx val="21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NORMAL!$AB$887:$AJ$887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7003-43A2-A59A-80AED9D4E6DA}"/>
                  </c:ext>
                </c:extLst>
              </c15:ser>
            </c15:filteredBarSeries>
            <c15:filteredBarSeries>
              <c15:ser>
                <c:idx val="22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NORMAL!$AB$888</c15:sqref>
                        </c15:formulaRef>
                      </c:ext>
                    </c:extLst>
                    <c:strCache>
                      <c:ptCount val="1"/>
                      <c:pt idx="0">
                        <c:v>sum failures&lt;1hr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NORMAL!$AB$889:$AJ$889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 formatCode="0.0%">
                        <c:v>0</c:v>
                      </c:pt>
                      <c:pt idx="2" formatCode="0.0%">
                        <c:v>0</c:v>
                      </c:pt>
                      <c:pt idx="4" formatCode="0.0%">
                        <c:v>0</c:v>
                      </c:pt>
                      <c:pt idx="6" formatCode="0.0%">
                        <c:v>0</c:v>
                      </c:pt>
                      <c:pt idx="8" formatCode="0.0%">
                        <c:v>1.1551790527531806E-2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7003-43A2-A59A-80AED9D4E6DA}"/>
                  </c:ext>
                </c:extLst>
              </c15:ser>
            </c15:filteredBarSeries>
          </c:ext>
        </c:extLst>
      </c:bar3DChart>
      <c:catAx>
        <c:axId val="71005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78000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710068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5312"/>
        <c:crosses val="max"/>
        <c:crossBetween val="between"/>
      </c:valAx>
      <c:serAx>
        <c:axId val="111567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318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600" b="1" i="0" u="none" strike="noStrike" baseline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6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(GREATER THAN ONE HOUR)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 JUNE 2025</a:t>
            </a:r>
          </a:p>
        </c:rich>
      </c:tx>
      <c:layout>
        <c:manualLayout>
          <c:xMode val="edge"/>
          <c:yMode val="edge"/>
          <c:x val="0.13276879630552507"/>
          <c:y val="2.0745124117747215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8859573511760164"/>
          <c:y val="9.9655240683673874E-2"/>
          <c:w val="0.63987366884322761"/>
          <c:h val="0.7576926884281816"/>
        </c:manualLayout>
      </c:layout>
      <c:bar3DChart>
        <c:barDir val="col"/>
        <c:grouping val="standard"/>
        <c:varyColors val="0"/>
        <c:ser>
          <c:idx val="9"/>
          <c:order val="0"/>
          <c:tx>
            <c:strRef>
              <c:f>NORMAL!$BB$844</c:f>
              <c:strCache>
                <c:ptCount val="1"/>
                <c:pt idx="0">
                  <c:v>PS_RHIC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NORMAL!$BB$845:$BH$845</c:f>
              <c:numCache>
                <c:formatCode>General</c:formatCode>
                <c:ptCount val="7"/>
                <c:pt idx="0" formatCode="0.0%">
                  <c:v>3.4220252652483317E-2</c:v>
                </c:pt>
                <c:pt idx="2" formatCode="0.00%">
                  <c:v>1.5096629461412577E-2</c:v>
                </c:pt>
                <c:pt idx="4" formatCode="0.00%">
                  <c:v>5.7003107588768556E-3</c:v>
                </c:pt>
                <c:pt idx="6" formatCode="0.00%">
                  <c:v>2.3242557416839824E-2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A267-44FA-96CF-B195649C0CA7}"/>
            </c:ext>
          </c:extLst>
        </c:ser>
        <c:ser>
          <c:idx val="10"/>
          <c:order val="1"/>
          <c:tx>
            <c:strRef>
              <c:f>NORMAL!$BB$846</c:f>
              <c:strCache>
                <c:ptCount val="1"/>
                <c:pt idx="0">
                  <c:v>PS_Bstr/BtA/LtB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NORMAL!$BB$847:$BH$847</c:f>
              <c:numCache>
                <c:formatCode>General</c:formatCode>
                <c:ptCount val="7"/>
                <c:pt idx="0" formatCode="0.0%">
                  <c:v>5.406101171321921E-3</c:v>
                </c:pt>
                <c:pt idx="4" formatCode="0.00%">
                  <c:v>1.5813765331077728E-2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A267-44FA-96CF-B195649C0CA7}"/>
            </c:ext>
          </c:extLst>
        </c:ser>
        <c:ser>
          <c:idx val="5"/>
          <c:order val="2"/>
          <c:tx>
            <c:strRef>
              <c:f>NORMAL!$BB$848</c:f>
              <c:strCache>
                <c:ptCount val="1"/>
                <c:pt idx="0">
                  <c:v>PPS_Booster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NORMAL!$BB$849:$BH$849</c:f>
              <c:numCache>
                <c:formatCode>General</c:formatCode>
                <c:ptCount val="7"/>
                <c:pt idx="0" formatCode="0.0%">
                  <c:v>2.7214386848831438E-3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A267-44FA-96CF-B195649C0CA7}"/>
            </c:ext>
          </c:extLst>
        </c:ser>
        <c:ser>
          <c:idx val="0"/>
          <c:order val="3"/>
          <c:tx>
            <c:strRef>
              <c:f>NORMAL!$BB$850</c:f>
              <c:strCache>
                <c:ptCount val="1"/>
                <c:pt idx="0">
                  <c:v>CntrlsHdRHIC</c:v>
                </c:pt>
              </c:strCache>
              <c:extLst xmlns:c15="http://schemas.microsoft.com/office/drawing/2012/chart"/>
            </c:strRef>
          </c:tx>
          <c:spPr>
            <a:solidFill>
              <a:srgbClr val="C00000"/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NORMAL!$BB$851:$BH$851</c:f>
              <c:numCache>
                <c:formatCode>General</c:formatCode>
                <c:ptCount val="7"/>
                <c:pt idx="0" formatCode="0.0%">
                  <c:v>3.953441332769432E-3</c:v>
                </c:pt>
                <c:pt idx="4" formatCode="0.0%">
                  <c:v>5.3877130720997382E-3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3-A267-44FA-96CF-B195649C0CA7}"/>
            </c:ext>
          </c:extLst>
        </c:ser>
        <c:ser>
          <c:idx val="1"/>
          <c:order val="4"/>
          <c:tx>
            <c:strRef>
              <c:f>NORMAL!$BB$852</c:f>
              <c:strCache>
                <c:ptCount val="1"/>
                <c:pt idx="0">
                  <c:v>FoilChange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NORMAL!$BB$853:$BH$853</c:f>
              <c:numCache>
                <c:formatCode>General</c:formatCode>
                <c:ptCount val="7"/>
                <c:pt idx="0" formatCode="0.0%">
                  <c:v>3.2179173638820957E-3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A267-44FA-96CF-B195649C0CA7}"/>
            </c:ext>
          </c:extLst>
        </c:ser>
        <c:ser>
          <c:idx val="2"/>
          <c:order val="5"/>
          <c:tx>
            <c:strRef>
              <c:f>NORMAL!$BB$854</c:f>
              <c:strCache>
                <c:ptCount val="1"/>
                <c:pt idx="0">
                  <c:v>RfRHIC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NORMAL!$BB$855:$BH$855</c:f>
              <c:numCache>
                <c:formatCode>General</c:formatCode>
                <c:ptCount val="7"/>
                <c:pt idx="0" formatCode="0.0%">
                  <c:v>1.425077689719214E-2</c:v>
                </c:pt>
                <c:pt idx="4" formatCode="0.00%">
                  <c:v>3.2914697607708296E-3</c:v>
                </c:pt>
                <c:pt idx="6" formatCode="0.00%">
                  <c:v>5.4980416674328377E-3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A267-44FA-96CF-B195649C0CA7}"/>
            </c:ext>
          </c:extLst>
        </c:ser>
        <c:ser>
          <c:idx val="3"/>
          <c:order val="6"/>
          <c:tx>
            <c:strRef>
              <c:f>NORMAL!$BB$856</c:f>
              <c:strCache>
                <c:ptCount val="1"/>
                <c:pt idx="0">
                  <c:v>WaterRhicRf</c:v>
                </c:pt>
              </c:strCache>
              <c:extLst xmlns:c15="http://schemas.microsoft.com/office/drawing/2012/chart"/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NORMAL!$BB$857:$BH$857</c:f>
              <c:numCache>
                <c:formatCode>General</c:formatCode>
                <c:ptCount val="7"/>
                <c:pt idx="2" formatCode="0.00%">
                  <c:v>2.5412353125057466E-2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A267-44FA-96CF-B195649C0CA7}"/>
            </c:ext>
          </c:extLst>
        </c:ser>
        <c:ser>
          <c:idx val="6"/>
          <c:order val="7"/>
          <c:tx>
            <c:strRef>
              <c:f>NORMAL!$BB$858</c:f>
              <c:strCache>
                <c:ptCount val="1"/>
                <c:pt idx="0">
                  <c:v>CoolACRHIC</c:v>
                </c:pt>
              </c:strCache>
              <c:extLst xmlns:c15="http://schemas.microsoft.com/office/drawing/2012/chart"/>
            </c:strRef>
          </c:tx>
          <c:spPr>
            <a:solidFill>
              <a:srgbClr val="FF00FF"/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NORMAL!$BB$859:$BH$859</c:f>
              <c:numCache>
                <c:formatCode>General</c:formatCode>
                <c:ptCount val="7"/>
                <c:pt idx="2" formatCode="0.00%">
                  <c:v>6.987477704429694E-3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A267-44FA-96CF-B195649C0CA7}"/>
            </c:ext>
          </c:extLst>
        </c:ser>
        <c:ser>
          <c:idx val="8"/>
          <c:order val="8"/>
          <c:tx>
            <c:strRef>
              <c:f>NORMAL!$BB$860</c:f>
              <c:strCache>
                <c:ptCount val="1"/>
                <c:pt idx="0">
                  <c:v>PPS_RHIC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NORMAL!$BB$861:$BH$861</c:f>
              <c:numCache>
                <c:formatCode>General</c:formatCode>
                <c:ptCount val="7"/>
                <c:pt idx="4" formatCode="0.00%">
                  <c:v>1.4765643675413274E-2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A267-44FA-96CF-B195649C0CA7}"/>
            </c:ext>
          </c:extLst>
        </c:ser>
        <c:ser>
          <c:idx val="7"/>
          <c:order val="9"/>
          <c:tx>
            <c:strRef>
              <c:f>NORMAL!$BB$862</c:f>
              <c:strCache>
                <c:ptCount val="1"/>
                <c:pt idx="0">
                  <c:v>CntrlsSftwr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NORMAL!$BB$863:$BH$863</c:f>
              <c:numCache>
                <c:formatCode>General</c:formatCode>
                <c:ptCount val="7"/>
                <c:pt idx="4" formatCode="0.0%">
                  <c:v>1.8388099222183406E-3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A267-44FA-96CF-B195649C0CA7}"/>
            </c:ext>
          </c:extLst>
        </c:ser>
        <c:ser>
          <c:idx val="11"/>
          <c:order val="10"/>
          <c:tx>
            <c:strRef>
              <c:f>NORMAL!$BB$864</c:f>
              <c:strCache>
                <c:ptCount val="1"/>
                <c:pt idx="0">
                  <c:v>CryoRHIC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NORMAL!$BB$865:$BH$865</c:f>
              <c:numCache>
                <c:formatCode>General</c:formatCode>
                <c:ptCount val="7"/>
                <c:pt idx="4" formatCode="0.00%">
                  <c:v>3.0892006693268126E-3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A267-44FA-96CF-B195649C0CA7}"/>
            </c:ext>
          </c:extLst>
        </c:ser>
        <c:ser>
          <c:idx val="4"/>
          <c:order val="11"/>
          <c:tx>
            <c:strRef>
              <c:f>NORMAL!$BB$868</c:f>
              <c:strCache>
                <c:ptCount val="1"/>
                <c:pt idx="0">
                  <c:v>InstRHIC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NORMAL!$BB$869:$BH$869</c:f>
              <c:numCache>
                <c:formatCode>General</c:formatCode>
                <c:ptCount val="7"/>
                <c:pt idx="4" formatCode="0.00%">
                  <c:v>3.7511722413254146E-3</c:v>
                </c:pt>
                <c:pt idx="6" formatCode="0.00%">
                  <c:v>3.0156482724380787E-3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A267-44FA-96CF-B195649C0CA7}"/>
            </c:ext>
          </c:extLst>
        </c:ser>
        <c:ser>
          <c:idx val="12"/>
          <c:order val="12"/>
          <c:tx>
            <c:strRef>
              <c:f>NORMAL!$BB$866</c:f>
              <c:strCache>
                <c:ptCount val="1"/>
                <c:pt idx="0">
                  <c:v>WaterRHIC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NORMAL!$BB$867:$BH$867</c:f>
              <c:numCache>
                <c:formatCode>General</c:formatCode>
                <c:ptCount val="7"/>
                <c:pt idx="4" formatCode="0.0%">
                  <c:v>6.9507015059853267E-3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A267-44FA-96CF-B195649C0CA7}"/>
            </c:ext>
          </c:extLst>
        </c:ser>
        <c:ser>
          <c:idx val="14"/>
          <c:order val="13"/>
          <c:tx>
            <c:strRef>
              <c:f>NORMAL!$BB$870</c:f>
              <c:strCache>
                <c:ptCount val="1"/>
                <c:pt idx="0">
                  <c:v>RadMonIntlk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NORMAL!$BB$871:$BH$871</c:f>
              <c:numCache>
                <c:formatCode>General</c:formatCode>
                <c:ptCount val="7"/>
                <c:pt idx="4" formatCode="0.00%">
                  <c:v>5.3693249728775537E-3</c:v>
                </c:pt>
                <c:pt idx="6" formatCode="0.00%">
                  <c:v>1.9307504183292573E-3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A267-44FA-96CF-B195649C0CA7}"/>
            </c:ext>
          </c:extLst>
        </c:ser>
        <c:ser>
          <c:idx val="15"/>
          <c:order val="14"/>
          <c:tx>
            <c:strRef>
              <c:f>NORMAL!$BB$872</c:f>
              <c:strCache>
                <c:ptCount val="1"/>
                <c:pt idx="0">
                  <c:v>ES&amp;FD_Exp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NORMAL!$BB$873:$BH$873</c:f>
              <c:numCache>
                <c:formatCode>General</c:formatCode>
                <c:ptCount val="7"/>
                <c:pt idx="6" formatCode="0.0%">
                  <c:v>1.8939742198848908E-3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A267-44FA-96CF-B195649C0CA7}"/>
            </c:ext>
          </c:extLst>
        </c:ser>
        <c:ser>
          <c:idx val="16"/>
          <c:order val="15"/>
          <c:tx>
            <c:strRef>
              <c:f>NORMAL!$BB$874</c:f>
              <c:strCache>
                <c:ptCount val="1"/>
                <c:pt idx="0">
                  <c:v>VacRHIC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NORMAL!$BB$875:$BH$875</c:f>
              <c:numCache>
                <c:formatCode>General</c:formatCode>
                <c:ptCount val="7"/>
                <c:pt idx="6" formatCode="0.0%">
                  <c:v>8.4585256422043658E-3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F-A267-44FA-96CF-B195649C0CA7}"/>
            </c:ext>
          </c:extLst>
        </c:ser>
        <c:ser>
          <c:idx val="18"/>
          <c:order val="16"/>
          <c:tx>
            <c:strRef>
              <c:f>NORMAL!$BB$876</c:f>
              <c:strCache>
                <c:ptCount val="1"/>
                <c:pt idx="0">
                  <c:v>ESHQ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NORMAL!$BB$877:$BH$877</c:f>
              <c:numCache>
                <c:formatCode>General</c:formatCode>
                <c:ptCount val="7"/>
                <c:pt idx="6" formatCode="0.0%">
                  <c:v>4.3947557141018334E-3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10-A267-44FA-96CF-B195649C0CA7}"/>
            </c:ext>
          </c:extLst>
        </c:ser>
        <c:ser>
          <c:idx val="19"/>
          <c:order val="17"/>
          <c:tx>
            <c:strRef>
              <c:f>NORMAL!$BB$878</c:f>
              <c:strCache>
                <c:ptCount val="1"/>
                <c:pt idx="0">
                  <c:v>QuenchProtect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NORMAL!$BB$879:$BH$879</c:f>
              <c:numCache>
                <c:formatCode>General</c:formatCode>
                <c:ptCount val="7"/>
                <c:pt idx="6" formatCode="0.0%">
                  <c:v>5.3693249728775545E-3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11-A267-44FA-96CF-B195649C0CA7}"/>
            </c:ext>
          </c:extLst>
        </c:ser>
        <c:ser>
          <c:idx val="13"/>
          <c:order val="18"/>
          <c:tx>
            <c:strRef>
              <c:f>NORMAL!$BB$882</c:f>
              <c:strCache>
                <c:ptCount val="1"/>
                <c:pt idx="0">
                  <c:v>VacBooster</c:v>
                </c:pt>
              </c:strCache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NORMAL!$BB$883:$BH$883</c:f>
              <c:numCache>
                <c:formatCode>General</c:formatCode>
                <c:ptCount val="7"/>
                <c:pt idx="6" formatCode="0.0%">
                  <c:v>4.0821580273247161E-3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12-A267-44FA-96CF-B195649C0CA7}"/>
            </c:ext>
          </c:extLst>
        </c:ser>
        <c:ser>
          <c:idx val="17"/>
          <c:order val="19"/>
          <c:tx>
            <c:strRef>
              <c:f>NORMAL!$BB$880</c:f>
              <c:strCache>
                <c:ptCount val="1"/>
                <c:pt idx="0">
                  <c:v>sum&lt;1hr</c:v>
                </c:pt>
              </c:strCache>
              <c:extLst xmlns:c15="http://schemas.microsoft.com/office/drawing/2012/chart"/>
            </c:strRef>
          </c:tx>
          <c:spPr>
            <a:solidFill>
              <a:schemeClr val="bg1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4-A267-44FA-96CF-B195649C0CA7}"/>
              </c:ext>
            </c:extLst>
          </c:dPt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NORMAL!$BB$881:$BH$881</c:f>
              <c:numCache>
                <c:formatCode>General</c:formatCode>
                <c:ptCount val="7"/>
                <c:pt idx="0" formatCode="0.0%">
                  <c:v>2.041079013662358E-3</c:v>
                </c:pt>
                <c:pt idx="2" formatCode="0.0%">
                  <c:v>4.3028152179909167E-3</c:v>
                </c:pt>
                <c:pt idx="4" formatCode="0.0%">
                  <c:v>5.7186988580990392E-3</c:v>
                </c:pt>
                <c:pt idx="6" formatCode="0.0%">
                  <c:v>9.1021091149807859E-3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15-A267-44FA-96CF-B195649C0C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4591232"/>
        <c:axId val="104539648"/>
        <c:axId val="77089408"/>
        <c:extLst/>
      </c:bar3DChart>
      <c:catAx>
        <c:axId val="94591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4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1045396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4591232"/>
        <c:crosses val="max"/>
        <c:crossBetween val="between"/>
      </c:valAx>
      <c:serAx>
        <c:axId val="77089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16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(GREATER THAN ONE HOUR)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July 2025</a:t>
            </a:r>
          </a:p>
        </c:rich>
      </c:tx>
      <c:layout>
        <c:manualLayout>
          <c:xMode val="edge"/>
          <c:yMode val="edge"/>
          <c:x val="0.19577134844287691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20"/>
      <c:hPercent val="100"/>
      <c:rotY val="60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9898656897534187E-2"/>
          <c:y val="9.3955465305874716E-2"/>
          <c:w val="0.90181836298097073"/>
          <c:h val="0.7727025598759553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NORMAL!$B$844</c:f>
              <c:strCache>
                <c:ptCount val="1"/>
                <c:pt idx="0">
                  <c:v>PS_RHIC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NORMAL!$B$845:$I$845</c:f>
              <c:numCache>
                <c:formatCode>General</c:formatCode>
                <c:ptCount val="8"/>
                <c:pt idx="0" formatCode="0.00%">
                  <c:v>1.7318547456818986E-2</c:v>
                </c:pt>
                <c:pt idx="2" formatCode="0.00%">
                  <c:v>9.8897211498531149E-3</c:v>
                </c:pt>
                <c:pt idx="4" formatCode="0.0%">
                  <c:v>1.0243474783518157E-2</c:v>
                </c:pt>
                <c:pt idx="6" formatCode="0.0%">
                  <c:v>4.1066182690680901E-3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102C-4743-93E9-DBEEA98E30AF}"/>
            </c:ext>
          </c:extLst>
        </c:ser>
        <c:ser>
          <c:idx val="1"/>
          <c:order val="1"/>
          <c:tx>
            <c:strRef>
              <c:f>NORMAL!$B$846</c:f>
              <c:strCache>
                <c:ptCount val="1"/>
                <c:pt idx="0">
                  <c:v>RfRHIC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NORMAL!$B$847:$I$847</c:f>
              <c:numCache>
                <c:formatCode>General</c:formatCode>
                <c:ptCount val="8"/>
                <c:pt idx="0" formatCode="0.0%">
                  <c:v>3.8912899703154561E-3</c:v>
                </c:pt>
                <c:pt idx="2" formatCode="0.00%">
                  <c:v>6.0445729578417953E-3</c:v>
                </c:pt>
                <c:pt idx="4" formatCode="0.0%">
                  <c:v>1.6918652044849811E-3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102C-4743-93E9-DBEEA98E30AF}"/>
            </c:ext>
          </c:extLst>
        </c:ser>
        <c:ser>
          <c:idx val="2"/>
          <c:order val="2"/>
          <c:tx>
            <c:strRef>
              <c:f>NORMAL!$B$848</c:f>
              <c:strCache>
                <c:ptCount val="1"/>
                <c:pt idx="0">
                  <c:v>ES&amp;FD_Exp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NORMAL!$B$849:$I$849</c:f>
              <c:numCache>
                <c:formatCode>General</c:formatCode>
                <c:ptCount val="8"/>
                <c:pt idx="2" formatCode="0.00%">
                  <c:v>1.6211144777519729E-2</c:v>
                </c:pt>
                <c:pt idx="6" formatCode="0.00%">
                  <c:v>3.7528646354030495E-3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102C-4743-93E9-DBEEA98E30AF}"/>
            </c:ext>
          </c:extLst>
        </c:ser>
        <c:ser>
          <c:idx val="3"/>
          <c:order val="3"/>
          <c:tx>
            <c:strRef>
              <c:f>NORMAL!$B$850</c:f>
              <c:strCache>
                <c:ptCount val="1"/>
                <c:pt idx="0">
                  <c:v>QuenchProtect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NORMAL!$B$851:$I$851</c:f>
              <c:numCache>
                <c:formatCode>General</c:formatCode>
                <c:ptCount val="8"/>
                <c:pt idx="2" formatCode="0.00%">
                  <c:v>7.6595351984865504E-3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102C-4743-93E9-DBEEA98E30AF}"/>
            </c:ext>
          </c:extLst>
        </c:ser>
        <c:ser>
          <c:idx val="4"/>
          <c:order val="4"/>
          <c:tx>
            <c:strRef>
              <c:f>NORMAL!$B$852</c:f>
              <c:strCache>
                <c:ptCount val="1"/>
                <c:pt idx="0">
                  <c:v>PPS_RHIC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NORMAL!$B$853:$I$853</c:f>
              <c:numCache>
                <c:formatCode>General</c:formatCode>
                <c:ptCount val="8"/>
                <c:pt idx="2" formatCode="0.00%">
                  <c:v>4.6603196087177199E-3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102C-4743-93E9-DBEEA98E30AF}"/>
            </c:ext>
          </c:extLst>
        </c:ser>
        <c:ser>
          <c:idx val="10"/>
          <c:order val="5"/>
          <c:tx>
            <c:strRef>
              <c:f>NORMAL!$B$854</c:f>
              <c:strCache>
                <c:ptCount val="1"/>
                <c:pt idx="0">
                  <c:v>InstRHIC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NORMAL!$B$855:$I$855</c:f>
              <c:numCache>
                <c:formatCode>General</c:formatCode>
                <c:ptCount val="8"/>
                <c:pt idx="2" formatCode="0.00%">
                  <c:v>2.3532306935109279E-3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102C-4743-93E9-DBEEA98E30AF}"/>
            </c:ext>
          </c:extLst>
        </c:ser>
        <c:ser>
          <c:idx val="11"/>
          <c:order val="6"/>
          <c:tx>
            <c:strRef>
              <c:f>NORMAL!$B$856</c:f>
              <c:strCache>
                <c:ptCount val="1"/>
                <c:pt idx="0">
                  <c:v>RfAGS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NORMAL!$B$857:$I$857</c:f>
              <c:numCache>
                <c:formatCode>General</c:formatCode>
                <c:ptCount val="8"/>
                <c:pt idx="2" formatCode="0.00%">
                  <c:v>1.9840964670778415E-3</c:v>
                </c:pt>
                <c:pt idx="4" formatCode="0.00%">
                  <c:v>3.2145438885214637E-3</c:v>
                </c:pt>
                <c:pt idx="6" formatCode="0.00%">
                  <c:v>2.3993724718150639E-3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102C-4743-93E9-DBEEA98E30AF}"/>
            </c:ext>
          </c:extLst>
        </c:ser>
        <c:ser>
          <c:idx val="6"/>
          <c:order val="7"/>
          <c:tx>
            <c:strRef>
              <c:f>NORMAL!$B$858</c:f>
              <c:strCache>
                <c:ptCount val="1"/>
                <c:pt idx="0">
                  <c:v>ElecRHIC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NORMAL!$B$859:$I$859</c:f>
              <c:numCache>
                <c:formatCode>General</c:formatCode>
                <c:ptCount val="8"/>
                <c:pt idx="2" formatCode="0.00%">
                  <c:v>2.7685066982481507E-3</c:v>
                </c:pt>
                <c:pt idx="6" formatCode="0.00%">
                  <c:v>5.8907670301613429E-3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102C-4743-93E9-DBEEA98E30AF}"/>
            </c:ext>
          </c:extLst>
        </c:ser>
        <c:ser>
          <c:idx val="14"/>
          <c:order val="8"/>
          <c:tx>
            <c:strRef>
              <c:f>NORMAL!$B$860</c:f>
              <c:strCache>
                <c:ptCount val="1"/>
                <c:pt idx="0">
                  <c:v>ACG_RHIC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NORMAL!$B$861:$I$861</c:f>
              <c:numCache>
                <c:formatCode>General</c:formatCode>
                <c:ptCount val="8"/>
                <c:pt idx="0" formatCode="0.00%">
                  <c:v>2.8915514403925128E-3</c:v>
                </c:pt>
                <c:pt idx="4" formatCode="0.0%">
                  <c:v>2.8915514403925128E-3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102C-4743-93E9-DBEEA98E30AF}"/>
            </c:ext>
          </c:extLst>
        </c:ser>
        <c:ser>
          <c:idx val="7"/>
          <c:order val="9"/>
          <c:tx>
            <c:strRef>
              <c:f>NORMAL!$B$862</c:f>
              <c:strCache>
                <c:ptCount val="1"/>
                <c:pt idx="0">
                  <c:v>HumanError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NORMAL!$B$863:$I$863</c:f>
              <c:numCache>
                <c:formatCode>General</c:formatCode>
                <c:ptCount val="8"/>
                <c:pt idx="0" formatCode="0.0%">
                  <c:v>4.0297153052278635E-3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102C-4743-93E9-DBEEA98E30AF}"/>
            </c:ext>
          </c:extLst>
        </c:ser>
        <c:ser>
          <c:idx val="13"/>
          <c:order val="10"/>
          <c:tx>
            <c:strRef>
              <c:f>NORMAL!$B$864</c:f>
              <c:strCache>
                <c:ptCount val="1"/>
                <c:pt idx="0">
                  <c:v>RadMonIntlk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NORMAL!$B$865:$I$865</c:f>
              <c:numCache>
                <c:formatCode>General</c:formatCode>
                <c:ptCount val="8"/>
                <c:pt idx="0" formatCode="0.00%">
                  <c:v>3.1991632957534188E-3</c:v>
                </c:pt>
                <c:pt idx="4" formatCode="0.0%">
                  <c:v>1.5842010551086641E-3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102C-4743-93E9-DBEEA98E30AF}"/>
            </c:ext>
          </c:extLst>
        </c:ser>
        <c:ser>
          <c:idx val="12"/>
          <c:order val="11"/>
          <c:tx>
            <c:strRef>
              <c:f>NORMAL!$B$866</c:f>
              <c:strCache>
                <c:ptCount val="1"/>
                <c:pt idx="0">
                  <c:v>Weather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NORMAL!$B$867:$I$867</c:f>
              <c:numCache>
                <c:formatCode>General</c:formatCode>
                <c:ptCount val="8"/>
                <c:pt idx="0" formatCode="0.00%">
                  <c:v>1.4288570681514064E-2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102C-4743-93E9-DBEEA98E30AF}"/>
            </c:ext>
          </c:extLst>
        </c:ser>
        <c:ser>
          <c:idx val="8"/>
          <c:order val="12"/>
          <c:tx>
            <c:strRef>
              <c:f>NORMAL!$B$868</c:f>
              <c:strCache>
                <c:ptCount val="1"/>
                <c:pt idx="0">
                  <c:v>InjPerformance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NORMAL!$B$869:$I$869</c:f>
              <c:numCache>
                <c:formatCode>General</c:formatCode>
                <c:ptCount val="8"/>
                <c:pt idx="0" formatCode="0.00%">
                  <c:v>2.6762231416398788E-3</c:v>
                </c:pt>
                <c:pt idx="4" formatCode="0.00%">
                  <c:v>2.6454619561037886E-3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102C-4743-93E9-DBEEA98E30AF}"/>
            </c:ext>
          </c:extLst>
        </c:ser>
        <c:ser>
          <c:idx val="9"/>
          <c:order val="13"/>
          <c:tx>
            <c:strRef>
              <c:f>NORMAL!$B$874</c:f>
              <c:strCache>
                <c:ptCount val="1"/>
                <c:pt idx="0">
                  <c:v>TMP7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NORMAL!$B$875:$I$875</c:f>
              <c:numCache>
                <c:formatCode>General</c:formatCode>
                <c:ptCount val="8"/>
                <c:pt idx="4" formatCode="0.00%">
                  <c:v>1.2565944291492995E-2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102C-4743-93E9-DBEEA98E30AF}"/>
            </c:ext>
          </c:extLst>
        </c:ser>
        <c:ser>
          <c:idx val="5"/>
          <c:order val="14"/>
          <c:tx>
            <c:strRef>
              <c:f>NORMAL!$B$870</c:f>
              <c:strCache>
                <c:ptCount val="1"/>
                <c:pt idx="0">
                  <c:v>PS_AGS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NORMAL!$B$871:$H$871</c:f>
              <c:numCache>
                <c:formatCode>General</c:formatCode>
                <c:ptCount val="7"/>
                <c:pt idx="4" formatCode="0.00%">
                  <c:v>4.7833643508620825E-3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102C-4743-93E9-DBEEA98E30AF}"/>
            </c:ext>
          </c:extLst>
        </c:ser>
        <c:ser>
          <c:idx val="15"/>
          <c:order val="15"/>
          <c:tx>
            <c:strRef>
              <c:f>NORMAL!$B$872</c:f>
              <c:strCache>
                <c:ptCount val="1"/>
                <c:pt idx="0">
                  <c:v>CntrlsHdRHIC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NORMAL!$B$873:$H$873</c:f>
              <c:numCache>
                <c:formatCode>General</c:formatCode>
                <c:ptCount val="7"/>
                <c:pt idx="4" formatCode="0.00%">
                  <c:v>4.4142301244289956E-3</c:v>
                </c:pt>
                <c:pt idx="6" formatCode="0.00%">
                  <c:v>1.8302905393973883E-3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F-102C-4743-93E9-DBEEA98E30AF}"/>
            </c:ext>
          </c:extLst>
        </c:ser>
        <c:ser>
          <c:idx val="16"/>
          <c:order val="16"/>
          <c:tx>
            <c:strRef>
              <c:f>NORMAL!$B$886</c:f>
              <c:strCache>
                <c:ptCount val="1"/>
                <c:pt idx="0">
                  <c:v>ES&amp;FD_AtR</c:v>
                </c:pt>
              </c:strCache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NORMAL!$B$887:$H$887</c:f>
              <c:numCache>
                <c:formatCode>General</c:formatCode>
                <c:ptCount val="7"/>
                <c:pt idx="6" formatCode="0.00%">
                  <c:v>3.1837827029853731E-3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0-102C-4743-93E9-DBEEA98E30AF}"/>
            </c:ext>
          </c:extLst>
        </c:ser>
        <c:ser>
          <c:idx val="17"/>
          <c:order val="17"/>
          <c:tx>
            <c:strRef>
              <c:f>NORMAL!$B$876</c:f>
              <c:strCache>
                <c:ptCount val="1"/>
                <c:pt idx="0">
                  <c:v>PPS_AGS</c:v>
                </c:pt>
              </c:strCache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NORMAL!$B$877:$H$877</c:f>
              <c:numCache>
                <c:formatCode>General</c:formatCode>
                <c:ptCount val="7"/>
                <c:pt idx="6" formatCode="0.0%">
                  <c:v>3.2914468523616903E-3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1-102C-4743-93E9-DBEEA98E30AF}"/>
            </c:ext>
          </c:extLst>
        </c:ser>
        <c:ser>
          <c:idx val="18"/>
          <c:order val="18"/>
          <c:tx>
            <c:strRef>
              <c:f>NORMAL!$B$878</c:f>
              <c:strCache>
                <c:ptCount val="1"/>
                <c:pt idx="0">
                  <c:v>CryoRHIC</c:v>
                </c:pt>
              </c:strCache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NORMAL!$B$879:$H$879</c:f>
              <c:numCache>
                <c:formatCode>General</c:formatCode>
                <c:ptCount val="7"/>
                <c:pt idx="6" formatCode="0.0%">
                  <c:v>2.6454619561037886E-3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2-102C-4743-93E9-DBEEA98E30AF}"/>
            </c:ext>
          </c:extLst>
        </c:ser>
        <c:ser>
          <c:idx val="19"/>
          <c:order val="19"/>
          <c:tx>
            <c:strRef>
              <c:f>NORMAL!$B$880</c:f>
              <c:strCache>
                <c:ptCount val="1"/>
                <c:pt idx="0">
                  <c:v>WaterRHIC</c:v>
                </c:pt>
              </c:strCache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NORMAL!$B$881:$H$881</c:f>
              <c:numCache>
                <c:formatCode>General</c:formatCode>
                <c:ptCount val="7"/>
                <c:pt idx="6" formatCode="0.00%">
                  <c:v>3.7682452281710944E-3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3-102C-4743-93E9-DBEEA98E30AF}"/>
            </c:ext>
          </c:extLst>
        </c:ser>
        <c:ser>
          <c:idx val="20"/>
          <c:order val="20"/>
          <c:tx>
            <c:strRef>
              <c:f>NORMAL!$B$884</c:f>
              <c:strCache>
                <c:ptCount val="1"/>
                <c:pt idx="0">
                  <c:v>WaterAGS</c:v>
                </c:pt>
              </c:strCache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NORMAL!$B$885:$H$885</c:f>
              <c:numCache>
                <c:formatCode>General</c:formatCode>
                <c:ptCount val="7"/>
                <c:pt idx="6" formatCode="0.0%">
                  <c:v>5.2601627266714865E-3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4-102C-4743-93E9-DBEEA98E30AF}"/>
            </c:ext>
          </c:extLst>
        </c:ser>
        <c:ser>
          <c:idx val="21"/>
          <c:order val="21"/>
          <c:tx>
            <c:strRef>
              <c:f>NORMAL!$B$882</c:f>
              <c:strCache>
                <c:ptCount val="1"/>
                <c:pt idx="0">
                  <c:v>sum failures&lt;1hr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NORMAL!$B$883:$H$883</c:f>
              <c:numCache>
                <c:formatCode>General</c:formatCode>
                <c:ptCount val="7"/>
                <c:pt idx="0" formatCode="0.00%">
                  <c:v>3.5067751511143243E-3</c:v>
                </c:pt>
                <c:pt idx="2" formatCode="0.00%">
                  <c:v>5.5370133964963014E-3</c:v>
                </c:pt>
                <c:pt idx="4" formatCode="0.0%">
                  <c:v>4.1835212329083158E-3</c:v>
                </c:pt>
                <c:pt idx="6" formatCode="0.0%">
                  <c:v>6.7828414107079698E-3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5-102C-4743-93E9-DBEEA98E30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8991616"/>
        <c:axId val="68993408"/>
        <c:axId val="89356928"/>
        <c:extLst/>
      </c:bar3DChart>
      <c:catAx>
        <c:axId val="6899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300000" vert="horz" anchor="ctr" anchorCtr="1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6899340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1616"/>
        <c:crosses val="max"/>
        <c:crossBetween val="between"/>
      </c:valAx>
      <c:serAx>
        <c:axId val="89356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52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</a:t>
            </a:r>
            <a:r>
              <a:rPr lang="en-US" sz="14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GREATER THAN ONE HOUR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)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AUGUST 2025</a:t>
            </a:r>
          </a:p>
        </c:rich>
      </c:tx>
      <c:layout>
        <c:manualLayout>
          <c:xMode val="edge"/>
          <c:yMode val="edge"/>
          <c:x val="0.18845500848896557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0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0965751748992792E-2"/>
          <c:y val="8.3888340887164486E-2"/>
          <c:w val="0.88283917743853535"/>
          <c:h val="0.7740554502073292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NORMAL!$AB$844</c:f>
              <c:strCache>
                <c:ptCount val="1"/>
                <c:pt idx="0">
                  <c:v>PS_RHIC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NORMAL!$AB$845:$AI$845</c:f>
              <c:numCache>
                <c:formatCode>General</c:formatCode>
                <c:ptCount val="8"/>
                <c:pt idx="0" formatCode="0.0%">
                  <c:v>1.0543228768171384E-2</c:v>
                </c:pt>
                <c:pt idx="6" formatCode="0.0%">
                  <c:v>8.2938026013771992E-3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8903-4DB5-909D-5461F20BE51D}"/>
            </c:ext>
          </c:extLst>
        </c:ser>
        <c:ser>
          <c:idx val="15"/>
          <c:order val="2"/>
          <c:tx>
            <c:strRef>
              <c:f>NORMAL!$AB$848</c:f>
              <c:strCache>
                <c:ptCount val="1"/>
                <c:pt idx="0">
                  <c:v>PPS_RHIC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NORMAL!$AB$849:$AI$849</c:f>
              <c:numCache>
                <c:formatCode>General</c:formatCode>
                <c:ptCount val="8"/>
                <c:pt idx="0" formatCode="0.0%">
                  <c:v>9.4261667941851566E-3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8903-4DB5-909D-5461F20BE51D}"/>
            </c:ext>
          </c:extLst>
        </c:ser>
        <c:ser>
          <c:idx val="6"/>
          <c:order val="3"/>
          <c:tx>
            <c:strRef>
              <c:f>NORMAL!$AB$850</c:f>
              <c:strCache>
                <c:ptCount val="1"/>
                <c:pt idx="0">
                  <c:v>QuenchDetect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NORMAL!$AB$851:$AI$851</c:f>
              <c:numCache>
                <c:formatCode>General</c:formatCode>
                <c:ptCount val="8"/>
                <c:pt idx="6" formatCode="0.0%">
                  <c:v>2.4942616679418514E-3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2-8903-4DB5-909D-5461F20BE51D}"/>
            </c:ext>
          </c:extLst>
        </c:ser>
        <c:ser>
          <c:idx val="1"/>
          <c:order val="4"/>
          <c:tx>
            <c:strRef>
              <c:f>NORMAL!$AB$852</c:f>
              <c:strCache>
                <c:ptCount val="1"/>
                <c:pt idx="0">
                  <c:v>FoilChange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NORMAL!$AB$853:$AH$853</c:f>
              <c:numCache>
                <c:formatCode>General</c:formatCode>
                <c:ptCount val="7"/>
                <c:pt idx="0" formatCode="0.0%">
                  <c:v>1.9280795715378733E-3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3-8903-4DB5-909D-5461F20BE51D}"/>
            </c:ext>
          </c:extLst>
        </c:ser>
        <c:ser>
          <c:idx val="16"/>
          <c:order val="5"/>
          <c:tx>
            <c:strRef>
              <c:f>NORMAL!$AB$854</c:f>
              <c:strCache>
                <c:ptCount val="1"/>
                <c:pt idx="0">
                  <c:v>PS_Experiment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NORMAL!$AB$855:$AI$855</c:f>
              <c:numCache>
                <c:formatCode>General</c:formatCode>
                <c:ptCount val="8"/>
                <c:pt idx="6" formatCode="0.0%">
                  <c:v>2.2647283856159143E-3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8903-4DB5-909D-5461F20BE51D}"/>
            </c:ext>
          </c:extLst>
        </c:ser>
        <c:ser>
          <c:idx val="11"/>
          <c:order val="6"/>
          <c:tx>
            <c:strRef>
              <c:f>NORMAL!$AB$856</c:f>
              <c:strCache>
                <c:ptCount val="1"/>
                <c:pt idx="0">
                  <c:v>TndmSource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NORMAL!$AB$857:$AH$857</c:f>
              <c:numCache>
                <c:formatCode>General</c:formatCode>
                <c:ptCount val="7"/>
                <c:pt idx="0" formatCode="0.0%">
                  <c:v>3.7796480489671004E-3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5-8903-4DB5-909D-5461F20BE51D}"/>
            </c:ext>
          </c:extLst>
        </c:ser>
        <c:ser>
          <c:idx val="5"/>
          <c:order val="7"/>
          <c:tx>
            <c:strRef>
              <c:f>NORMAL!$AB$858</c:f>
              <c:strCache>
                <c:ptCount val="1"/>
                <c:pt idx="0">
                  <c:v>RadMonIntlk</c:v>
                </c:pt>
              </c:strCache>
              <c:extLst xmlns:c15="http://schemas.microsoft.com/office/drawing/2012/chart"/>
            </c:strRef>
          </c:tx>
          <c:spPr>
            <a:solidFill>
              <a:schemeClr val="bg1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NORMAL!$AB$859:$AI$859</c:f>
              <c:numCache>
                <c:formatCode>General</c:formatCode>
                <c:ptCount val="8"/>
                <c:pt idx="4" formatCode="0.0%">
                  <c:v>1.9280795715378731E-3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8903-4DB5-909D-5461F20BE51D}"/>
            </c:ext>
          </c:extLst>
        </c:ser>
        <c:ser>
          <c:idx val="4"/>
          <c:order val="8"/>
          <c:tx>
            <c:strRef>
              <c:f>NORMAL!$AB$860</c:f>
              <c:strCache>
                <c:ptCount val="1"/>
                <c:pt idx="0">
                  <c:v>VacRHIC</c:v>
                </c:pt>
              </c:strCache>
              <c:extLst xmlns:c15="http://schemas.microsoft.com/office/drawing/2012/chart"/>
            </c:strRef>
          </c:tx>
          <c:spPr>
            <a:solidFill>
              <a:srgbClr val="FFC000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NORMAL!$AB$861:$AH$861</c:f>
              <c:numCache>
                <c:formatCode>General</c:formatCode>
                <c:ptCount val="7"/>
                <c:pt idx="0" formatCode="0.0%">
                  <c:v>3.2440703902065801E-3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8903-4DB5-909D-5461F20BE51D}"/>
            </c:ext>
          </c:extLst>
        </c:ser>
        <c:ser>
          <c:idx val="17"/>
          <c:order val="9"/>
          <c:tx>
            <c:strRef>
              <c:f>NORMAL!$AB$862</c:f>
              <c:strCache>
                <c:ptCount val="1"/>
                <c:pt idx="0">
                  <c:v>ES&amp;FD_Exp</c:v>
                </c:pt>
              </c:strCache>
              <c:extLst xmlns:c15="http://schemas.microsoft.com/office/drawing/2012/chart"/>
            </c:strRef>
          </c:tx>
          <c:spPr>
            <a:solidFill>
              <a:schemeClr val="tx1">
                <a:lumMod val="85000"/>
                <a:lumOff val="1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NORMAL!$AB$863:$AJ$863</c:f>
              <c:numCache>
                <c:formatCode>General</c:formatCode>
                <c:ptCount val="9"/>
                <c:pt idx="4" formatCode="0.0%">
                  <c:v>4.5753634276970157E-3</c:v>
                </c:pt>
                <c:pt idx="6" formatCode="0.0%">
                  <c:v>6.8706962509563893E-3</c:v>
                </c:pt>
                <c:pt idx="8" formatCode="0.0%">
                  <c:v>3.3664881407804133E-3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8903-4DB5-909D-5461F20BE51D}"/>
            </c:ext>
          </c:extLst>
        </c:ser>
        <c:ser>
          <c:idx val="7"/>
          <c:order val="10"/>
          <c:tx>
            <c:strRef>
              <c:f>NORMAL!$AB$864</c:f>
              <c:strCache>
                <c:ptCount val="1"/>
                <c:pt idx="0">
                  <c:v>RfRHIC</c:v>
                </c:pt>
              </c:strCache>
              <c:extLst xmlns:c15="http://schemas.microsoft.com/office/drawing/2012/chart"/>
            </c:strRef>
          </c:tx>
          <c:spPr>
            <a:solidFill>
              <a:srgbClr val="FF00FF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NORMAL!$AB$865:$AI$865</c:f>
              <c:numCache>
                <c:formatCode>General</c:formatCode>
                <c:ptCount val="8"/>
                <c:pt idx="0" formatCode="0.0%">
                  <c:v>2.9839326702371842E-3</c:v>
                </c:pt>
                <c:pt idx="2" formatCode="0.0%">
                  <c:v>1.0711553175210407E-2</c:v>
                </c:pt>
                <c:pt idx="4" formatCode="0.0%">
                  <c:v>2.3259372609028307E-3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8903-4DB5-909D-5461F20BE51D}"/>
            </c:ext>
          </c:extLst>
        </c:ser>
        <c:ser>
          <c:idx val="13"/>
          <c:order val="11"/>
          <c:tx>
            <c:strRef>
              <c:f>NORMAL!$AB$866</c:f>
              <c:strCache>
                <c:ptCount val="1"/>
                <c:pt idx="0">
                  <c:v>CryoRHIC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NORMAL!$AB$867:$AI$867</c:f>
              <c:numCache>
                <c:formatCode>General</c:formatCode>
                <c:ptCount val="8"/>
                <c:pt idx="4" formatCode="0.0%">
                  <c:v>4.7436878347360363E-3</c:v>
                </c:pt>
                <c:pt idx="6" formatCode="0.0%">
                  <c:v>3.6266258607498087E-3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8903-4DB5-909D-5461F20BE51D}"/>
            </c:ext>
          </c:extLst>
        </c:ser>
        <c:ser>
          <c:idx val="8"/>
          <c:order val="12"/>
          <c:tx>
            <c:strRef>
              <c:f>NORMAL!$AB$870</c:f>
              <c:strCache>
                <c:ptCount val="1"/>
                <c:pt idx="0">
                  <c:v>Weather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NORMAL!$AB$871:$AI$871</c:f>
              <c:numCache>
                <c:formatCode>General</c:formatCode>
                <c:ptCount val="8"/>
                <c:pt idx="0" formatCode="0.0%">
                  <c:v>1.7903596021423105E-3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8903-4DB5-909D-5461F20BE51D}"/>
            </c:ext>
          </c:extLst>
        </c:ser>
        <c:ser>
          <c:idx val="12"/>
          <c:order val="13"/>
          <c:tx>
            <c:strRef>
              <c:f>NORMAL!$AB$868</c:f>
              <c:strCache>
                <c:ptCount val="1"/>
                <c:pt idx="0">
                  <c:v>InstRHIC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NORMAL!$AB$869:$AI$869</c:f>
              <c:numCache>
                <c:formatCode>General</c:formatCode>
                <c:ptCount val="8"/>
                <c:pt idx="0" formatCode="0.0%">
                  <c:v>2.0811017597551647E-3</c:v>
                </c:pt>
                <c:pt idx="2" formatCode="0.0%">
                  <c:v>2.188217291507269E-3</c:v>
                </c:pt>
                <c:pt idx="6" formatCode="0.0%">
                  <c:v>5.0038255547054326E-3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8903-4DB5-909D-5461F20BE51D}"/>
            </c:ext>
          </c:extLst>
        </c:ser>
        <c:ser>
          <c:idx val="9"/>
          <c:order val="14"/>
          <c:tx>
            <c:strRef>
              <c:f>NORMAL!$AB$872</c:f>
              <c:strCache>
                <c:ptCount val="1"/>
                <c:pt idx="0">
                  <c:v>ElecRHIC (PowerDip)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NORMAL!$AB$873:$AI$873</c:f>
              <c:numCache>
                <c:formatCode>General</c:formatCode>
                <c:ptCount val="8"/>
                <c:pt idx="0" formatCode="0.0%">
                  <c:v>4.8201989288446821E-3</c:v>
                </c:pt>
                <c:pt idx="6" formatCode="0.0%">
                  <c:v>1.0986993114001531E-2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8903-4DB5-909D-5461F20BE51D}"/>
            </c:ext>
          </c:extLst>
        </c:ser>
        <c:ser>
          <c:idx val="2"/>
          <c:order val="16"/>
          <c:tx>
            <c:strRef>
              <c:f>NORMAL!$AB$882</c:f>
              <c:strCache>
                <c:ptCount val="1"/>
                <c:pt idx="0">
                  <c:v>sum failures&lt;1hr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NORMAL!$AB$883:$AI$883</c:f>
              <c:numCache>
                <c:formatCode>General</c:formatCode>
                <c:ptCount val="8"/>
                <c:pt idx="0" formatCode="0.0%">
                  <c:v>3.06044376434583E-3</c:v>
                </c:pt>
                <c:pt idx="2" formatCode="0.0%">
                  <c:v>7.3603672532517221E-3</c:v>
                </c:pt>
                <c:pt idx="4" formatCode="0.0%">
                  <c:v>6.9166029074215771E-3</c:v>
                </c:pt>
                <c:pt idx="6" formatCode="0.0%">
                  <c:v>5.8301453710788067E-3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8903-4DB5-909D-5461F20BE5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1005312"/>
        <c:axId val="71006848"/>
        <c:axId val="111567296"/>
        <c:extLst>
          <c:ext xmlns:c15="http://schemas.microsoft.com/office/drawing/2012/chart" uri="{02D57815-91ED-43cb-92C2-25804820EDAC}">
            <c15:filteredBarSeries>
              <c15:ser>
                <c:idx val="3"/>
                <c:order val="1"/>
                <c:tx>
                  <c:strRef>
                    <c:extLst>
                      <c:ext uri="{02D57815-91ED-43cb-92C2-25804820EDAC}">
                        <c15:formulaRef>
                          <c15:sqref>NORMAL!$AB$846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07/29/25/2 to 08/05/25/1</c:v>
                      </c:pt>
                      <c:pt idx="2">
                        <c:v>08/05/25/2 to 08/12/25/1</c:v>
                      </c:pt>
                      <c:pt idx="4">
                        <c:v>08/12/25/2 to 08/19/25/1</c:v>
                      </c:pt>
                      <c:pt idx="6">
                        <c:v>08/19/25/2 to 08/26/25/1</c:v>
                      </c:pt>
                      <c:pt idx="8">
                        <c:v>08/26/25/2 to 09/02/25/1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NORMAL!$AB$847:$AI$847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F-8903-4DB5-909D-5461F20BE51D}"/>
                  </c:ext>
                </c:extLst>
              </c15:ser>
            </c15:filteredBarSeries>
            <c15:filteredBarSeries>
              <c15:ser>
                <c:idx val="10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07/29/25/2 to 08/05/25/1</c:v>
                      </c:pt>
                      <c:pt idx="2">
                        <c:v>08/05/25/2 to 08/12/25/1</c:v>
                      </c:pt>
                      <c:pt idx="4">
                        <c:v>08/12/25/2 to 08/19/25/1</c:v>
                      </c:pt>
                      <c:pt idx="6">
                        <c:v>08/19/25/2 to 08/26/25/1</c:v>
                      </c:pt>
                      <c:pt idx="8">
                        <c:v>08/26/25/2 to 09/02/25/1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NORMAL!$AB$875:$AI$875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8903-4DB5-909D-5461F20BE51D}"/>
                  </c:ext>
                </c:extLst>
              </c15:ser>
            </c15:filteredBarSeries>
            <c15:filteredBarSeries>
              <c15:ser>
                <c:idx val="14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NORMAL!$AB$900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bg1"/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07/29/25/2 to 08/05/25/1</c:v>
                      </c:pt>
                      <c:pt idx="2">
                        <c:v>08/05/25/2 to 08/12/25/1</c:v>
                      </c:pt>
                      <c:pt idx="4">
                        <c:v>08/12/25/2 to 08/19/25/1</c:v>
                      </c:pt>
                      <c:pt idx="6">
                        <c:v>08/19/25/2 to 08/26/25/1</c:v>
                      </c:pt>
                      <c:pt idx="8">
                        <c:v>08/26/25/2 to 09/02/25/1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NORMAL!$AB$901:$AH$901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8903-4DB5-909D-5461F20BE51D}"/>
                  </c:ext>
                </c:extLst>
              </c15:ser>
            </c15:filteredBarSeries>
          </c:ext>
        </c:extLst>
      </c:bar3DChart>
      <c:catAx>
        <c:axId val="71005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18000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710068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5312"/>
        <c:crosses val="max"/>
        <c:crossBetween val="between"/>
      </c:valAx>
      <c:serAx>
        <c:axId val="111567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318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600" b="1" i="0" u="none" strike="noStrike" baseline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6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(GREATER THAN ONE HOUR)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 SEPTEMBER 2025</a:t>
            </a:r>
          </a:p>
        </c:rich>
      </c:tx>
      <c:layout>
        <c:manualLayout>
          <c:xMode val="edge"/>
          <c:yMode val="edge"/>
          <c:x val="0.13276879630552507"/>
          <c:y val="2.0745124117747215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6.6539130498733209E-2"/>
          <c:y val="9.9655240683673874E-2"/>
          <c:w val="0.89520937916501053"/>
          <c:h val="0.7576926884281816"/>
        </c:manualLayout>
      </c:layout>
      <c:bar3DChart>
        <c:barDir val="col"/>
        <c:grouping val="standard"/>
        <c:varyColors val="0"/>
        <c:ser>
          <c:idx val="9"/>
          <c:order val="0"/>
          <c:tx>
            <c:strRef>
              <c:f>NORMAL!$BB$844</c:f>
              <c:strCache>
                <c:ptCount val="1"/>
                <c:pt idx="0">
                  <c:v>PS_RHIC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NORMAL!$BB$845:$BH$845</c:f>
              <c:numCache>
                <c:formatCode>General</c:formatCode>
                <c:ptCount val="7"/>
                <c:pt idx="0" formatCode="0.0%">
                  <c:v>2.1018183494273007E-2</c:v>
                </c:pt>
                <c:pt idx="2" formatCode="0.00%">
                  <c:v>3.6413081053674724E-2</c:v>
                </c:pt>
                <c:pt idx="4" formatCode="0.00%">
                  <c:v>1.3044179668594872E-2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0DFF-4845-8C79-9750CDCB4CA9}"/>
            </c:ext>
          </c:extLst>
        </c:ser>
        <c:ser>
          <c:idx val="10"/>
          <c:order val="1"/>
          <c:tx>
            <c:strRef>
              <c:f>NORMAL!$BB$846</c:f>
              <c:strCache>
                <c:ptCount val="1"/>
                <c:pt idx="0">
                  <c:v>PS_Bstr/BtA/LtB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NORMAL!$BB$847:$BH$847</c:f>
              <c:numCache>
                <c:formatCode>General</c:formatCode>
                <c:ptCount val="7"/>
                <c:pt idx="4" formatCode="0.00%">
                  <c:v>5.0010370814224147E-3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1-0DFF-4845-8C79-9750CDCB4CA9}"/>
            </c:ext>
          </c:extLst>
        </c:ser>
        <c:ser>
          <c:idx val="5"/>
          <c:order val="2"/>
          <c:tx>
            <c:strRef>
              <c:f>NORMAL!$BB$848</c:f>
              <c:strCache>
                <c:ptCount val="1"/>
                <c:pt idx="0">
                  <c:v>CntrlsHdRHIC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NORMAL!$BB$849:$BH$849</c:f>
              <c:numCache>
                <c:formatCode>General</c:formatCode>
                <c:ptCount val="7"/>
                <c:pt idx="0" formatCode="0.00%">
                  <c:v>6.5681823419603148E-3</c:v>
                </c:pt>
                <c:pt idx="4" formatCode="0.00%">
                  <c:v>5.6463321887027275E-3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0DFF-4845-8C79-9750CDCB4CA9}"/>
            </c:ext>
          </c:extLst>
        </c:ser>
        <c:ser>
          <c:idx val="0"/>
          <c:order val="3"/>
          <c:tx>
            <c:strRef>
              <c:f>NORMAL!$BB$850</c:f>
              <c:strCache>
                <c:ptCount val="1"/>
                <c:pt idx="0">
                  <c:v>PPS_RHIC</c:v>
                </c:pt>
              </c:strCache>
              <c:extLst xmlns:c15="http://schemas.microsoft.com/office/drawing/2012/chart"/>
            </c:strRef>
          </c:tx>
          <c:spPr>
            <a:solidFill>
              <a:srgbClr val="C00000"/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NORMAL!$BB$851:$BH$851</c:f>
              <c:numCache>
                <c:formatCode>General</c:formatCode>
                <c:ptCount val="7"/>
                <c:pt idx="4" formatCode="0.0%">
                  <c:v>8.8728077251042856E-3</c:v>
                </c:pt>
                <c:pt idx="6" formatCode="0.0%">
                  <c:v>4.0653591758659631E-2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3-0DFF-4845-8C79-9750CDCB4CA9}"/>
            </c:ext>
          </c:extLst>
        </c:ser>
        <c:ser>
          <c:idx val="1"/>
          <c:order val="4"/>
          <c:tx>
            <c:strRef>
              <c:f>NORMAL!$BB$852</c:f>
              <c:strCache>
                <c:ptCount val="1"/>
                <c:pt idx="0">
                  <c:v>RfRHIC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NORMAL!$BB$853:$BH$853</c:f>
              <c:numCache>
                <c:formatCode>General</c:formatCode>
                <c:ptCount val="7"/>
                <c:pt idx="2" formatCode="0.0%">
                  <c:v>2.9084372335276901E-2</c:v>
                </c:pt>
                <c:pt idx="4" formatCode="0.00%">
                  <c:v>6.3377198036459166E-3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0DFF-4845-8C79-9750CDCB4CA9}"/>
            </c:ext>
          </c:extLst>
        </c:ser>
        <c:ser>
          <c:idx val="2"/>
          <c:order val="5"/>
          <c:tx>
            <c:strRef>
              <c:f>NORMAL!$BB$854</c:f>
              <c:strCache>
                <c:ptCount val="1"/>
                <c:pt idx="0">
                  <c:v>ElecRHIC (power dip)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NORMAL!$BB$855:$BH$855</c:f>
              <c:numCache>
                <c:formatCode>General</c:formatCode>
                <c:ptCount val="7"/>
                <c:pt idx="4" formatCode="0.00%">
                  <c:v>7.2595699569035057E-3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5-0DFF-4845-8C79-9750CDCB4CA9}"/>
            </c:ext>
          </c:extLst>
        </c:ser>
        <c:ser>
          <c:idx val="3"/>
          <c:order val="6"/>
          <c:tx>
            <c:strRef>
              <c:f>NORMAL!$BB$856</c:f>
              <c:strCache>
                <c:ptCount val="1"/>
                <c:pt idx="0">
                  <c:v>ES&amp;FD_Exp</c:v>
                </c:pt>
              </c:strCache>
              <c:extLst xmlns:c15="http://schemas.microsoft.com/office/drawing/2012/chart"/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NORMAL!$BB$857:$BH$857</c:f>
              <c:numCache>
                <c:formatCode>General</c:formatCode>
                <c:ptCount val="7"/>
                <c:pt idx="2" formatCode="0.00%">
                  <c:v>2.7885967136042039E-3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0DFF-4845-8C79-9750CDCB4CA9}"/>
            </c:ext>
          </c:extLst>
        </c:ser>
        <c:ser>
          <c:idx val="6"/>
          <c:order val="7"/>
          <c:tx>
            <c:strRef>
              <c:f>NORMAL!$BB$858</c:f>
              <c:strCache>
                <c:ptCount val="1"/>
                <c:pt idx="0">
                  <c:v>TMP7</c:v>
                </c:pt>
              </c:strCache>
              <c:extLst xmlns:c15="http://schemas.microsoft.com/office/drawing/2012/chart"/>
            </c:strRef>
          </c:tx>
          <c:spPr>
            <a:solidFill>
              <a:srgbClr val="FF00FF"/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NORMAL!$BB$859:$BH$859</c:f>
              <c:numCache>
                <c:formatCode>General</c:formatCode>
                <c:ptCount val="7"/>
                <c:pt idx="4" formatCode="0.00%">
                  <c:v>3.2264755364015581E-3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0DFF-4845-8C79-9750CDCB4CA9}"/>
            </c:ext>
          </c:extLst>
        </c:ser>
        <c:ser>
          <c:idx val="8"/>
          <c:order val="8"/>
          <c:tx>
            <c:strRef>
              <c:f>NORMAL!$BB$860</c:f>
              <c:strCache>
                <c:ptCount val="1"/>
                <c:pt idx="0">
                  <c:v>InstRHIC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NORMAL!$BB$861:$BH$861</c:f>
              <c:numCache>
                <c:formatCode>General</c:formatCode>
                <c:ptCount val="7"/>
                <c:pt idx="2" formatCode="0.0%">
                  <c:v>3.7795856283561113E-3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0DFF-4845-8C79-9750CDCB4CA9}"/>
            </c:ext>
          </c:extLst>
        </c:ser>
        <c:ser>
          <c:idx val="7"/>
          <c:order val="9"/>
          <c:tx>
            <c:strRef>
              <c:f>NORMAL!$BB$862</c:f>
              <c:strCache>
                <c:ptCount val="1"/>
                <c:pt idx="0">
                  <c:v>ES&amp;FD_AtR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NORMAL!$BB$863:$BH$863</c:f>
              <c:numCache>
                <c:formatCode>General</c:formatCode>
                <c:ptCount val="7"/>
                <c:pt idx="4" formatCode="0.0%">
                  <c:v>2.8807817289299626E-3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0DFF-4845-8C79-9750CDCB4CA9}"/>
            </c:ext>
          </c:extLst>
        </c:ser>
        <c:ser>
          <c:idx val="11"/>
          <c:order val="10"/>
          <c:tx>
            <c:strRef>
              <c:f>NORMAL!$BB$864</c:f>
              <c:strCache>
                <c:ptCount val="1"/>
                <c:pt idx="0">
                  <c:v>QLI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09/02/25/2 to 09/09/25/1</c:v>
              </c:pt>
              <c:pt idx="2">
                <c:v>09/09/25/2 to 09/16/25/1</c:v>
              </c:pt>
              <c:pt idx="4">
                <c:v>09/16/25/2 to 09/23/25/1</c:v>
              </c:pt>
              <c:pt idx="6">
                <c:v>09/23/25/2 to 09/30/25/1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NORMAL!$BB$865:$BH$865</c:f>
              <c:numCache>
                <c:formatCode>General</c:formatCode>
                <c:ptCount val="7"/>
                <c:pt idx="2" formatCode="0.0%">
                  <c:v>9.2645940402387595E-3</c:v>
                </c:pt>
                <c:pt idx="6" formatCode="0.0%">
                  <c:v>4.2866032126477847E-3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0DFF-4845-8C79-9750CDCB4CA9}"/>
            </c:ext>
          </c:extLst>
        </c:ser>
        <c:ser>
          <c:idx val="4"/>
          <c:order val="11"/>
          <c:tx>
            <c:strRef>
              <c:f>NORMAL!$BB$870</c:f>
              <c:strCache>
                <c:ptCount val="1"/>
                <c:pt idx="0">
                  <c:v>VacRHIC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NORMAL!$BB$871:$BH$871</c:f>
              <c:numCache>
                <c:formatCode>General</c:formatCode>
                <c:ptCount val="7"/>
                <c:pt idx="6" formatCode="0.0%">
                  <c:v>3.7404069968426636E-2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0DFF-4845-8C79-9750CDCB4CA9}"/>
            </c:ext>
          </c:extLst>
        </c:ser>
        <c:ser>
          <c:idx val="12"/>
          <c:order val="12"/>
          <c:tx>
            <c:strRef>
              <c:f>NORMAL!$BB$866</c:f>
              <c:strCache>
                <c:ptCount val="1"/>
                <c:pt idx="0">
                  <c:v>ES&amp;FD_Exp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09/02/25/2 to 09/09/25/1</c:v>
              </c:pt>
              <c:pt idx="2">
                <c:v>09/09/25/2 to 09/16/25/1</c:v>
              </c:pt>
              <c:pt idx="4">
                <c:v>09/16/25/2 to 09/23/25/1</c:v>
              </c:pt>
              <c:pt idx="6">
                <c:v>09/23/25/2 to 09/30/25/1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NORMAL!$BB$867:$BH$867</c:f>
              <c:numCache>
                <c:formatCode>General</c:formatCode>
                <c:ptCount val="7"/>
                <c:pt idx="4" formatCode="0.0%">
                  <c:v>5.2545458735682527E-3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0DFF-4845-8C79-9750CDCB4CA9}"/>
            </c:ext>
          </c:extLst>
        </c:ser>
        <c:ser>
          <c:idx val="13"/>
          <c:order val="13"/>
          <c:tx>
            <c:strRef>
              <c:f>NORMAL!$BB$868</c:f>
              <c:strCache>
                <c:ptCount val="1"/>
                <c:pt idx="0">
                  <c:v>QuenchDetect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09/02/25/2 to 09/09/25/1</c:v>
              </c:pt>
              <c:pt idx="2">
                <c:v>09/09/25/2 to 09/16/25/1</c:v>
              </c:pt>
              <c:pt idx="4">
                <c:v>09/16/25/2 to 09/23/25/1</c:v>
              </c:pt>
              <c:pt idx="6">
                <c:v>09/23/25/2 to 09/30/25/1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NORMAL!$BB$869:$BH$869</c:f>
              <c:numCache>
                <c:formatCode>General</c:formatCode>
                <c:ptCount val="7"/>
                <c:pt idx="4" formatCode="0.0%">
                  <c:v>5.1162683505796142E-3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0DFF-4845-8C79-9750CDCB4CA9}"/>
            </c:ext>
          </c:extLst>
        </c:ser>
        <c:ser>
          <c:idx val="14"/>
          <c:order val="14"/>
          <c:tx>
            <c:strRef>
              <c:f>NORMAL!$BB$872</c:f>
              <c:strCache>
                <c:ptCount val="1"/>
                <c:pt idx="0">
                  <c:v>ACG_RHIC</c:v>
                </c:pt>
              </c:strCache>
            </c:strRef>
          </c:tx>
          <c:invertIfNegative val="0"/>
          <c:cat>
            <c:strLit>
              <c:ptCount val="7"/>
              <c:pt idx="0">
                <c:v>09/02/25/2 to 09/09/25/1</c:v>
              </c:pt>
              <c:pt idx="2">
                <c:v>09/09/25/2 to 09/16/25/1</c:v>
              </c:pt>
              <c:pt idx="4">
                <c:v>09/16/25/2 to 09/23/25/1</c:v>
              </c:pt>
              <c:pt idx="6">
                <c:v>09/23/25/2 to 09/30/25/1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NORMAL!$BB$873:$BH$873</c:f>
              <c:numCache>
                <c:formatCode>General</c:formatCode>
                <c:ptCount val="7"/>
                <c:pt idx="6" formatCode="0.0%">
                  <c:v>3.6643543591989127E-3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0DFF-4845-8C79-9750CDCB4CA9}"/>
            </c:ext>
          </c:extLst>
        </c:ser>
        <c:ser>
          <c:idx val="15"/>
          <c:order val="15"/>
          <c:tx>
            <c:strRef>
              <c:f>NORMAL!$BB$878</c:f>
              <c:strCache>
                <c:ptCount val="1"/>
                <c:pt idx="0">
                  <c:v>sum&lt;1hr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0-0DFF-4845-8C79-9750CDCB4CA9}"/>
              </c:ext>
            </c:extLst>
          </c:dPt>
          <c:cat>
            <c:strLit>
              <c:ptCount val="7"/>
              <c:pt idx="0">
                <c:v>09/02/25/2 to 09/09/25/1</c:v>
              </c:pt>
              <c:pt idx="2">
                <c:v>09/09/25/2 to 09/16/25/1</c:v>
              </c:pt>
              <c:pt idx="4">
                <c:v>09/16/25/2 to 09/23/25/1</c:v>
              </c:pt>
              <c:pt idx="6">
                <c:v>09/23/25/2 to 09/30/25/1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NORMAL!$BB$879:$BH$879</c:f>
              <c:numCache>
                <c:formatCode>General</c:formatCode>
                <c:ptCount val="7"/>
                <c:pt idx="0" formatCode="0.0%">
                  <c:v>1.382775229886382E-3</c:v>
                </c:pt>
                <c:pt idx="2" formatCode="0.0%">
                  <c:v>6.5912285957917547E-3</c:v>
                </c:pt>
                <c:pt idx="4" formatCode="0.0%">
                  <c:v>1.3597289760549425E-3</c:v>
                </c:pt>
                <c:pt idx="6" formatCode="0.0%">
                  <c:v>6.2685810421515978E-3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1-0DFF-4845-8C79-9750CDCB4C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4591232"/>
        <c:axId val="104539648"/>
        <c:axId val="77089408"/>
        <c:extLst/>
      </c:bar3DChart>
      <c:catAx>
        <c:axId val="94591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4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1045396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4591232"/>
        <c:crosses val="max"/>
        <c:crossBetween val="between"/>
      </c:valAx>
      <c:serAx>
        <c:axId val="77089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198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(GREATER THAN ONE HOUR)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October 2025</a:t>
            </a:r>
          </a:p>
        </c:rich>
      </c:tx>
      <c:layout>
        <c:manualLayout>
          <c:xMode val="edge"/>
          <c:yMode val="edge"/>
          <c:x val="0.19577134844287691"/>
          <c:y val="2.5641025641025869E-2"/>
        </c:manualLayout>
      </c:layout>
      <c:overlay val="0"/>
      <c:spPr>
        <a:solidFill>
          <a:schemeClr val="bg1">
            <a:lumMod val="95000"/>
          </a:schemeClr>
        </a:solidFill>
        <a:ln w="25400">
          <a:noFill/>
        </a:ln>
      </c:spPr>
    </c:title>
    <c:autoTitleDeleted val="0"/>
    <c:view3D>
      <c:rotX val="10"/>
      <c:hPercent val="100"/>
      <c:rotY val="70"/>
      <c:depthPercent val="120"/>
      <c:rAngAx val="0"/>
      <c:perspective val="4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8.188517227331317E-2"/>
          <c:y val="1.444434650892519E-2"/>
          <c:w val="0.87896906493558535"/>
          <c:h val="0.8540500681900056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NORMAL!$B$844</c:f>
              <c:strCache>
                <c:ptCount val="1"/>
                <c:pt idx="0">
                  <c:v>PS_RHIC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NORMAL!$B$845:$J$845</c:f>
              <c:numCache>
                <c:formatCode>General</c:formatCode>
                <c:ptCount val="9"/>
                <c:pt idx="0" formatCode="0.0%">
                  <c:v>7.9004035765725938E-3</c:v>
                </c:pt>
                <c:pt idx="2" formatCode="0.0%">
                  <c:v>2.5911612452405062E-2</c:v>
                </c:pt>
                <c:pt idx="4" formatCode="0.0%">
                  <c:v>1.4331959556778804E-2</c:v>
                </c:pt>
                <c:pt idx="8" formatCode="0.0%">
                  <c:v>4.4921067267515652E-3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31-44A1-B6CB-668C8962CE37}"/>
            </c:ext>
          </c:extLst>
        </c:ser>
        <c:ser>
          <c:idx val="1"/>
          <c:order val="1"/>
          <c:tx>
            <c:strRef>
              <c:f>NORMAL!$B$846</c:f>
              <c:strCache>
                <c:ptCount val="1"/>
                <c:pt idx="0">
                  <c:v>ES&amp;FD_AtR</c:v>
                </c:pt>
              </c:strCache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NORMAL!$B$847:$J$847</c:f>
              <c:numCache>
                <c:formatCode>General</c:formatCode>
                <c:ptCount val="9"/>
                <c:pt idx="0" formatCode="0.0%">
                  <c:v>4.4208034453745559E-3</c:v>
                </c:pt>
                <c:pt idx="2" formatCode="0.0%">
                  <c:v>1.939449253454644E-3</c:v>
                </c:pt>
                <c:pt idx="8" formatCode="0.0%">
                  <c:v>1.9251885971792422E-3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31-44A1-B6CB-668C8962CE37}"/>
            </c:ext>
          </c:extLst>
        </c:ser>
        <c:ser>
          <c:idx val="2"/>
          <c:order val="2"/>
          <c:tx>
            <c:strRef>
              <c:f>NORMAL!$B$850</c:f>
              <c:strCache>
                <c:ptCount val="1"/>
                <c:pt idx="0">
                  <c:v>ES&amp;FD_Exp</c:v>
                </c:pt>
              </c:strCache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NORMAL!$B$851:$J$851</c:f>
              <c:numCache>
                <c:formatCode>General</c:formatCode>
                <c:ptCount val="9"/>
                <c:pt idx="0" formatCode="0.0%">
                  <c:v>3.7505526004306716E-3</c:v>
                </c:pt>
                <c:pt idx="2" formatCode="0.0%">
                  <c:v>3.9929837571125023E-3</c:v>
                </c:pt>
                <c:pt idx="4" formatCode="0.0%">
                  <c:v>8.0715314518774155E-3</c:v>
                </c:pt>
                <c:pt idx="8" formatCode="0.0%">
                  <c:v>1.051010367497112E-2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31-44A1-B6CB-668C8962CE37}"/>
            </c:ext>
          </c:extLst>
        </c:ser>
        <c:ser>
          <c:idx val="3"/>
          <c:order val="3"/>
          <c:tx>
            <c:strRef>
              <c:f>NORMAL!$B$860</c:f>
              <c:strCache>
                <c:ptCount val="1"/>
                <c:pt idx="0">
                  <c:v>PPS_RHIC</c:v>
                </c:pt>
              </c:strCache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NORMAL!$B$861:$J$861</c:f>
              <c:numCache>
                <c:formatCode>General</c:formatCode>
                <c:ptCount val="9"/>
                <c:pt idx="0" formatCode="0.0%">
                  <c:v>4.1783722886927247E-3</c:v>
                </c:pt>
                <c:pt idx="2" formatCode="0.0%">
                  <c:v>9.9396774239550491E-3</c:v>
                </c:pt>
                <c:pt idx="4" formatCode="0.0%">
                  <c:v>1.3405016898877686E-2</c:v>
                </c:pt>
                <c:pt idx="6" formatCode="0.0%">
                  <c:v>3.0517804429359835E-3</c:v>
                </c:pt>
                <c:pt idx="8" formatCode="0.0%">
                  <c:v>2.8236099425295552E-3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D31-44A1-B6CB-668C8962CE37}"/>
            </c:ext>
          </c:extLst>
        </c:ser>
        <c:ser>
          <c:idx val="4"/>
          <c:order val="4"/>
          <c:tx>
            <c:strRef>
              <c:f>NORMAL!$B$862</c:f>
              <c:strCache>
                <c:ptCount val="1"/>
                <c:pt idx="0">
                  <c:v>VacRHIC</c:v>
                </c:pt>
              </c:strCache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NORMAL!$B$863:$J$863</c:f>
              <c:numCache>
                <c:formatCode>General</c:formatCode>
                <c:ptCount val="9"/>
                <c:pt idx="0" formatCode="0.0%">
                  <c:v>2.6097000983985284E-3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D31-44A1-B6CB-668C8962CE37}"/>
            </c:ext>
          </c:extLst>
        </c:ser>
        <c:ser>
          <c:idx val="5"/>
          <c:order val="5"/>
          <c:tx>
            <c:strRef>
              <c:f>NORMAL!$B$864</c:f>
              <c:strCache>
                <c:ptCount val="1"/>
                <c:pt idx="0">
                  <c:v>QLI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NORMAL!$B$865:$H$865</c:f>
              <c:numCache>
                <c:formatCode>General</c:formatCode>
                <c:ptCount val="7"/>
                <c:pt idx="2" formatCode="0.0%">
                  <c:v>3.1373443805883948E-3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5-ED31-44A1-B6CB-668C8962CE37}"/>
            </c:ext>
          </c:extLst>
        </c:ser>
        <c:ser>
          <c:idx val="10"/>
          <c:order val="6"/>
          <c:tx>
            <c:strRef>
              <c:f>NORMAL!$F$876</c:f>
              <c:strCache>
                <c:ptCount val="1"/>
                <c:pt idx="0">
                  <c:v>QuenchDetect</c:v>
                </c:pt>
              </c:strCache>
              <c:extLst xmlns:c15="http://schemas.microsoft.com/office/drawing/2012/chart"/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NORMAL!$B$877:$H$877</c:f>
              <c:numCache>
                <c:formatCode>General</c:formatCode>
                <c:ptCount val="7"/>
                <c:pt idx="4" formatCode="0.0%">
                  <c:v>4.3922821328237528E-3</c:v>
                </c:pt>
                <c:pt idx="6" formatCode="0.0%">
                  <c:v>1.4617172682286838E-2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ED31-44A1-B6CB-668C8962CE37}"/>
            </c:ext>
          </c:extLst>
        </c:ser>
        <c:ser>
          <c:idx val="11"/>
          <c:order val="7"/>
          <c:tx>
            <c:strRef>
              <c:f>NORMAL!$B$866</c:f>
              <c:strCache>
                <c:ptCount val="1"/>
                <c:pt idx="0">
                  <c:v>RfRHIC</c:v>
                </c:pt>
              </c:strCache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NORMAL!$B$867:$J$867</c:f>
              <c:numCache>
                <c:formatCode>General</c:formatCode>
                <c:ptCount val="9"/>
                <c:pt idx="6" formatCode="0.00%">
                  <c:v>6.5884231992356275E-3</c:v>
                </c:pt>
                <c:pt idx="8" formatCode="0.00%">
                  <c:v>4.0642870384895117E-3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ED31-44A1-B6CB-668C8962CE37}"/>
            </c:ext>
          </c:extLst>
        </c:ser>
        <c:ser>
          <c:idx val="6"/>
          <c:order val="8"/>
          <c:tx>
            <c:strRef>
              <c:f>NORMAL!$B$868</c:f>
              <c:strCache>
                <c:ptCount val="1"/>
                <c:pt idx="0">
                  <c:v>PS_AGS</c:v>
                </c:pt>
              </c:strCache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NORMAL!$B$869:$J$869</c:f>
              <c:numCache>
                <c:formatCode>General</c:formatCode>
                <c:ptCount val="9"/>
                <c:pt idx="6" formatCode="0.00%">
                  <c:v>6.816593699642058E-3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ED31-44A1-B6CB-668C8962CE37}"/>
            </c:ext>
          </c:extLst>
        </c:ser>
        <c:ser>
          <c:idx val="14"/>
          <c:order val="9"/>
          <c:tx>
            <c:strRef>
              <c:f>NORMAL!$B$848</c:f>
              <c:strCache>
                <c:ptCount val="1"/>
                <c:pt idx="0">
                  <c:v>ElecRHIC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NORMAL!$B$849:$J$849</c:f>
              <c:numCache>
                <c:formatCode>General</c:formatCode>
                <c:ptCount val="9"/>
                <c:pt idx="2" formatCode="0.00%">
                  <c:v>4.6204526332301816E-3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ED31-44A1-B6CB-668C8962CE37}"/>
            </c:ext>
          </c:extLst>
        </c:ser>
        <c:ser>
          <c:idx val="7"/>
          <c:order val="10"/>
          <c:tx>
            <c:strRef>
              <c:f>NORMAL!$B$852</c:f>
              <c:strCache>
                <c:ptCount val="1"/>
                <c:pt idx="0">
                  <c:v>TMP7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NORMAL!$B$853:$J$853</c:f>
              <c:numCache>
                <c:formatCode>General</c:formatCode>
                <c:ptCount val="9"/>
                <c:pt idx="2" formatCode="0.00%">
                  <c:v>1.6970180967728133E-3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ED31-44A1-B6CB-668C8962CE37}"/>
            </c:ext>
          </c:extLst>
        </c:ser>
        <c:ser>
          <c:idx val="13"/>
          <c:order val="11"/>
          <c:tx>
            <c:strRef>
              <c:f>NORMAL!$B$854</c:f>
              <c:strCache>
                <c:ptCount val="1"/>
                <c:pt idx="0">
                  <c:v>PPS_Booster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NORMAL!$B$855:$J$855</c:f>
              <c:numCache>
                <c:formatCode>General</c:formatCode>
                <c:ptCount val="9"/>
                <c:pt idx="4" formatCode="0.00%">
                  <c:v>2.139098441310269E-3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ED31-44A1-B6CB-668C8962CE37}"/>
            </c:ext>
          </c:extLst>
        </c:ser>
        <c:ser>
          <c:idx val="12"/>
          <c:order val="12"/>
          <c:tx>
            <c:strRef>
              <c:f>NORMAL!$B$856</c:f>
              <c:strCache>
                <c:ptCount val="1"/>
                <c:pt idx="0">
                  <c:v>CntrlsSftwr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NORMAL!$B$857:$J$857</c:f>
              <c:numCache>
                <c:formatCode>General</c:formatCode>
                <c:ptCount val="9"/>
                <c:pt idx="4" formatCode="0.00%">
                  <c:v>1.7112787530482155E-3</c:v>
                </c:pt>
                <c:pt idx="6" formatCode="0.00%">
                  <c:v>1.6114541591204026E-3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ED31-44A1-B6CB-668C8962CE37}"/>
            </c:ext>
          </c:extLst>
        </c:ser>
        <c:ser>
          <c:idx val="8"/>
          <c:order val="13"/>
          <c:tx>
            <c:strRef>
              <c:f>NORMAL!$B$858</c:f>
              <c:strCache>
                <c:ptCount val="1"/>
                <c:pt idx="0">
                  <c:v>ACG_RHIC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NORMAL!$B$859:$J$859</c:f>
              <c:numCache>
                <c:formatCode>General</c:formatCode>
                <c:ptCount val="9"/>
                <c:pt idx="4" formatCode="0.00%">
                  <c:v>1.03389757996663E-2</c:v>
                </c:pt>
                <c:pt idx="8" formatCode="0.00%">
                  <c:v>2.6667427235001354E-3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ED31-44A1-B6CB-668C8962CE37}"/>
            </c:ext>
          </c:extLst>
        </c:ser>
        <c:ser>
          <c:idx val="9"/>
          <c:order val="14"/>
          <c:tx>
            <c:strRef>
              <c:f>NORMAL!$B$872</c:f>
              <c:strCache>
                <c:ptCount val="1"/>
                <c:pt idx="0">
                  <c:v>ESHQ</c:v>
                </c:pt>
              </c:strCache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09/30/25/2 to 10/07/25/1</c:v>
                </c:pt>
                <c:pt idx="2">
                  <c:v>10/07/25/2 to 10/14/25/1</c:v>
                </c:pt>
                <c:pt idx="4">
                  <c:v>10/14/25/2 to 10/21/25/1</c:v>
                </c:pt>
                <c:pt idx="6">
                  <c:v>10/21/25/2 to 10/28/25/1</c:v>
                </c:pt>
                <c:pt idx="8">
                  <c:v>10/28/25/2 to 11/04/25/1</c:v>
                </c:pt>
              </c:strCache>
            </c:strRef>
          </c:cat>
          <c:val>
            <c:numRef>
              <c:f>NORMAL!$B$873:$J$873</c:f>
              <c:numCache>
                <c:formatCode>General</c:formatCode>
                <c:ptCount val="9"/>
                <c:pt idx="8" formatCode="0.00%">
                  <c:v>1.4260656275401793E-3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ED31-44A1-B6CB-668C8962CE37}"/>
            </c:ext>
          </c:extLst>
        </c:ser>
        <c:ser>
          <c:idx val="15"/>
          <c:order val="15"/>
          <c:tx>
            <c:strRef>
              <c:f>NORMAL!$B$870</c:f>
              <c:strCache>
                <c:ptCount val="1"/>
                <c:pt idx="0">
                  <c:v>TtB</c:v>
                </c:pt>
              </c:strCache>
            </c:strRef>
          </c:tx>
          <c:invertIfNegative val="0"/>
          <c:val>
            <c:numRef>
              <c:f>NORMAL!$B$871:$J$871</c:f>
              <c:numCache>
                <c:formatCode>General</c:formatCode>
                <c:ptCount val="9"/>
                <c:pt idx="6" formatCode="0.00%">
                  <c:v>2.9234345364573676E-3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ED31-44A1-B6CB-668C8962CE37}"/>
            </c:ext>
          </c:extLst>
        </c:ser>
        <c:ser>
          <c:idx val="16"/>
          <c:order val="16"/>
          <c:tx>
            <c:strRef>
              <c:f>NORMAL!$B$882</c:f>
              <c:strCache>
                <c:ptCount val="1"/>
                <c:pt idx="0">
                  <c:v>sum failures&lt;1hr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val>
            <c:numRef>
              <c:f>NORMAL!$B$883:$J$883</c:f>
              <c:numCache>
                <c:formatCode>General</c:formatCode>
                <c:ptCount val="9"/>
                <c:pt idx="0" formatCode="0.0%">
                  <c:v>0</c:v>
                </c:pt>
                <c:pt idx="2" formatCode="0.0%">
                  <c:v>5.1766182279708505E-3</c:v>
                </c:pt>
                <c:pt idx="4" formatCode="0.0%">
                  <c:v>3.1516050368637963E-3</c:v>
                </c:pt>
                <c:pt idx="6" formatCode="0.0%">
                  <c:v>6.1463428546981724E-3</c:v>
                </c:pt>
                <c:pt idx="8" formatCode="0.0%">
                  <c:v>4.9056657587382172E-3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ED31-44A1-B6CB-668C8962CE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8991616"/>
        <c:axId val="68993408"/>
        <c:axId val="89356928"/>
        <c:extLst/>
      </c:bar3DChart>
      <c:catAx>
        <c:axId val="6899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 rot="-420000" vert="horz" anchor="ctr" anchorCtr="1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6899340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1616"/>
        <c:crosses val="max"/>
        <c:crossBetween val="between"/>
      </c:valAx>
      <c:serAx>
        <c:axId val="89356928"/>
        <c:scaling>
          <c:orientation val="minMax"/>
        </c:scaling>
        <c:delete val="0"/>
        <c:axPos val="b"/>
        <c:numFmt formatCode="General" sourceLinked="1"/>
        <c:majorTickMark val="out"/>
        <c:minorTickMark val="out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52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</a:t>
            </a:r>
            <a:r>
              <a:rPr lang="en-US" sz="14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GREATER THAN ONE HOUR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)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NOVEMBER 2025</a:t>
            </a:r>
          </a:p>
        </c:rich>
      </c:tx>
      <c:layout>
        <c:manualLayout>
          <c:xMode val="edge"/>
          <c:yMode val="edge"/>
          <c:x val="0.18845500848896557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0"/>
      <c:depthPercent val="100"/>
      <c:rAngAx val="0"/>
      <c:perspective val="2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8237936604078319E-2"/>
          <c:y val="9.2630873269336264E-2"/>
          <c:w val="0.89662435224443093"/>
          <c:h val="0.7500305784721337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NORMAL!$AB$844</c:f>
              <c:strCache>
                <c:ptCount val="1"/>
                <c:pt idx="0">
                  <c:v>VacRHIC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NORMAL!$AB$845:$AH$845</c:f>
              <c:numCache>
                <c:formatCode>0.0%</c:formatCode>
                <c:ptCount val="7"/>
                <c:pt idx="0">
                  <c:v>1.8351720857436589E-2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A9-4EC7-94E7-F6C14547EE48}"/>
            </c:ext>
          </c:extLst>
        </c:ser>
        <c:ser>
          <c:idx val="3"/>
          <c:order val="1"/>
          <c:tx>
            <c:strRef>
              <c:f>NORMAL!$AH$850</c:f>
              <c:strCache>
                <c:ptCount val="1"/>
                <c:pt idx="0">
                  <c:v>ES&amp;FD_Exp</c:v>
                </c:pt>
              </c:strCache>
            </c:strRef>
          </c:tx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NORMAL!$AB$851:$AH$851</c:f>
              <c:numCache>
                <c:formatCode>0.0%</c:formatCode>
                <c:ptCount val="7"/>
                <c:pt idx="0">
                  <c:v>2.378358472326648E-3</c:v>
                </c:pt>
                <c:pt idx="4">
                  <c:v>1.8106212886099644E-3</c:v>
                </c:pt>
                <c:pt idx="6">
                  <c:v>7.8869435791993365E-3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A9-4EC7-94E7-F6C14547EE48}"/>
            </c:ext>
          </c:extLst>
        </c:ser>
        <c:ser>
          <c:idx val="15"/>
          <c:order val="2"/>
          <c:tx>
            <c:strRef>
              <c:f>NORMAL!$AB$848</c:f>
              <c:strCache>
                <c:ptCount val="1"/>
                <c:pt idx="0">
                  <c:v>RfRHIC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NORMAL!$AB$849:$AH$849</c:f>
              <c:numCache>
                <c:formatCode>0.0%</c:formatCode>
                <c:ptCount val="7"/>
                <c:pt idx="0">
                  <c:v>3.0688496417118041E-3</c:v>
                </c:pt>
                <c:pt idx="4">
                  <c:v>3.5905540808028112E-3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A9-4EC7-94E7-F6C14547EE48}"/>
            </c:ext>
          </c:extLst>
        </c:ser>
        <c:ser>
          <c:idx val="6"/>
          <c:order val="3"/>
          <c:tx>
            <c:strRef>
              <c:f>NORMAL!$AH$852</c:f>
              <c:strCache>
                <c:ptCount val="1"/>
                <c:pt idx="0">
                  <c:v>QuenchDetect</c:v>
                </c:pt>
              </c:strCache>
            </c:strRef>
          </c:tx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NORMAL!$AB$853:$AH$853</c:f>
              <c:numCache>
                <c:formatCode>0.0%</c:formatCode>
                <c:ptCount val="7"/>
                <c:pt idx="0">
                  <c:v>2.255604486658176E-3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DA9-4EC7-94E7-F6C14547EE48}"/>
            </c:ext>
          </c:extLst>
        </c:ser>
        <c:ser>
          <c:idx val="1"/>
          <c:order val="4"/>
          <c:tx>
            <c:strRef>
              <c:f>NORMAL!$AB$864</c:f>
              <c:strCache>
                <c:ptCount val="1"/>
                <c:pt idx="0">
                  <c:v>CntrlsHdRHIC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NORMAL!$AB$865:$AH$865</c:f>
              <c:numCache>
                <c:formatCode>0.0%</c:formatCode>
                <c:ptCount val="7"/>
                <c:pt idx="2">
                  <c:v>2.409046968743766E-3</c:v>
                </c:pt>
                <c:pt idx="6">
                  <c:v>3.8974390449739915E-3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9DA9-4EC7-94E7-F6C14547EE48}"/>
            </c:ext>
          </c:extLst>
        </c:ser>
        <c:ser>
          <c:idx val="16"/>
          <c:order val="5"/>
          <c:tx>
            <c:strRef>
              <c:f>NORMAL!$AF$860</c:f>
              <c:strCache>
                <c:ptCount val="1"/>
                <c:pt idx="0">
                  <c:v>PPS_AGS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NORMAL!$AB$861:$AH$861</c:f>
              <c:numCache>
                <c:formatCode>0.0%</c:formatCode>
                <c:ptCount val="7"/>
                <c:pt idx="2">
                  <c:v>4.8027496892789736E-3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5-9DA9-4EC7-94E7-F6C14547EE48}"/>
            </c:ext>
          </c:extLst>
        </c:ser>
        <c:ser>
          <c:idx val="11"/>
          <c:order val="6"/>
          <c:tx>
            <c:strRef>
              <c:f>NORMAL!$AD$868</c:f>
              <c:strCache>
                <c:ptCount val="1"/>
                <c:pt idx="0">
                  <c:v>CoolACRHIC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NORMAL!$AB$869:$AH$869</c:f>
              <c:numCache>
                <c:formatCode>0.0%</c:formatCode>
                <c:ptCount val="7"/>
                <c:pt idx="2">
                  <c:v>2.3323257277009712E-3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9DA9-4EC7-94E7-F6C14547EE48}"/>
            </c:ext>
          </c:extLst>
        </c:ser>
        <c:ser>
          <c:idx val="17"/>
          <c:order val="7"/>
          <c:tx>
            <c:strRef>
              <c:f>NORMAL!$AD$862</c:f>
              <c:strCache>
                <c:ptCount val="1"/>
                <c:pt idx="0">
                  <c:v>ElecRHIC (power dip)</c:v>
                </c:pt>
              </c:strCache>
            </c:strRef>
          </c:tx>
          <c:spPr>
            <a:solidFill>
              <a:schemeClr val="tx1">
                <a:lumMod val="85000"/>
                <a:lumOff val="15000"/>
              </a:schemeClr>
            </a:solidFill>
          </c:spPr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NORMAL!$AB$863:$AH$863</c:f>
              <c:numCache>
                <c:formatCode>0.0%</c:formatCode>
                <c:ptCount val="7"/>
                <c:pt idx="2">
                  <c:v>7.9483205720335716E-3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9DA9-4EC7-94E7-F6C14547EE48}"/>
            </c:ext>
          </c:extLst>
        </c:ser>
        <c:ser>
          <c:idx val="4"/>
          <c:order val="8"/>
          <c:tx>
            <c:strRef>
              <c:f>NORMAL!$AB$870</c:f>
              <c:strCache>
                <c:ptCount val="1"/>
                <c:pt idx="0">
                  <c:v>RadMonIntlk</c:v>
                </c:pt>
              </c:strCache>
              <c:extLst xmlns:c15="http://schemas.microsoft.com/office/drawing/2012/chart"/>
            </c:strRef>
          </c:tx>
          <c:spPr>
            <a:solidFill>
              <a:srgbClr val="FFC000"/>
            </a:solidFill>
          </c:spPr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NORMAL!$AB$871:$AH$871</c:f>
              <c:numCache>
                <c:formatCode>0.0%</c:formatCode>
                <c:ptCount val="7"/>
                <c:pt idx="2">
                  <c:v>2.0254407635297905E-3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9DA9-4EC7-94E7-F6C14547EE48}"/>
            </c:ext>
          </c:extLst>
        </c:ser>
        <c:ser>
          <c:idx val="5"/>
          <c:order val="9"/>
          <c:tx>
            <c:strRef>
              <c:f>NORMAL!$AB$872</c:f>
              <c:strCache>
                <c:ptCount val="1"/>
                <c:pt idx="0">
                  <c:v>QuenchProtect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NORMAL!$AB$873:$AH$873</c:f>
              <c:numCache>
                <c:formatCode>0.0%</c:formatCode>
                <c:ptCount val="7"/>
                <c:pt idx="2">
                  <c:v>6.9356001902686768E-3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DA9-4EC7-94E7-F6C14547EE48}"/>
            </c:ext>
          </c:extLst>
        </c:ser>
        <c:ser>
          <c:idx val="7"/>
          <c:order val="10"/>
          <c:tx>
            <c:strRef>
              <c:f>NORMAL!$AB$846</c:f>
              <c:strCache>
                <c:ptCount val="1"/>
                <c:pt idx="0">
                  <c:v>PS_RHIC</c:v>
                </c:pt>
              </c:strCache>
            </c:strRef>
          </c:tx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NORMAL!$AB$847:$AH$847</c:f>
              <c:numCache>
                <c:formatCode>0.0%</c:formatCode>
                <c:ptCount val="7"/>
                <c:pt idx="4">
                  <c:v>9.1298276840926177E-3</c:v>
                </c:pt>
                <c:pt idx="6">
                  <c:v>1.9180310260698775E-3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9DA9-4EC7-94E7-F6C14547EE48}"/>
            </c:ext>
          </c:extLst>
        </c:ser>
        <c:ser>
          <c:idx val="13"/>
          <c:order val="11"/>
          <c:tx>
            <c:strRef>
              <c:f>NORMAL!$AB$854</c:f>
              <c:strCache>
                <c:ptCount val="1"/>
                <c:pt idx="0">
                  <c:v>CryoRHIC</c:v>
                </c:pt>
              </c:strCache>
            </c:strRef>
          </c:tx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NORMAL!$AB$855:$AH$855</c:f>
              <c:numCache>
                <c:formatCode>0.0%</c:formatCode>
                <c:ptCount val="7"/>
                <c:pt idx="4">
                  <c:v>4.7567169446532968E-3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9DA9-4EC7-94E7-F6C14547EE48}"/>
            </c:ext>
          </c:extLst>
        </c:ser>
        <c:ser>
          <c:idx val="8"/>
          <c:order val="12"/>
          <c:tx>
            <c:strRef>
              <c:f>NORMAL!$AB$866</c:f>
              <c:strCache>
                <c:ptCount val="1"/>
                <c:pt idx="0">
                  <c:v>PPS_RHIC</c:v>
                </c:pt>
              </c:strCache>
            </c:strRef>
          </c:tx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NORMAL!$AB$867:$AH$867</c:f>
              <c:numCache>
                <c:formatCode>0.0%</c:formatCode>
                <c:ptCount val="7"/>
                <c:pt idx="6">
                  <c:v>1.8413097850270824E-3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9DA9-4EC7-94E7-F6C14547EE48}"/>
            </c:ext>
          </c:extLst>
        </c:ser>
        <c:ser>
          <c:idx val="12"/>
          <c:order val="13"/>
          <c:tx>
            <c:strRef>
              <c:f>NORMAL!$AB$856</c:f>
              <c:strCache>
                <c:ptCount val="1"/>
                <c:pt idx="0">
                  <c:v>CoolACRHIC</c:v>
                </c:pt>
              </c:strCache>
            </c:strRef>
          </c:tx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NORMAL!$AB$857:$AH$857</c:f>
              <c:numCache>
                <c:formatCode>0.0%</c:formatCode>
                <c:ptCount val="7"/>
                <c:pt idx="4">
                  <c:v>2.5778336990379155E-3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9DA9-4EC7-94E7-F6C14547EE48}"/>
            </c:ext>
          </c:extLst>
        </c:ser>
        <c:ser>
          <c:idx val="2"/>
          <c:order val="14"/>
          <c:tx>
            <c:strRef>
              <c:f>NORMAL!$AB$858</c:f>
              <c:strCache>
                <c:ptCount val="1"/>
                <c:pt idx="0">
                  <c:v>ESHQ</c:v>
                </c:pt>
              </c:strCache>
            </c:strRef>
          </c:tx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NORMAL!$AB$859:$AH$859</c:f>
              <c:numCache>
                <c:formatCode>0.0%</c:formatCode>
                <c:ptCount val="7"/>
                <c:pt idx="4">
                  <c:v>3.3450461094658669E-3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9DA9-4EC7-94E7-F6C14547EE48}"/>
            </c:ext>
          </c:extLst>
        </c:ser>
        <c:ser>
          <c:idx val="9"/>
          <c:order val="15"/>
          <c:tx>
            <c:strRef>
              <c:f>NORMAL!$AB$880</c:f>
              <c:strCache>
                <c:ptCount val="1"/>
                <c:pt idx="0">
                  <c:v>sum failures&lt;1hr</c:v>
                </c:pt>
              </c:strCache>
            </c:strRef>
          </c:tx>
          <c:spPr>
            <a:solidFill>
              <a:srgbClr val="FF00FF"/>
            </a:solidFill>
          </c:spPr>
          <c:invertIfNegative val="0"/>
          <c:cat>
            <c:strRef>
              <c:f>NORMAL!$AB$843:$AH$843</c:f>
              <c:strCache>
                <c:ptCount val="7"/>
                <c:pt idx="0">
                  <c:v>11/04/25/2 to 11/11/25/1</c:v>
                </c:pt>
                <c:pt idx="2">
                  <c:v>11/11/25/2 to 11/18/25/1</c:v>
                </c:pt>
                <c:pt idx="4">
                  <c:v>11/18/25/2 to 11/25/25/1</c:v>
                </c:pt>
                <c:pt idx="6">
                  <c:v>11/25/25/2 to 12/02/25/1</c:v>
                </c:pt>
              </c:strCache>
            </c:strRef>
          </c:cat>
          <c:val>
            <c:numRef>
              <c:f>NORMAL!$AB$881:$AH$881</c:f>
              <c:numCache>
                <c:formatCode>General</c:formatCode>
                <c:ptCount val="7"/>
                <c:pt idx="0" formatCode="0.0%">
                  <c:v>3.3910788540915436E-3</c:v>
                </c:pt>
                <c:pt idx="2" formatCode="0.0%">
                  <c:v>3.375734605882984E-3</c:v>
                </c:pt>
                <c:pt idx="4" formatCode="0.0%">
                  <c:v>3.0535053935032449E-3</c:v>
                </c:pt>
                <c:pt idx="6" formatCode="0.0%">
                  <c:v>7.9790090684506913E-4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F-9DA9-4EC7-94E7-F6C14547EE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1005312"/>
        <c:axId val="71006848"/>
        <c:axId val="111567296"/>
        <c:extLst>
          <c:ext xmlns:c15="http://schemas.microsoft.com/office/drawing/2012/chart" uri="{02D57815-91ED-43cb-92C2-25804820EDAC}">
            <c15:filteredBarSeries>
              <c15:ser>
                <c:idx val="10"/>
                <c:order val="16"/>
                <c:tx>
                  <c:strRef>
                    <c:extLst>
                      <c:ext uri="{02D57815-91ED-43cb-92C2-25804820EDAC}">
                        <c15:formulaRef>
                          <c15:sqref>NORMAL!$AB$888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5">
                      <a:lumMod val="40000"/>
                      <a:lumOff val="60000"/>
                    </a:schemeClr>
                  </a:solidFill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NORMAL!$AB$843:$AH$843</c15:sqref>
                        </c15:formulaRef>
                      </c:ext>
                    </c:extLst>
                    <c:strCache>
                      <c:ptCount val="7"/>
                      <c:pt idx="0">
                        <c:v>11/04/25/2 to 11/11/25/1</c:v>
                      </c:pt>
                      <c:pt idx="2">
                        <c:v>11/11/25/2 to 11/18/25/1</c:v>
                      </c:pt>
                      <c:pt idx="4">
                        <c:v>11/18/25/2 to 11/25/25/1</c:v>
                      </c:pt>
                      <c:pt idx="6">
                        <c:v>11/25/25/2 to 12/02/25/1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NORMAL!$AB$889:$AH$889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0-9DA9-4EC7-94E7-F6C14547EE48}"/>
                  </c:ext>
                </c:extLst>
              </c15:ser>
            </c15:filteredBarSeries>
            <c15:filteredBarSeries>
              <c15:ser>
                <c:idx val="14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NORMAL!$AB$900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bg1"/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NORMAL!$AB$843:$AH$843</c15:sqref>
                        </c15:formulaRef>
                      </c:ext>
                    </c:extLst>
                    <c:strCache>
                      <c:ptCount val="7"/>
                      <c:pt idx="0">
                        <c:v>11/04/25/2 to 11/11/25/1</c:v>
                      </c:pt>
                      <c:pt idx="2">
                        <c:v>11/11/25/2 to 11/18/25/1</c:v>
                      </c:pt>
                      <c:pt idx="4">
                        <c:v>11/18/25/2 to 11/25/25/1</c:v>
                      </c:pt>
                      <c:pt idx="6">
                        <c:v>11/25/25/2 to 12/02/25/1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NORMAL!$AB$901:$AH$901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9DA9-4EC7-94E7-F6C14547EE48}"/>
                  </c:ext>
                </c:extLst>
              </c15:ser>
            </c15:filteredBarSeries>
          </c:ext>
        </c:extLst>
      </c:bar3DChart>
      <c:catAx>
        <c:axId val="71005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78000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710068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5312"/>
        <c:crosses val="max"/>
        <c:crossBetween val="between"/>
      </c:valAx>
      <c:serAx>
        <c:axId val="111567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252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NSRL Hours</a:t>
            </a:r>
          </a:p>
        </c:rich>
      </c:tx>
      <c:layout>
        <c:manualLayout>
          <c:xMode val="edge"/>
          <c:yMode val="edge"/>
          <c:x val="2.5656169412764742E-2"/>
          <c:y val="1.9963031423290208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577521388873931E-4"/>
          <c:y val="0.31236755352438617"/>
          <c:w val="0.99671414548791137"/>
          <c:h val="0.67224705782744898"/>
        </c:manualLayout>
      </c:layout>
      <c:pie3DChart>
        <c:varyColors val="1"/>
        <c:ser>
          <c:idx val="0"/>
          <c:order val="0"/>
          <c:tx>
            <c:v>NSRL Hours</c:v>
          </c:tx>
          <c:dPt>
            <c:idx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C071-4EBD-B64C-0B7E2A854BCD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3-C071-4EBD-B64C-0B7E2A854BCD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5-C071-4EBD-B64C-0B7E2A854BCD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C071-4EBD-B64C-0B7E2A854BCD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9-C071-4EBD-B64C-0B7E2A854BCD}"/>
              </c:ext>
            </c:extLst>
          </c:dPt>
          <c:dPt>
            <c:idx val="5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B-C071-4EBD-B64C-0B7E2A854BCD}"/>
              </c:ext>
            </c:extLst>
          </c:dPt>
          <c:dPt>
            <c:idx val="6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C071-4EBD-B64C-0B7E2A854BCD}"/>
              </c:ext>
            </c:extLst>
          </c:dPt>
          <c:dPt>
            <c:idx val="7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F-C071-4EBD-B64C-0B7E2A854BCD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27940908036772227"/>
                      <c:h val="4.571313694383395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071-4EBD-B64C-0B7E2A854BCD}"/>
                </c:ext>
              </c:extLst>
            </c:dLbl>
            <c:dLbl>
              <c:idx val="1"/>
              <c:layout>
                <c:manualLayout>
                  <c:x val="-0.21225832273825646"/>
                  <c:y val="-1.8484288354898338E-2"/>
                </c:manualLayout>
              </c:layout>
              <c:numFmt formatCode="General" sourceLinked="0"/>
              <c:spPr>
                <a:xfrm>
                  <a:off x="2704668" y="1350885"/>
                  <a:ext cx="1744742" cy="2743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 b="0"/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59606"/>
                        <a:gd name="adj2" fmla="val 135003"/>
                      </a:avLst>
                    </a:prstGeom>
                  </c15:spPr>
                  <c15:layout>
                    <c:manualLayout>
                      <c:w val="0.19059045755984899"/>
                      <c:h val="4.990757855822550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071-4EBD-B64C-0B7E2A854BC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58746"/>
                        <a:gd name="adj2" fmla="val 170527"/>
                      </a:avLst>
                    </a:prstGeom>
                  </c15:spPr>
                  <c15:layout>
                    <c:manualLayout>
                      <c:w val="0.31262597072077508"/>
                      <c:h val="5.452865064695008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C071-4EBD-B64C-0B7E2A854BCD}"/>
                </c:ext>
              </c:extLst>
            </c:dLbl>
            <c:dLbl>
              <c:idx val="3"/>
              <c:layout>
                <c:manualLayout>
                  <c:x val="-1.6959478214268121E-2"/>
                  <c:y val="-5.0048030040607219E-2"/>
                </c:manualLayout>
              </c:layout>
              <c:numFmt formatCode="General" sourceLinked="0"/>
              <c:spPr>
                <a:xfrm>
                  <a:off x="5882489" y="1363376"/>
                  <a:ext cx="2395620" cy="2870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 b="0"/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65753"/>
                        <a:gd name="adj2" fmla="val 199799"/>
                      </a:avLst>
                    </a:prstGeom>
                  </c15:spPr>
                  <c15:layout>
                    <c:manualLayout>
                      <c:w val="0.26169029590004117"/>
                      <c:h val="5.221811460258780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C071-4EBD-B64C-0B7E2A854BCD}"/>
                </c:ext>
              </c:extLst>
            </c:dLbl>
            <c:dLbl>
              <c:idx val="4"/>
              <c:layout>
                <c:manualLayout>
                  <c:x val="-5.1330457269278762E-2"/>
                  <c:y val="0.14094269870609982"/>
                </c:manualLayout>
              </c:layout>
              <c:numFmt formatCode="General" sourceLinked="0"/>
              <c:spPr>
                <a:xfrm>
                  <a:off x="6269775" y="2703440"/>
                  <a:ext cx="2414733" cy="2743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 b="0"/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53161"/>
                        <a:gd name="adj2" fmla="val -213235"/>
                      </a:avLst>
                    </a:prstGeom>
                  </c15:spPr>
                  <c15:layout>
                    <c:manualLayout>
                      <c:w val="0.2637781423137201"/>
                      <c:h val="4.990757855822550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C071-4EBD-B64C-0B7E2A854BC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32040593772902209"/>
                      <c:h val="5.048248358973612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C071-4EBD-B64C-0B7E2A854BCD}"/>
                </c:ext>
              </c:extLst>
            </c:dLbl>
            <c:dLbl>
              <c:idx val="6"/>
              <c:layout>
                <c:manualLayout>
                  <c:x val="-0.24263155600760244"/>
                  <c:y val="-7.3276558429272123E-2"/>
                </c:manualLayout>
              </c:layout>
              <c:numFmt formatCode="General" sourceLinked="0"/>
              <c:spPr>
                <a:xfrm>
                  <a:off x="808157" y="4781791"/>
                  <a:ext cx="3050351" cy="2743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 b="0"/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70616"/>
                        <a:gd name="adj2" fmla="val -256663"/>
                      </a:avLst>
                    </a:prstGeom>
                  </c15:spPr>
                  <c15:layout>
                    <c:manualLayout>
                      <c:w val="0.33321124280114639"/>
                      <c:h val="4.990757855822550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C071-4EBD-B64C-0B7E2A854BCD}"/>
                </c:ext>
              </c:extLst>
            </c:dLbl>
            <c:dLbl>
              <c:idx val="7"/>
              <c:layout>
                <c:manualLayout>
                  <c:x val="-4.1667517804808561E-2"/>
                  <c:y val="-2.772634156636155E-2"/>
                </c:manualLayout>
              </c:layout>
              <c:numFmt formatCode="General" sourceLinked="0"/>
              <c:spPr>
                <a:xfrm>
                  <a:off x="329276" y="1684801"/>
                  <a:ext cx="1851086" cy="278242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 b="0"/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94295"/>
                        <a:gd name="adj2" fmla="val 319093"/>
                      </a:avLst>
                    </a:prstGeom>
                  </c15:spPr>
                  <c15:layout>
                    <c:manualLayout>
                      <c:w val="0.20220715504408857"/>
                      <c:h val="5.062129768436984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C071-4EBD-B64C-0B7E2A854BCD}"/>
                </c:ext>
              </c:extLst>
            </c:dLbl>
            <c:numFmt formatCode="General" sourceLinked="0"/>
            <c:spPr>
              <a:xfrm>
                <a:off x="5903782" y="3095427"/>
                <a:ext cx="2933126" cy="277480"/>
              </a:xfrm>
              <a:solidFill>
                <a:sysClr val="window" lastClr="FFFFFF"/>
              </a:solidFill>
              <a:ln w="9525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  <a:round/>
                <a:headEnd type="none" w="med" len="med"/>
                <a:tailEnd type="none" w="med" len="med"/>
                <a:extLst>
                  <a:ext uri="{C807C97D-BFC1-408E-A445-0C87EB9F89A2}">
                    <ask:lineSketchStyleProps xmlns:ask="http://schemas.microsoft.com/office/drawing/2018/sketchyshapes" sd="0">
                      <a:custGeom>
                        <a:avLst/>
                        <a:gdLst/>
                        <a:ahLst/>
                        <a:cxnLst/>
                        <a:rect l="0" t="0" r="0" b="0"/>
                        <a:pathLst/>
                      </a:custGeom>
                      <ask:type/>
                    </ask:lineSketchStyleProps>
                  </a:ext>
                </a:extLst>
              </a:ln>
              <a:effectLst/>
            </c:spPr>
            <c:txPr>
              <a:bodyPr wrap="square" lIns="38100" tIns="19050" rIns="38100" bIns="19050" anchor="ctr">
                <a:noAutofit/>
              </a:bodyPr>
              <a:lstStyle/>
              <a:p>
                <a:pPr>
                  <a:defRPr sz="1400" b="0"/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>
                      <a:gd name="adj1" fmla="val -8823"/>
                      <a:gd name="adj2" fmla="val -210830"/>
                    </a:avLst>
                  </a:prstGeom>
                </c15:spPr>
              </c:ext>
            </c:extLst>
          </c:dLbls>
          <c:cat>
            <c:strRef>
              <c:f>Oplog!$A$19:$A$26</c:f>
              <c:strCache>
                <c:ptCount val="8"/>
                <c:pt idx="0">
                  <c:v>Experimental Setup</c:v>
                </c:pt>
                <c:pt idx="1">
                  <c:v>Failure</c:v>
                </c:pt>
                <c:pt idx="2">
                  <c:v>Machine Development</c:v>
                </c:pt>
                <c:pt idx="3">
                  <c:v>Machine Setup</c:v>
                </c:pt>
                <c:pt idx="4">
                  <c:v>Operator Training</c:v>
                </c:pt>
                <c:pt idx="5">
                  <c:v>Scheduled Maintenance</c:v>
                </c:pt>
                <c:pt idx="6">
                  <c:v>Scheduled Shutdown</c:v>
                </c:pt>
                <c:pt idx="7">
                  <c:v>Science</c:v>
                </c:pt>
              </c:strCache>
            </c:strRef>
          </c:cat>
          <c:val>
            <c:numRef>
              <c:f>Oplog!$J$4:$J$11</c:f>
              <c:numCache>
                <c:formatCode>General</c:formatCode>
                <c:ptCount val="8"/>
                <c:pt idx="0">
                  <c:v>0</c:v>
                </c:pt>
                <c:pt idx="1">
                  <c:v>8.75</c:v>
                </c:pt>
                <c:pt idx="2">
                  <c:v>0</c:v>
                </c:pt>
                <c:pt idx="3">
                  <c:v>12.38</c:v>
                </c:pt>
                <c:pt idx="4">
                  <c:v>4.82</c:v>
                </c:pt>
                <c:pt idx="5">
                  <c:v>0</c:v>
                </c:pt>
                <c:pt idx="6">
                  <c:v>116.97</c:v>
                </c:pt>
                <c:pt idx="7">
                  <c:v>25.08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C071-4EBD-B64C-0B7E2A854B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9.951915379801185E-2"/>
          <c:w val="0.99848802869189413"/>
          <c:h val="0.12926403352806706"/>
        </c:manualLayout>
      </c:layout>
      <c:overlay val="0"/>
      <c:spPr>
        <a:noFill/>
        <a:ln>
          <a:solidFill>
            <a:schemeClr val="bg1"/>
          </a:solidFill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2">
        <a:lumMod val="50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October 2025
</a:t>
            </a:r>
          </a:p>
        </c:rich>
      </c:tx>
      <c:layout>
        <c:manualLayout>
          <c:xMode val="edge"/>
          <c:yMode val="edge"/>
          <c:x val="0.24853135770169452"/>
          <c:y val="9.5964131804479765E-4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3658579187769256E-2"/>
          <c:y val="0.15915129669840161"/>
          <c:w val="0.7424334101276796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30F-42F0-BC63-F8D9009A9E2E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30F-42F0-BC63-F8D9009A9E2E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30F-42F0-BC63-F8D9009A9E2E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30F-42F0-BC63-F8D9009A9E2E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30F-42F0-BC63-F8D9009A9E2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NORMAL!$G$704:$K$704</c:f>
              <c:numCache>
                <c:formatCode>0</c:formatCode>
                <c:ptCount val="5"/>
                <c:pt idx="0">
                  <c:v>15.37</c:v>
                </c:pt>
                <c:pt idx="1">
                  <c:v>112.82</c:v>
                </c:pt>
                <c:pt idx="2">
                  <c:v>95.1</c:v>
                </c:pt>
                <c:pt idx="3">
                  <c:v>113.1</c:v>
                </c:pt>
                <c:pt idx="4">
                  <c:v>117.75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30F-42F0-BC63-F8D9009A9E2E}"/>
            </c:ext>
          </c:extLst>
        </c:ser>
        <c:ser>
          <c:idx val="1"/>
          <c:order val="1"/>
          <c:tx>
            <c:strRef>
              <c:f>NORMAL!$C$705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NORMAL!$G$705:$K$705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30F-42F0-BC63-F8D9009A9E2E}"/>
            </c:ext>
          </c:extLst>
        </c:ser>
        <c:ser>
          <c:idx val="2"/>
          <c:order val="2"/>
          <c:tx>
            <c:strRef>
              <c:f>NORMAL!$C$712</c:f>
              <c:strCache>
                <c:ptCount val="1"/>
                <c:pt idx="0">
                  <c:v>Beam       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30F-42F0-BC63-F8D9009A9E2E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30F-42F0-BC63-F8D9009A9E2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NORMAL!$G$712:$K$712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15.12</c:v>
                </c:pt>
                <c:pt idx="3">
                  <c:v>10.85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30F-42F0-BC63-F8D9009A9E2E}"/>
            </c:ext>
          </c:extLst>
        </c:ser>
        <c:ser>
          <c:idx val="4"/>
          <c:order val="3"/>
          <c:tx>
            <c:strRef>
              <c:f>NORMAL!$C$707</c:f>
              <c:strCache>
                <c:ptCount val="1"/>
                <c:pt idx="0">
                  <c:v>Experimenter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3"/>
              <c:layout>
                <c:manualLayout>
                  <c:x val="-5.5190824951568046E-2"/>
                  <c:y val="-2.443960107001837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E30F-42F0-BC63-F8D9009A9E2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NORMAL!$G$707:$K$707</c:f>
              <c:numCache>
                <c:formatCode>0</c:formatCode>
                <c:ptCount val="5"/>
                <c:pt idx="0">
                  <c:v>0</c:v>
                </c:pt>
                <c:pt idx="1">
                  <c:v>0.1</c:v>
                </c:pt>
                <c:pt idx="2">
                  <c:v>0</c:v>
                </c:pt>
                <c:pt idx="3">
                  <c:v>0.67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30F-42F0-BC63-F8D9009A9E2E}"/>
            </c:ext>
          </c:extLst>
        </c:ser>
        <c:ser>
          <c:idx val="5"/>
          <c:order val="4"/>
          <c:tx>
            <c:strRef>
              <c:f>NORMAL!$C$706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5.0037786995005849E-2"/>
                  <c:y val="2.881563672617752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30F-42F0-BC63-F8D9009A9E2E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ysClr val="windowText" lastClr="000000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E30F-42F0-BC63-F8D9009A9E2E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E30F-42F0-BC63-F8D9009A9E2E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ysClr val="windowText" lastClr="000000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E30F-42F0-BC63-F8D9009A9E2E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E30F-42F0-BC63-F8D9009A9E2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NORMAL!$G$706:$K$706</c:f>
              <c:numCache>
                <c:formatCode>0</c:formatCode>
                <c:ptCount val="5"/>
                <c:pt idx="0">
                  <c:v>5.75</c:v>
                </c:pt>
                <c:pt idx="1">
                  <c:v>15.52</c:v>
                </c:pt>
                <c:pt idx="2">
                  <c:v>17.43</c:v>
                </c:pt>
                <c:pt idx="3">
                  <c:v>14.1</c:v>
                </c:pt>
                <c:pt idx="4">
                  <c:v>19.32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E30F-42F0-BC63-F8D9009A9E2E}"/>
            </c:ext>
          </c:extLst>
        </c:ser>
        <c:ser>
          <c:idx val="6"/>
          <c:order val="5"/>
          <c:tx>
            <c:strRef>
              <c:f>NORMAL!$C$708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30F-42F0-BC63-F8D9009A9E2E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E30F-42F0-BC63-F8D9009A9E2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NORMAL!$G$708:$K$708</c:f>
              <c:numCache>
                <c:formatCode>0</c:formatCode>
                <c:ptCount val="5"/>
                <c:pt idx="0">
                  <c:v>130.85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8.92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E30F-42F0-BC63-F8D9009A9E2E}"/>
            </c:ext>
          </c:extLst>
        </c:ser>
        <c:ser>
          <c:idx val="7"/>
          <c:order val="6"/>
          <c:tx>
            <c:strRef>
              <c:f>NORMAL!$C$711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NORMAL!$G$711:$K$711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E30F-42F0-BC63-F8D9009A9E2E}"/>
            </c:ext>
          </c:extLst>
        </c:ser>
        <c:ser>
          <c:idx val="8"/>
          <c:order val="7"/>
          <c:tx>
            <c:strRef>
              <c:f>NORMAL!$C$710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NORMAL!$G$710:$K$710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E30F-42F0-BC63-F8D9009A9E2E}"/>
            </c:ext>
          </c:extLst>
        </c:ser>
        <c:ser>
          <c:idx val="3"/>
          <c:order val="8"/>
          <c:tx>
            <c:strRef>
              <c:f>NORMAL!$C$709</c:f>
              <c:strCache>
                <c:ptCount val="1"/>
                <c:pt idx="0">
                  <c:v>Machine  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E30F-42F0-BC63-F8D9009A9E2E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E30F-42F0-BC63-F8D9009A9E2E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E30F-42F0-BC63-F8D9009A9E2E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E30F-42F0-BC63-F8D9009A9E2E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E30F-42F0-BC63-F8D9009A9E2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NORMAL!$G$709:$K$709</c:f>
              <c:numCache>
                <c:formatCode>0</c:formatCode>
                <c:ptCount val="5"/>
                <c:pt idx="0">
                  <c:v>16.03</c:v>
                </c:pt>
                <c:pt idx="1">
                  <c:v>39.56</c:v>
                </c:pt>
                <c:pt idx="2">
                  <c:v>40.35</c:v>
                </c:pt>
                <c:pt idx="3">
                  <c:v>29.28</c:v>
                </c:pt>
                <c:pt idx="4">
                  <c:v>23.01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E30F-42F0-BC63-F8D9009A9E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2386816"/>
        <c:axId val="112388736"/>
      </c:barChart>
      <c:catAx>
        <c:axId val="11238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87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12388736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0650549671706355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6816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761349149686471"/>
          <c:y val="0.15598139755077237"/>
          <c:w val="0.13323124518915191"/>
          <c:h val="0.790968761530803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2800"/>
              <a:t>Availability: RHIC Run-25 </a:t>
            </a:r>
          </a:p>
        </c:rich>
      </c:tx>
      <c:layout>
        <c:manualLayout>
          <c:xMode val="edge"/>
          <c:yMode val="edge"/>
          <c:x val="0.28772911198600176"/>
          <c:y val="2.91666666666666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7513779527559061E-2"/>
          <c:y val="0.12565682414698162"/>
          <c:w val="0.83740404753605568"/>
          <c:h val="0.688973676964618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RHIC_HOURS_DOE!$A$14</c:f>
              <c:strCache>
                <c:ptCount val="1"/>
                <c:pt idx="0">
                  <c:v>Availability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9EDB-4D4C-9218-6FCD2EC5131D}"/>
                </c:ext>
              </c:extLst>
            </c:dLbl>
            <c:dLbl>
              <c:idx val="1"/>
              <c:layout>
                <c:manualLayout>
                  <c:x val="-5.3050468790701612E-3"/>
                  <c:y val="-6.663458734324875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33-9EDB-4D4C-9218-6FCD2EC5131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E-9EDB-4D4C-9218-6FCD2EC5131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9EDB-4D4C-9218-6FCD2EC5131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0-9EDB-4D4C-9218-6FCD2EC5131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9EDB-4D4C-9218-6FCD2EC5131D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9EDB-4D4C-9218-6FCD2EC5131D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EDB-4D4C-9218-6FCD2EC5131D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9EDB-4D4C-9218-6FCD2EC5131D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EDB-4D4C-9218-6FCD2EC5131D}"/>
                </c:ext>
              </c:extLst>
            </c:dLbl>
            <c:dLbl>
              <c:idx val="10"/>
              <c:layout>
                <c:manualLayout>
                  <c:x val="1.0610093758140712E-3"/>
                  <c:y val="8.074074074074073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9EDB-4D4C-9218-6FCD2EC5131D}"/>
                </c:ext>
              </c:extLst>
            </c:dLbl>
            <c:dLbl>
              <c:idx val="11"/>
              <c:layout>
                <c:manualLayout>
                  <c:x val="0"/>
                  <c:y val="0.2875039370078740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9EDB-4D4C-9218-6FCD2EC5131D}"/>
                </c:ext>
              </c:extLst>
            </c:dLbl>
            <c:dLbl>
              <c:idx val="1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9EDB-4D4C-9218-6FCD2EC5131D}"/>
                </c:ext>
              </c:extLst>
            </c:dLbl>
            <c:dLbl>
              <c:idx val="13"/>
              <c:layout>
                <c:manualLayout>
                  <c:x val="0"/>
                  <c:y val="0.254927967337416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50-9EDB-4D4C-9218-6FCD2EC5131D}"/>
                </c:ext>
              </c:extLst>
            </c:dLbl>
            <c:dLbl>
              <c:idx val="14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367-48BF-ABC8-7966980DC49A}"/>
                </c:ext>
              </c:extLst>
            </c:dLbl>
            <c:dLbl>
              <c:idx val="15"/>
              <c:layout>
                <c:manualLayout>
                  <c:x val="-2.1220187516280647E-3"/>
                  <c:y val="0.2144246135899678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51-9EDB-4D4C-9218-6FCD2EC5131D}"/>
                </c:ext>
              </c:extLst>
            </c:dLbl>
            <c:dLbl>
              <c:idx val="16"/>
              <c:layout>
                <c:manualLayout>
                  <c:x val="-1.0610093758140324E-3"/>
                  <c:y val="0.2465395158938465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53-9EDB-4D4C-9218-6FCD2EC5131D}"/>
                </c:ext>
              </c:extLst>
            </c:dLbl>
            <c:dLbl>
              <c:idx val="17"/>
              <c:layout>
                <c:manualLayout>
                  <c:x val="-7.7806455399550109E-17"/>
                  <c:y val="8.259259259259256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52-9EDB-4D4C-9218-6FCD2EC5131D}"/>
                </c:ext>
              </c:extLst>
            </c:dLbl>
            <c:dLbl>
              <c:idx val="18"/>
              <c:layout>
                <c:manualLayout>
                  <c:x val="-1.0610093758140324E-3"/>
                  <c:y val="1.777777777777777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54-9EDB-4D4C-9218-6FCD2EC5131D}"/>
                </c:ext>
              </c:extLst>
            </c:dLbl>
            <c:dLbl>
              <c:idx val="19"/>
              <c:layout>
                <c:manualLayout>
                  <c:x val="1.0610093758139545E-3"/>
                  <c:y val="7.518518518518514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55-9EDB-4D4C-9218-6FCD2EC5131D}"/>
                </c:ext>
              </c:extLst>
            </c:dLbl>
            <c:dLbl>
              <c:idx val="2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56-9EDB-4D4C-9218-6FCD2EC5131D}"/>
                </c:ext>
              </c:extLst>
            </c:dLbl>
            <c:dLbl>
              <c:idx val="21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57-9EDB-4D4C-9218-6FCD2EC5131D}"/>
                </c:ext>
              </c:extLst>
            </c:dLbl>
            <c:dLbl>
              <c:idx val="22"/>
              <c:layout>
                <c:manualLayout>
                  <c:x val="1.0610093758140324E-3"/>
                  <c:y val="6.777777777777774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58-9EDB-4D4C-9218-6FCD2EC5131D}"/>
                </c:ext>
              </c:extLst>
            </c:dLbl>
            <c:dLbl>
              <c:idx val="23"/>
              <c:layout>
                <c:manualLayout>
                  <c:x val="-5.3050468790701612E-3"/>
                  <c:y val="-6.663458734324875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31-9EDB-4D4C-9218-6FCD2EC5131D}"/>
                </c:ext>
              </c:extLst>
            </c:dLbl>
            <c:dLbl>
              <c:idx val="24"/>
              <c:layout>
                <c:manualLayout>
                  <c:x val="-5.3050468790701612E-3"/>
                  <c:y val="-6.663458734324875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32-9EDB-4D4C-9218-6FCD2EC5131D}"/>
                </c:ext>
              </c:extLst>
            </c:dLbl>
            <c:dLbl>
              <c:idx val="25"/>
              <c:layout>
                <c:manualLayout>
                  <c:x val="-2.1220187516281424E-3"/>
                  <c:y val="0.1807039953339165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59-9EDB-4D4C-9218-6FCD2EC5131D}"/>
                </c:ext>
              </c:extLst>
            </c:dLbl>
            <c:dLbl>
              <c:idx val="26"/>
              <c:layout>
                <c:manualLayout>
                  <c:x val="2.1220187516280647E-3"/>
                  <c:y val="7.703703703703704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30-9EDB-4D4C-9218-6FCD2EC5131D}"/>
                </c:ext>
              </c:extLst>
            </c:dLbl>
            <c:dLbl>
              <c:idx val="27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F320-49DC-A3F8-4F736381B42A}"/>
                </c:ext>
              </c:extLst>
            </c:dLbl>
            <c:dLbl>
              <c:idx val="28"/>
              <c:layout>
                <c:manualLayout>
                  <c:x val="3.1830281274420969E-3"/>
                  <c:y val="0.1788057742782151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2F-9EDB-4D4C-9218-6FCD2EC5131D}"/>
                </c:ext>
              </c:extLst>
            </c:dLbl>
            <c:dLbl>
              <c:idx val="29"/>
              <c:layout>
                <c:manualLayout>
                  <c:x val="1.0610093758138767E-3"/>
                  <c:y val="0.1778127734033245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2-9EDB-4D4C-9218-6FCD2EC5131D}"/>
                </c:ext>
              </c:extLst>
            </c:dLbl>
            <c:dLbl>
              <c:idx val="30"/>
              <c:layout>
                <c:manualLayout>
                  <c:x val="-1.5561291079910022E-16"/>
                  <c:y val="0.1965632837561971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E503-41B1-817D-B03F5F633015}"/>
                </c:ext>
              </c:extLst>
            </c:dLbl>
            <c:dLbl>
              <c:idx val="31"/>
              <c:layout>
                <c:manualLayout>
                  <c:x val="1.0610093758138767E-3"/>
                  <c:y val="7.852172645086030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AE14-4E9C-BB4C-0F0BF8C16816}"/>
                </c:ext>
              </c:extLst>
            </c:dLbl>
            <c:dLbl>
              <c:idx val="32"/>
              <c:layout>
                <c:manualLayout>
                  <c:x val="-4.2440375032561295E-3"/>
                  <c:y val="2.852172645086027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AE14-4E9C-BB4C-0F0BF8C16816}"/>
                </c:ext>
              </c:extLst>
            </c:dLbl>
            <c:dLbl>
              <c:idx val="33"/>
              <c:layout>
                <c:manualLayout>
                  <c:x val="-5.3050468790703173E-3"/>
                  <c:y val="-6.663458734324875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2367-48BF-ABC8-7966980DC49A}"/>
                </c:ext>
              </c:extLst>
            </c:dLbl>
            <c:dLbl>
              <c:idx val="34"/>
              <c:layout>
                <c:manualLayout>
                  <c:x val="-2.1220187516280647E-3"/>
                  <c:y val="3.222543015456397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E45-48AE-A500-C0A66C0D9CBE}"/>
                </c:ext>
              </c:extLst>
            </c:dLbl>
            <c:dLbl>
              <c:idx val="3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DE45-48AE-A500-C0A66C0D9CBE}"/>
                </c:ext>
              </c:extLst>
            </c:dLbl>
            <c:dLbl>
              <c:idx val="3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FD49-48CB-B864-058AE8FB0DCA}"/>
                </c:ext>
              </c:extLst>
            </c:dLbl>
            <c:dLbl>
              <c:idx val="37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347487254102723E-2"/>
                      <c:h val="0.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FD49-48CB-B864-058AE8FB0DCA}"/>
                </c:ext>
              </c:extLst>
            </c:dLbl>
            <c:numFmt formatCode="0.0%" sourceLinked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rot="-156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ellipse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(RHIC_HOURS_DOE!$M$35:$N$35,RHIC_HOURS_DOE!$B$43:$N$43,RHIC_HOURS_DOE!$B$51:$N$51,RHIC_HOURS_DOE!$B$59:$N$59)</c15:sqref>
                  </c15:fullRef>
                </c:ext>
              </c:extLst>
              <c:f>(RHIC_HOURS_DOE!$M$35:$N$35,RHIC_HOURS_DOE!$B$43:$N$43,RHIC_HOURS_DOE!$B$51:$N$51,RHIC_HOURS_DOE!$B$59:$K$59)</c:f>
              <c:strCache>
                <c:ptCount val="38"/>
                <c:pt idx="0">
                  <c:v>week 25</c:v>
                </c:pt>
                <c:pt idx="1">
                  <c:v>week 26</c:v>
                </c:pt>
                <c:pt idx="2">
                  <c:v>week 27</c:v>
                </c:pt>
                <c:pt idx="3">
                  <c:v>week 28</c:v>
                </c:pt>
                <c:pt idx="4">
                  <c:v>week 29</c:v>
                </c:pt>
                <c:pt idx="5">
                  <c:v>week 30</c:v>
                </c:pt>
                <c:pt idx="6">
                  <c:v>week 31</c:v>
                </c:pt>
                <c:pt idx="7">
                  <c:v>week 32</c:v>
                </c:pt>
                <c:pt idx="8">
                  <c:v>week 33</c:v>
                </c:pt>
                <c:pt idx="9">
                  <c:v>week 34</c:v>
                </c:pt>
                <c:pt idx="10">
                  <c:v>week 35</c:v>
                </c:pt>
                <c:pt idx="11">
                  <c:v>week 36</c:v>
                </c:pt>
                <c:pt idx="12">
                  <c:v>week 37</c:v>
                </c:pt>
                <c:pt idx="13">
                  <c:v>week 38</c:v>
                </c:pt>
                <c:pt idx="14">
                  <c:v>week 39</c:v>
                </c:pt>
                <c:pt idx="15">
                  <c:v>week 40</c:v>
                </c:pt>
                <c:pt idx="16">
                  <c:v>week 41</c:v>
                </c:pt>
                <c:pt idx="17">
                  <c:v>week 42</c:v>
                </c:pt>
                <c:pt idx="18">
                  <c:v>week 43</c:v>
                </c:pt>
                <c:pt idx="19">
                  <c:v>week 44</c:v>
                </c:pt>
                <c:pt idx="20">
                  <c:v>week 45</c:v>
                </c:pt>
                <c:pt idx="21">
                  <c:v>week 46</c:v>
                </c:pt>
                <c:pt idx="22">
                  <c:v>week 47</c:v>
                </c:pt>
                <c:pt idx="23">
                  <c:v>week 48</c:v>
                </c:pt>
                <c:pt idx="24">
                  <c:v>week 49</c:v>
                </c:pt>
                <c:pt idx="25">
                  <c:v>week 50</c:v>
                </c:pt>
                <c:pt idx="26">
                  <c:v>week 51</c:v>
                </c:pt>
                <c:pt idx="27">
                  <c:v>week 52</c:v>
                </c:pt>
                <c:pt idx="28">
                  <c:v>week 1</c:v>
                </c:pt>
                <c:pt idx="29">
                  <c:v>week 2</c:v>
                </c:pt>
                <c:pt idx="30">
                  <c:v>week 3</c:v>
                </c:pt>
                <c:pt idx="31">
                  <c:v>week 4</c:v>
                </c:pt>
                <c:pt idx="32">
                  <c:v>week 5</c:v>
                </c:pt>
                <c:pt idx="33">
                  <c:v>week 6</c:v>
                </c:pt>
                <c:pt idx="34">
                  <c:v>week 7</c:v>
                </c:pt>
                <c:pt idx="35">
                  <c:v>week 8</c:v>
                </c:pt>
                <c:pt idx="36">
                  <c:v>week 9</c:v>
                </c:pt>
                <c:pt idx="37">
                  <c:v>week 10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(RHIC_HOURS_DOE!$M$29:$N$29,RHIC_HOURS_DOE!$B$37:$N$37,RHIC_HOURS_DOE!$B$45:$N$45,RHIC_HOURS_DOE!$B$53:$N$53)</c15:sqref>
                  </c15:fullRef>
                </c:ext>
              </c:extLst>
              <c:f>(RHIC_HOURS_DOE!$M$29:$N$29,RHIC_HOURS_DOE!$B$37:$N$37,RHIC_HOURS_DOE!$B$45:$N$45,RHIC_HOURS_DOE!$B$53:$K$53)</c:f>
              <c:numCache>
                <c:formatCode>General</c:formatCode>
                <c:ptCount val="38"/>
                <c:pt idx="0">
                  <c:v>0</c:v>
                </c:pt>
                <c:pt idx="1">
                  <c:v>7.9436071949440926E-2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0.98844820947246825</c:v>
                </c:pt>
                <c:pt idx="11">
                  <c:v>0.65826410770552857</c:v>
                </c:pt>
                <c:pt idx="12">
                  <c:v>0.72677012609117364</c:v>
                </c:pt>
                <c:pt idx="13">
                  <c:v>0.76797619047619059</c:v>
                </c:pt>
                <c:pt idx="14">
                  <c:v>0.72869047619047622</c:v>
                </c:pt>
                <c:pt idx="15">
                  <c:v>0.78479233226837053</c:v>
                </c:pt>
                <c:pt idx="16">
                  <c:v>0.77587976097060429</c:v>
                </c:pt>
                <c:pt idx="17">
                  <c:v>0.80406250000000001</c:v>
                </c:pt>
                <c:pt idx="18">
                  <c:v>0.83392857142857135</c:v>
                </c:pt>
                <c:pt idx="19">
                  <c:v>0.81860376398779244</c:v>
                </c:pt>
                <c:pt idx="20">
                  <c:v>0.92119047619047612</c:v>
                </c:pt>
                <c:pt idx="21">
                  <c:v>0.91526389064675362</c:v>
                </c:pt>
                <c:pt idx="22">
                  <c:v>0.82351190476190472</c:v>
                </c:pt>
                <c:pt idx="23">
                  <c:v>0</c:v>
                </c:pt>
                <c:pt idx="24">
                  <c:v>0.1301038062283737</c:v>
                </c:pt>
                <c:pt idx="25">
                  <c:v>0.77291666666666659</c:v>
                </c:pt>
                <c:pt idx="26">
                  <c:v>0.83203290388919127</c:v>
                </c:pt>
                <c:pt idx="27">
                  <c:v>0.53512132822477654</c:v>
                </c:pt>
                <c:pt idx="28" formatCode="0.00%">
                  <c:v>0.56850605652759079</c:v>
                </c:pt>
                <c:pt idx="29" formatCode="0.00%">
                  <c:v>0.76452380952380949</c:v>
                </c:pt>
                <c:pt idx="30" formatCode="0.00%">
                  <c:v>0.75982142857142865</c:v>
                </c:pt>
                <c:pt idx="31" formatCode="0.00%">
                  <c:v>0.82571428571428562</c:v>
                </c:pt>
                <c:pt idx="32" formatCode="0.00%">
                  <c:v>0.85625937031484267</c:v>
                </c:pt>
                <c:pt idx="33" formatCode="0.00%">
                  <c:v>0.88577380952380957</c:v>
                </c:pt>
                <c:pt idx="34" formatCode="0.00%">
                  <c:v>0.87647731605032408</c:v>
                </c:pt>
                <c:pt idx="35" formatCode="0.00%">
                  <c:v>0.89035714285714296</c:v>
                </c:pt>
                <c:pt idx="36" formatCode="0.00%">
                  <c:v>0.93273542600896853</c:v>
                </c:pt>
                <c:pt idx="37" formatCode="0.00%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EDB-4D4C-9218-6FCD2EC513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11503583"/>
        <c:axId val="886707391"/>
      </c:barChart>
      <c:lineChart>
        <c:grouping val="standard"/>
        <c:varyColors val="0"/>
        <c:ser>
          <c:idx val="1"/>
          <c:order val="1"/>
          <c:tx>
            <c:strRef>
              <c:f>RHIC_HOURS_DOE!$A$22</c:f>
              <c:strCache>
                <c:ptCount val="1"/>
                <c:pt idx="0">
                  <c:v>Average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EDB-4D4C-9218-6FCD2EC5131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9EDB-4D4C-9218-6FCD2EC5131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9EDB-4D4C-9218-6FCD2EC5131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9EDB-4D4C-9218-6FCD2EC5131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9EDB-4D4C-9218-6FCD2EC5131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9EDB-4D4C-9218-6FCD2EC5131D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9EDB-4D4C-9218-6FCD2EC5131D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9EDB-4D4C-9218-6FCD2EC5131D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9EDB-4D4C-9218-6FCD2EC5131D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9EDB-4D4C-9218-6FCD2EC5131D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EDB-4D4C-9218-6FCD2EC5131D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9EDB-4D4C-9218-6FCD2EC5131D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9EDB-4D4C-9218-6FCD2EC5131D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9EDB-4D4C-9218-6FCD2EC5131D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EDB-4D4C-9218-6FCD2EC5131D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9EDB-4D4C-9218-6FCD2EC5131D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9EDB-4D4C-9218-6FCD2EC5131D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9EDB-4D4C-9218-6FCD2EC5131D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9EDB-4D4C-9218-6FCD2EC5131D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9EDB-4D4C-9218-6FCD2EC5131D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9EDB-4D4C-9218-6FCD2EC5131D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9EDB-4D4C-9218-6FCD2EC5131D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9EDB-4D4C-9218-6FCD2EC5131D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9EDB-4D4C-9218-6FCD2EC5131D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9EDB-4D4C-9218-6FCD2EC5131D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9EDB-4D4C-9218-6FCD2EC5131D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9EDB-4D4C-9218-6FCD2EC5131D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9EDB-4D4C-9218-6FCD2EC5131D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9EDB-4D4C-9218-6FCD2EC5131D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9EDB-4D4C-9218-6FCD2EC5131D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503-41B1-817D-B03F5F633015}"/>
                </c:ext>
              </c:extLst>
            </c:dLbl>
            <c:dLbl>
              <c:idx val="3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E14-4E9C-BB4C-0F0BF8C16816}"/>
                </c:ext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E14-4E9C-BB4C-0F0BF8C16816}"/>
                </c:ext>
              </c:extLst>
            </c:dLbl>
            <c:dLbl>
              <c:idx val="3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367-48BF-ABC8-7966980DC49A}"/>
                </c:ext>
              </c:extLst>
            </c:dLbl>
            <c:dLbl>
              <c:idx val="3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E45-48AE-A500-C0A66C0D9CBE}"/>
                </c:ext>
              </c:extLst>
            </c:dLbl>
            <c:dLbl>
              <c:idx val="3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E45-48AE-A500-C0A66C0D9CBE}"/>
                </c:ext>
              </c:extLst>
            </c:dLbl>
            <c:dLbl>
              <c:idx val="3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D49-48CB-B864-058AE8FB0DCA}"/>
                </c:ext>
              </c:extLst>
            </c:dLbl>
            <c:dLbl>
              <c:idx val="37"/>
              <c:layout>
                <c:manualLayout>
                  <c:x val="-1.1671103133954355E-2"/>
                  <c:y val="-0.20925925925925926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D49-48CB-B864-058AE8FB0DCA}"/>
                </c:ext>
              </c:extLst>
            </c:dLbl>
            <c:numFmt formatCode="0.0%" sourceLinked="0"/>
            <c:spPr>
              <a:gradFill rotWithShape="1">
                <a:gsLst>
                  <a:gs pos="0">
                    <a:srgbClr val="F79646">
                      <a:shade val="51000"/>
                      <a:satMod val="130000"/>
                    </a:srgbClr>
                  </a:gs>
                  <a:gs pos="80000">
                    <a:srgbClr val="F79646">
                      <a:shade val="93000"/>
                      <a:satMod val="130000"/>
                    </a:srgbClr>
                  </a:gs>
                  <a:gs pos="100000">
                    <a:srgbClr val="F7964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(RHIC_HOURS_DOE!$M$35:$N$35,RHIC_HOURS_DOE!$B$43:$N$43,RHIC_HOURS_DOE!$B$51:$N$51,RHIC_HOURS_DOE!$B$24:$N$24)</c15:sqref>
                  </c15:fullRef>
                </c:ext>
              </c:extLst>
              <c:f>(RHIC_HOURS_DOE!$M$35:$N$35,RHIC_HOURS_DOE!$B$43:$N$43,RHIC_HOURS_DOE!$B$51:$N$51,RHIC_HOURS_DOE!$B$24:$K$24)</c:f>
              <c:strCache>
                <c:ptCount val="38"/>
                <c:pt idx="0">
                  <c:v>week 25</c:v>
                </c:pt>
                <c:pt idx="1">
                  <c:v>week 26</c:v>
                </c:pt>
                <c:pt idx="2">
                  <c:v>week 27</c:v>
                </c:pt>
                <c:pt idx="3">
                  <c:v>week 28</c:v>
                </c:pt>
                <c:pt idx="4">
                  <c:v>week 29</c:v>
                </c:pt>
                <c:pt idx="5">
                  <c:v>week 30</c:v>
                </c:pt>
                <c:pt idx="6">
                  <c:v>week 31</c:v>
                </c:pt>
                <c:pt idx="7">
                  <c:v>week 32</c:v>
                </c:pt>
                <c:pt idx="8">
                  <c:v>week 33</c:v>
                </c:pt>
                <c:pt idx="9">
                  <c:v>week 34</c:v>
                </c:pt>
                <c:pt idx="10">
                  <c:v>week 35</c:v>
                </c:pt>
                <c:pt idx="11">
                  <c:v>week 36</c:v>
                </c:pt>
                <c:pt idx="12">
                  <c:v>week 37</c:v>
                </c:pt>
                <c:pt idx="13">
                  <c:v>week 38</c:v>
                </c:pt>
                <c:pt idx="14">
                  <c:v>week 39</c:v>
                </c:pt>
                <c:pt idx="15">
                  <c:v>week 40</c:v>
                </c:pt>
                <c:pt idx="16">
                  <c:v>week 41</c:v>
                </c:pt>
                <c:pt idx="17">
                  <c:v>week 42</c:v>
                </c:pt>
                <c:pt idx="18">
                  <c:v>week 43</c:v>
                </c:pt>
                <c:pt idx="19">
                  <c:v>week 44</c:v>
                </c:pt>
                <c:pt idx="20">
                  <c:v>week 45</c:v>
                </c:pt>
                <c:pt idx="21">
                  <c:v>week 46</c:v>
                </c:pt>
                <c:pt idx="22">
                  <c:v>week 47</c:v>
                </c:pt>
                <c:pt idx="23">
                  <c:v>week 48</c:v>
                </c:pt>
                <c:pt idx="24">
                  <c:v>week 49</c:v>
                </c:pt>
                <c:pt idx="25">
                  <c:v>week 50</c:v>
                </c:pt>
                <c:pt idx="26">
                  <c:v>week 51</c:v>
                </c:pt>
                <c:pt idx="27">
                  <c:v>week 52</c:v>
                </c:pt>
                <c:pt idx="28">
                  <c:v>week 1</c:v>
                </c:pt>
                <c:pt idx="29">
                  <c:v>week 2</c:v>
                </c:pt>
                <c:pt idx="30">
                  <c:v>week 3</c:v>
                </c:pt>
                <c:pt idx="31">
                  <c:v>week 4</c:v>
                </c:pt>
                <c:pt idx="32">
                  <c:v>week 5</c:v>
                </c:pt>
                <c:pt idx="33">
                  <c:v>week 6</c:v>
                </c:pt>
                <c:pt idx="34">
                  <c:v>week 7</c:v>
                </c:pt>
                <c:pt idx="35">
                  <c:v>week 8</c:v>
                </c:pt>
                <c:pt idx="36">
                  <c:v>week 9</c:v>
                </c:pt>
                <c:pt idx="37">
                  <c:v>week 10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(RHIC_HOURS_DOE!$M$33:$N$33,RHIC_HOURS_DOE!$B$41:$N$41,RHIC_HOURS_DOE!$B$49:$N$49,RHIC_HOURS_DOE!$B$57:$N$57)</c15:sqref>
                  </c15:fullRef>
                </c:ext>
              </c:extLst>
              <c:f>(RHIC_HOURS_DOE!$M$33:$N$33,RHIC_HOURS_DOE!$B$41:$N$41,RHIC_HOURS_DOE!$B$49:$N$49,RHIC_HOURS_DOE!$B$57:$K$57)</c:f>
              <c:numCache>
                <c:formatCode>General</c:formatCode>
                <c:ptCount val="38"/>
                <c:pt idx="0">
                  <c:v>1</c:v>
                </c:pt>
                <c:pt idx="1">
                  <c:v>7.9436071949440926E-2</c:v>
                </c:pt>
                <c:pt idx="2">
                  <c:v>7.9436071949440926E-2</c:v>
                </c:pt>
                <c:pt idx="3">
                  <c:v>7.9436071949440926E-2</c:v>
                </c:pt>
                <c:pt idx="4">
                  <c:v>7.9436071949440926E-2</c:v>
                </c:pt>
                <c:pt idx="5">
                  <c:v>7.9436071949440926E-2</c:v>
                </c:pt>
                <c:pt idx="6">
                  <c:v>7.9436071949440926E-2</c:v>
                </c:pt>
                <c:pt idx="7">
                  <c:v>7.9436071949440926E-2</c:v>
                </c:pt>
                <c:pt idx="8">
                  <c:v>7.9436071949440926E-2</c:v>
                </c:pt>
                <c:pt idx="9">
                  <c:v>7.9436071949440926E-2</c:v>
                </c:pt>
                <c:pt idx="10">
                  <c:v>0.26269212855146717</c:v>
                </c:pt>
                <c:pt idx="11">
                  <c:v>0.44007707129094409</c:v>
                </c:pt>
                <c:pt idx="12">
                  <c:v>0.52787761770384656</c:v>
                </c:pt>
                <c:pt idx="13">
                  <c:v>0.60780739126127015</c:v>
                </c:pt>
                <c:pt idx="14">
                  <c:v>0.63799895933992412</c:v>
                </c:pt>
                <c:pt idx="15">
                  <c:v>0.75795581081873065</c:v>
                </c:pt>
                <c:pt idx="16">
                  <c:v>0.7608704187196953</c:v>
                </c:pt>
                <c:pt idx="17">
                  <c:v>0.76673283452944452</c:v>
                </c:pt>
                <c:pt idx="18">
                  <c:v>0.77511471466120196</c:v>
                </c:pt>
                <c:pt idx="19">
                  <c:v>0.77966225649890308</c:v>
                </c:pt>
                <c:pt idx="20">
                  <c:v>0.79388194485975727</c:v>
                </c:pt>
                <c:pt idx="21">
                  <c:v>0.80436255546084401</c:v>
                </c:pt>
                <c:pt idx="22">
                  <c:v>0.80597261425740174</c:v>
                </c:pt>
                <c:pt idx="23">
                  <c:v>0.80508618621020611</c:v>
                </c:pt>
                <c:pt idx="24">
                  <c:v>0.8002451892771878</c:v>
                </c:pt>
                <c:pt idx="25">
                  <c:v>0.79814181063511036</c:v>
                </c:pt>
                <c:pt idx="26">
                  <c:v>0.80052808653805207</c:v>
                </c:pt>
                <c:pt idx="27">
                  <c:v>0.79113723846965966</c:v>
                </c:pt>
                <c:pt idx="28">
                  <c:v>0.78779062709902947</c:v>
                </c:pt>
                <c:pt idx="29">
                  <c:v>0.78630966363312571</c:v>
                </c:pt>
                <c:pt idx="30">
                  <c:v>0.78472454744281128</c:v>
                </c:pt>
                <c:pt idx="31">
                  <c:v>0.78703896645134386</c:v>
                </c:pt>
                <c:pt idx="32">
                  <c:v>0.75036779618944971</c:v>
                </c:pt>
                <c:pt idx="33">
                  <c:v>0.75924342067243789</c:v>
                </c:pt>
                <c:pt idx="34">
                  <c:v>0.79910079633846109</c:v>
                </c:pt>
                <c:pt idx="35">
                  <c:v>0.80332558062631576</c:v>
                </c:pt>
                <c:pt idx="36">
                  <c:v>0.80873581064488775</c:v>
                </c:pt>
                <c:pt idx="37">
                  <c:v>0.80873581064488775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9EDB-4D4C-9218-6FCD2EC5131D}"/>
            </c:ext>
          </c:extLst>
        </c:ser>
        <c:ser>
          <c:idx val="2"/>
          <c:order val="2"/>
          <c:tx>
            <c:strRef>
              <c:f>RHIC_HOURS_DOE!$A$23</c:f>
              <c:strCache>
                <c:ptCount val="1"/>
                <c:pt idx="0">
                  <c:v>Goal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9EDB-4D4C-9218-6FCD2EC5131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9EDB-4D4C-9218-6FCD2EC5131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9EDB-4D4C-9218-6FCD2EC5131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9EDB-4D4C-9218-6FCD2EC5131D}"/>
                </c:ext>
              </c:extLst>
            </c:dLbl>
            <c:dLbl>
              <c:idx val="4"/>
              <c:layout>
                <c:manualLayout>
                  <c:x val="-7.567168994732882E-3"/>
                  <c:y val="-9.9972878390201247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F48-422F-9DAC-47B316447F30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9EDB-4D4C-9218-6FCD2EC5131D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9EDB-4D4C-9218-6FCD2EC5131D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9EDB-4D4C-9218-6FCD2EC5131D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9EDB-4D4C-9218-6FCD2EC5131D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1-9EDB-4D4C-9218-6FCD2EC5131D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C-9EDB-4D4C-9218-6FCD2EC5131D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EDB-4D4C-9218-6FCD2EC5131D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D-9EDB-4D4C-9218-6FCD2EC5131D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0-9EDB-4D4C-9218-6FCD2EC5131D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E-9EDB-4D4C-9218-6FCD2EC5131D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F-9EDB-4D4C-9218-6FCD2EC5131D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4-9EDB-4D4C-9218-6FCD2EC5131D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3-9EDB-4D4C-9218-6FCD2EC5131D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2-9EDB-4D4C-9218-6FCD2EC5131D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A-9EDB-4D4C-9218-6FCD2EC5131D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5-9EDB-4D4C-9218-6FCD2EC5131D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9-9EDB-4D4C-9218-6FCD2EC5131D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8-9EDB-4D4C-9218-6FCD2EC5131D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6-9EDB-4D4C-9218-6FCD2EC5131D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7-9EDB-4D4C-9218-6FCD2EC5131D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F-9EDB-4D4C-9218-6FCD2EC5131D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E-9EDB-4D4C-9218-6FCD2EC5131D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D-9EDB-4D4C-9218-6FCD2EC5131D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C-9EDB-4D4C-9218-6FCD2EC5131D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B-9EDB-4D4C-9218-6FCD2EC5131D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503-41B1-817D-B03F5F633015}"/>
                </c:ext>
              </c:extLst>
            </c:dLbl>
            <c:dLbl>
              <c:idx val="3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E14-4E9C-BB4C-0F0BF8C16816}"/>
                </c:ext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E14-4E9C-BB4C-0F0BF8C16816}"/>
                </c:ext>
              </c:extLst>
            </c:dLbl>
            <c:dLbl>
              <c:idx val="3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367-48BF-ABC8-7966980DC49A}"/>
                </c:ext>
              </c:extLst>
            </c:dLbl>
            <c:dLbl>
              <c:idx val="3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E45-48AE-A500-C0A66C0D9CBE}"/>
                </c:ext>
              </c:extLst>
            </c:dLbl>
            <c:dLbl>
              <c:idx val="3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E45-48AE-A500-C0A66C0D9CBE}"/>
                </c:ext>
              </c:extLst>
            </c:dLbl>
            <c:dLbl>
              <c:idx val="3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D49-48CB-B864-058AE8FB0DCA}"/>
                </c:ext>
              </c:extLst>
            </c:dLbl>
            <c:dLbl>
              <c:idx val="3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D49-48CB-B864-058AE8FB0DCA}"/>
                </c:ext>
              </c:extLst>
            </c:dLbl>
            <c:numFmt formatCode="0.00%" sourceLinked="0"/>
            <c:spPr>
              <a:gradFill rotWithShape="1">
                <a:gsLst>
                  <a:gs pos="0">
                    <a:srgbClr val="9BBB59">
                      <a:shade val="51000"/>
                      <a:satMod val="130000"/>
                    </a:srgbClr>
                  </a:gs>
                  <a:gs pos="80000">
                    <a:srgbClr val="9BBB59">
                      <a:shade val="93000"/>
                      <a:satMod val="130000"/>
                    </a:srgbClr>
                  </a:gs>
                  <a:gs pos="100000">
                    <a:srgbClr val="9BBB59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(RHIC_HOURS_DOE!$M$35:$N$35,RHIC_HOURS_DOE!$B$43:$N$43,RHIC_HOURS_DOE!$B$51:$N$51,RHIC_HOURS_DOE!$B$24:$N$24)</c15:sqref>
                  </c15:fullRef>
                </c:ext>
              </c:extLst>
              <c:f>(RHIC_HOURS_DOE!$M$35:$N$35,RHIC_HOURS_DOE!$B$43:$N$43,RHIC_HOURS_DOE!$B$51:$N$51,RHIC_HOURS_DOE!$B$24:$K$24)</c:f>
              <c:strCache>
                <c:ptCount val="38"/>
                <c:pt idx="0">
                  <c:v>week 25</c:v>
                </c:pt>
                <c:pt idx="1">
                  <c:v>week 26</c:v>
                </c:pt>
                <c:pt idx="2">
                  <c:v>week 27</c:v>
                </c:pt>
                <c:pt idx="3">
                  <c:v>week 28</c:v>
                </c:pt>
                <c:pt idx="4">
                  <c:v>week 29</c:v>
                </c:pt>
                <c:pt idx="5">
                  <c:v>week 30</c:v>
                </c:pt>
                <c:pt idx="6">
                  <c:v>week 31</c:v>
                </c:pt>
                <c:pt idx="7">
                  <c:v>week 32</c:v>
                </c:pt>
                <c:pt idx="8">
                  <c:v>week 33</c:v>
                </c:pt>
                <c:pt idx="9">
                  <c:v>week 34</c:v>
                </c:pt>
                <c:pt idx="10">
                  <c:v>week 35</c:v>
                </c:pt>
                <c:pt idx="11">
                  <c:v>week 36</c:v>
                </c:pt>
                <c:pt idx="12">
                  <c:v>week 37</c:v>
                </c:pt>
                <c:pt idx="13">
                  <c:v>week 38</c:v>
                </c:pt>
                <c:pt idx="14">
                  <c:v>week 39</c:v>
                </c:pt>
                <c:pt idx="15">
                  <c:v>week 40</c:v>
                </c:pt>
                <c:pt idx="16">
                  <c:v>week 41</c:v>
                </c:pt>
                <c:pt idx="17">
                  <c:v>week 42</c:v>
                </c:pt>
                <c:pt idx="18">
                  <c:v>week 43</c:v>
                </c:pt>
                <c:pt idx="19">
                  <c:v>week 44</c:v>
                </c:pt>
                <c:pt idx="20">
                  <c:v>week 45</c:v>
                </c:pt>
                <c:pt idx="21">
                  <c:v>week 46</c:v>
                </c:pt>
                <c:pt idx="22">
                  <c:v>week 47</c:v>
                </c:pt>
                <c:pt idx="23">
                  <c:v>week 48</c:v>
                </c:pt>
                <c:pt idx="24">
                  <c:v>week 49</c:v>
                </c:pt>
                <c:pt idx="25">
                  <c:v>week 50</c:v>
                </c:pt>
                <c:pt idx="26">
                  <c:v>week 51</c:v>
                </c:pt>
                <c:pt idx="27">
                  <c:v>week 52</c:v>
                </c:pt>
                <c:pt idx="28">
                  <c:v>week 1</c:v>
                </c:pt>
                <c:pt idx="29">
                  <c:v>week 2</c:v>
                </c:pt>
                <c:pt idx="30">
                  <c:v>week 3</c:v>
                </c:pt>
                <c:pt idx="31">
                  <c:v>week 4</c:v>
                </c:pt>
                <c:pt idx="32">
                  <c:v>week 5</c:v>
                </c:pt>
                <c:pt idx="33">
                  <c:v>week 6</c:v>
                </c:pt>
                <c:pt idx="34">
                  <c:v>week 7</c:v>
                </c:pt>
                <c:pt idx="35">
                  <c:v>week 8</c:v>
                </c:pt>
                <c:pt idx="36">
                  <c:v>week 9</c:v>
                </c:pt>
                <c:pt idx="37">
                  <c:v>week 10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(RHIC_HOURS_DOE!$M$34:$N$34,RHIC_HOURS_DOE!$B$42:$N$42,RHIC_HOURS_DOE!$B$50:$N$50,RHIC_HOURS_DOE!$B$58:$N$58)</c15:sqref>
                  </c15:fullRef>
                </c:ext>
              </c:extLst>
              <c:f>(RHIC_HOURS_DOE!$M$34:$N$34,RHIC_HOURS_DOE!$B$42:$N$42,RHIC_HOURS_DOE!$B$50:$N$50,RHIC_HOURS_DOE!$B$58:$K$58)</c:f>
              <c:numCache>
                <c:formatCode>0%</c:formatCode>
                <c:ptCount val="38"/>
                <c:pt idx="0">
                  <c:v>0.8</c:v>
                </c:pt>
                <c:pt idx="1">
                  <c:v>0.8</c:v>
                </c:pt>
                <c:pt idx="2" formatCode="General">
                  <c:v>0.8</c:v>
                </c:pt>
                <c:pt idx="3" formatCode="General">
                  <c:v>0.8</c:v>
                </c:pt>
                <c:pt idx="4" formatCode="General">
                  <c:v>0.8</c:v>
                </c:pt>
                <c:pt idx="5" formatCode="General">
                  <c:v>0.8</c:v>
                </c:pt>
                <c:pt idx="6" formatCode="General">
                  <c:v>0.8</c:v>
                </c:pt>
                <c:pt idx="7" formatCode="General">
                  <c:v>0.8</c:v>
                </c:pt>
                <c:pt idx="8" formatCode="General">
                  <c:v>0.8</c:v>
                </c:pt>
                <c:pt idx="9" formatCode="General">
                  <c:v>0.8</c:v>
                </c:pt>
                <c:pt idx="10" formatCode="General">
                  <c:v>0.8</c:v>
                </c:pt>
                <c:pt idx="11" formatCode="General">
                  <c:v>0.8</c:v>
                </c:pt>
                <c:pt idx="12" formatCode="General">
                  <c:v>0.8</c:v>
                </c:pt>
                <c:pt idx="13" formatCode="General">
                  <c:v>0.8</c:v>
                </c:pt>
                <c:pt idx="14" formatCode="General">
                  <c:v>0.8</c:v>
                </c:pt>
                <c:pt idx="15" formatCode="General">
                  <c:v>0.8</c:v>
                </c:pt>
                <c:pt idx="16" formatCode="General">
                  <c:v>0.8</c:v>
                </c:pt>
                <c:pt idx="17">
                  <c:v>0.8</c:v>
                </c:pt>
                <c:pt idx="18">
                  <c:v>0.8</c:v>
                </c:pt>
                <c:pt idx="19">
                  <c:v>0.8</c:v>
                </c:pt>
                <c:pt idx="20">
                  <c:v>0.8</c:v>
                </c:pt>
                <c:pt idx="21">
                  <c:v>0.8</c:v>
                </c:pt>
                <c:pt idx="22">
                  <c:v>0.8</c:v>
                </c:pt>
                <c:pt idx="23">
                  <c:v>0.8</c:v>
                </c:pt>
                <c:pt idx="24">
                  <c:v>0.8</c:v>
                </c:pt>
                <c:pt idx="25">
                  <c:v>0.8</c:v>
                </c:pt>
                <c:pt idx="26">
                  <c:v>0.8</c:v>
                </c:pt>
                <c:pt idx="27">
                  <c:v>0.8</c:v>
                </c:pt>
                <c:pt idx="28" formatCode="General">
                  <c:v>0.8</c:v>
                </c:pt>
                <c:pt idx="29" formatCode="General">
                  <c:v>0.8</c:v>
                </c:pt>
                <c:pt idx="30">
                  <c:v>0.8</c:v>
                </c:pt>
                <c:pt idx="31">
                  <c:v>0.8</c:v>
                </c:pt>
                <c:pt idx="32">
                  <c:v>0.8</c:v>
                </c:pt>
                <c:pt idx="33">
                  <c:v>0.8</c:v>
                </c:pt>
                <c:pt idx="34">
                  <c:v>0.8</c:v>
                </c:pt>
                <c:pt idx="35">
                  <c:v>0.8</c:v>
                </c:pt>
                <c:pt idx="36">
                  <c:v>0.8</c:v>
                </c:pt>
                <c:pt idx="37">
                  <c:v>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9EDB-4D4C-9218-6FCD2EC513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1503583"/>
        <c:axId val="886707391"/>
      </c:lineChart>
      <c:catAx>
        <c:axId val="911503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42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6707391"/>
        <c:crosses val="autoZero"/>
        <c:auto val="1"/>
        <c:lblAlgn val="ctr"/>
        <c:lblOffset val="100"/>
        <c:tickMarkSkip val="1"/>
        <c:noMultiLvlLbl val="0"/>
      </c:catAx>
      <c:valAx>
        <c:axId val="886707391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1503583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t" anchorCtr="1"/>
          <a:lstStyle/>
          <a:p>
            <a:pPr algn="ctr"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Mean Time Between Failure,</a:t>
            </a:r>
            <a:endParaRPr lang="en-US" sz="1600" dirty="0">
              <a:effectLst/>
            </a:endParaRPr>
          </a:p>
          <a:p>
            <a:pPr algn="ctr">
              <a:defRPr sz="1600"/>
            </a:pPr>
            <a:r>
              <a:rPr lang="en-US" sz="1600" b="1" i="0" baseline="0" dirty="0">
                <a:effectLst/>
              </a:rPr>
              <a:t>Mean Time To Repair,</a:t>
            </a:r>
            <a:endParaRPr lang="en-US" sz="1600" dirty="0">
              <a:effectLst/>
            </a:endParaRPr>
          </a:p>
          <a:p>
            <a:pPr algn="ctr">
              <a:defRPr sz="1600"/>
            </a:pPr>
            <a:r>
              <a:rPr lang="en-US" sz="1600" b="1" i="0" baseline="0" dirty="0">
                <a:effectLst/>
              </a:rPr>
              <a:t>Average Failure Hours per Day (</a:t>
            </a:r>
            <a:r>
              <a:rPr lang="en-US" sz="1600" b="1" i="0" baseline="0" dirty="0" err="1">
                <a:effectLst/>
              </a:rPr>
              <a:t>cryo</a:t>
            </a:r>
            <a:r>
              <a:rPr lang="en-US" sz="1600" b="1" i="0" baseline="0" dirty="0">
                <a:effectLst/>
              </a:rPr>
              <a:t> start to </a:t>
            </a:r>
            <a:r>
              <a:rPr lang="en-US" sz="1600" b="1" i="0" baseline="0" dirty="0" err="1">
                <a:effectLst/>
              </a:rPr>
              <a:t>cryo</a:t>
            </a:r>
            <a:r>
              <a:rPr lang="en-US" sz="1600" b="1" i="0" baseline="0" dirty="0">
                <a:effectLst/>
              </a:rPr>
              <a:t> end date)</a:t>
            </a:r>
            <a:endParaRPr lang="en-US" sz="1600" dirty="0">
              <a:effectLst/>
            </a:endParaRPr>
          </a:p>
        </c:rich>
      </c:tx>
      <c:layout>
        <c:manualLayout>
          <c:xMode val="edge"/>
          <c:yMode val="edge"/>
          <c:x val="0.25812433172611465"/>
          <c:y val="3.18169092499801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1"/>
        <a:lstStyle/>
        <a:p>
          <a:pPr algn="ctr"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6580927384076991E-2"/>
          <c:y val="3.2199256342957117E-2"/>
          <c:w val="0.90286351706036749"/>
          <c:h val="0.854613225430154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'mtbf data'!$A$2</c:f>
              <c:strCache>
                <c:ptCount val="1"/>
                <c:pt idx="0">
                  <c:v>Run7</c:v>
                </c:pt>
              </c:strCache>
            </c:strRef>
          </c:tx>
          <c:spPr>
            <a:solidFill>
              <a:schemeClr val="accent1">
                <a:tint val="37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data'!$B$2:$D$2</c:f>
              <c:numCache>
                <c:formatCode>0.0</c:formatCode>
                <c:ptCount val="3"/>
                <c:pt idx="0">
                  <c:v>5.3</c:v>
                </c:pt>
                <c:pt idx="1">
                  <c:v>2</c:v>
                </c:pt>
                <c:pt idx="2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07-4B56-A0F3-E444B1260338}"/>
            </c:ext>
          </c:extLst>
        </c:ser>
        <c:ser>
          <c:idx val="1"/>
          <c:order val="1"/>
          <c:tx>
            <c:strRef>
              <c:f>'mtbf data'!$A$3</c:f>
              <c:strCache>
                <c:ptCount val="1"/>
                <c:pt idx="0">
                  <c:v>Run8</c:v>
                </c:pt>
              </c:strCache>
            </c:strRef>
          </c:tx>
          <c:spPr>
            <a:solidFill>
              <a:schemeClr val="accent1">
                <a:tint val="44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data'!$B$3:$D$3</c:f>
              <c:numCache>
                <c:formatCode>0.0</c:formatCode>
                <c:ptCount val="3"/>
                <c:pt idx="0">
                  <c:v>6.3</c:v>
                </c:pt>
                <c:pt idx="1">
                  <c:v>1.2</c:v>
                </c:pt>
                <c:pt idx="2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07-4B56-A0F3-E444B1260338}"/>
            </c:ext>
          </c:extLst>
        </c:ser>
        <c:ser>
          <c:idx val="2"/>
          <c:order val="2"/>
          <c:tx>
            <c:strRef>
              <c:f>'mtbf data'!$A$4</c:f>
              <c:strCache>
                <c:ptCount val="1"/>
                <c:pt idx="0">
                  <c:v>Run9</c:v>
                </c:pt>
              </c:strCache>
            </c:strRef>
          </c:tx>
          <c:spPr>
            <a:solidFill>
              <a:schemeClr val="accent1">
                <a:tint val="51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data'!$B$4:$D$4</c:f>
              <c:numCache>
                <c:formatCode>0.0</c:formatCode>
                <c:ptCount val="3"/>
                <c:pt idx="0">
                  <c:v>5.5</c:v>
                </c:pt>
                <c:pt idx="1">
                  <c:v>1.3</c:v>
                </c:pt>
                <c:pt idx="2">
                  <c:v>4.42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07-4B56-A0F3-E444B1260338}"/>
            </c:ext>
          </c:extLst>
        </c:ser>
        <c:ser>
          <c:idx val="3"/>
          <c:order val="3"/>
          <c:tx>
            <c:strRef>
              <c:f>'mtbf data'!$A$5</c:f>
              <c:strCache>
                <c:ptCount val="1"/>
                <c:pt idx="0">
                  <c:v>Run10</c:v>
                </c:pt>
              </c:strCache>
            </c:strRef>
          </c:tx>
          <c:spPr>
            <a:solidFill>
              <a:schemeClr val="accent1">
                <a:tint val="58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data'!$B$5:$D$5</c:f>
              <c:numCache>
                <c:formatCode>0.0</c:formatCode>
                <c:ptCount val="3"/>
                <c:pt idx="0">
                  <c:v>5.5</c:v>
                </c:pt>
                <c:pt idx="1">
                  <c:v>1</c:v>
                </c:pt>
                <c:pt idx="2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07-4B56-A0F3-E444B1260338}"/>
            </c:ext>
          </c:extLst>
        </c:ser>
        <c:ser>
          <c:idx val="4"/>
          <c:order val="4"/>
          <c:tx>
            <c:strRef>
              <c:f>'mtbf data'!$A$6</c:f>
              <c:strCache>
                <c:ptCount val="1"/>
                <c:pt idx="0">
                  <c:v>Run11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data'!$B$6:$D$6</c:f>
              <c:numCache>
                <c:formatCode>0.0</c:formatCode>
                <c:ptCount val="3"/>
                <c:pt idx="0">
                  <c:v>5.7</c:v>
                </c:pt>
                <c:pt idx="1">
                  <c:v>1.2</c:v>
                </c:pt>
                <c:pt idx="2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407-4B56-A0F3-E444B1260338}"/>
            </c:ext>
          </c:extLst>
        </c:ser>
        <c:ser>
          <c:idx val="5"/>
          <c:order val="5"/>
          <c:tx>
            <c:strRef>
              <c:f>'mtbf data'!$A$7</c:f>
              <c:strCache>
                <c:ptCount val="1"/>
                <c:pt idx="0">
                  <c:v>Run12</c:v>
                </c:pt>
              </c:strCache>
            </c:strRef>
          </c:tx>
          <c:spPr>
            <a:solidFill>
              <a:schemeClr val="accent1">
                <a:tint val="72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data'!$B$7:$D$7</c:f>
              <c:numCache>
                <c:formatCode>0.0</c:formatCode>
                <c:ptCount val="3"/>
                <c:pt idx="0">
                  <c:v>6.9</c:v>
                </c:pt>
                <c:pt idx="1">
                  <c:v>1.1000000000000001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407-4B56-A0F3-E444B1260338}"/>
            </c:ext>
          </c:extLst>
        </c:ser>
        <c:ser>
          <c:idx val="6"/>
          <c:order val="6"/>
          <c:tx>
            <c:strRef>
              <c:f>'mtbf data'!$A$8</c:f>
              <c:strCache>
                <c:ptCount val="1"/>
                <c:pt idx="0">
                  <c:v>Run13</c:v>
                </c:pt>
              </c:strCache>
            </c:strRef>
          </c:tx>
          <c:spPr>
            <a:solidFill>
              <a:schemeClr val="accent1">
                <a:tint val="79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data'!$B$8:$D$8</c:f>
              <c:numCache>
                <c:formatCode>0.0</c:formatCode>
                <c:ptCount val="3"/>
                <c:pt idx="0">
                  <c:v>6.6</c:v>
                </c:pt>
                <c:pt idx="1">
                  <c:v>1.2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407-4B56-A0F3-E444B1260338}"/>
            </c:ext>
          </c:extLst>
        </c:ser>
        <c:ser>
          <c:idx val="7"/>
          <c:order val="7"/>
          <c:tx>
            <c:strRef>
              <c:f>'mtbf data'!$A$9</c:f>
              <c:strCache>
                <c:ptCount val="1"/>
                <c:pt idx="0">
                  <c:v>Run14</c:v>
                </c:pt>
              </c:strCache>
            </c:strRef>
          </c:tx>
          <c:spPr>
            <a:solidFill>
              <a:schemeClr val="accent1">
                <a:tint val="86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data'!$B$9:$D$9</c:f>
              <c:numCache>
                <c:formatCode>0.0</c:formatCode>
                <c:ptCount val="3"/>
                <c:pt idx="0">
                  <c:v>8.6</c:v>
                </c:pt>
                <c:pt idx="1">
                  <c:v>1.3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407-4B56-A0F3-E444B1260338}"/>
            </c:ext>
          </c:extLst>
        </c:ser>
        <c:ser>
          <c:idx val="8"/>
          <c:order val="8"/>
          <c:tx>
            <c:strRef>
              <c:f>'mtbf data'!$A$10</c:f>
              <c:strCache>
                <c:ptCount val="1"/>
                <c:pt idx="0">
                  <c:v>Run15</c:v>
                </c:pt>
              </c:strCache>
            </c:strRef>
          </c:tx>
          <c:spPr>
            <a:solidFill>
              <a:schemeClr val="accent1">
                <a:tint val="93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data'!$B$10:$D$10</c:f>
              <c:numCache>
                <c:formatCode>0.0</c:formatCode>
                <c:ptCount val="3"/>
                <c:pt idx="0">
                  <c:v>8.1</c:v>
                </c:pt>
                <c:pt idx="1">
                  <c:v>1.1000000000000001</c:v>
                </c:pt>
                <c:pt idx="2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407-4B56-A0F3-E444B1260338}"/>
            </c:ext>
          </c:extLst>
        </c:ser>
        <c:ser>
          <c:idx val="9"/>
          <c:order val="9"/>
          <c:tx>
            <c:strRef>
              <c:f>'mtbf data'!$A$11</c:f>
              <c:strCache>
                <c:ptCount val="1"/>
                <c:pt idx="0">
                  <c:v>Run16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data'!$B$11:$D$11</c:f>
              <c:numCache>
                <c:formatCode>0.0</c:formatCode>
                <c:ptCount val="3"/>
                <c:pt idx="0">
                  <c:v>6.4</c:v>
                </c:pt>
                <c:pt idx="1">
                  <c:v>1.2</c:v>
                </c:pt>
                <c:pt idx="2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407-4B56-A0F3-E444B1260338}"/>
            </c:ext>
          </c:extLst>
        </c:ser>
        <c:ser>
          <c:idx val="10"/>
          <c:order val="10"/>
          <c:tx>
            <c:strRef>
              <c:f>'mtbf data'!$A$12</c:f>
              <c:strCache>
                <c:ptCount val="1"/>
                <c:pt idx="0">
                  <c:v>Run17</c:v>
                </c:pt>
              </c:strCache>
            </c:strRef>
          </c:tx>
          <c:spPr>
            <a:solidFill>
              <a:schemeClr val="accent1">
                <a:shade val="93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data'!$B$12:$D$12</c:f>
              <c:numCache>
                <c:formatCode>0.0</c:formatCode>
                <c:ptCount val="3"/>
                <c:pt idx="0">
                  <c:v>6.8</c:v>
                </c:pt>
                <c:pt idx="1">
                  <c:v>1.2</c:v>
                </c:pt>
                <c:pt idx="2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407-4B56-A0F3-E444B1260338}"/>
            </c:ext>
          </c:extLst>
        </c:ser>
        <c:ser>
          <c:idx val="11"/>
          <c:order val="11"/>
          <c:tx>
            <c:strRef>
              <c:f>'mtbf data'!$A$13</c:f>
              <c:strCache>
                <c:ptCount val="1"/>
                <c:pt idx="0">
                  <c:v>Run18</c:v>
                </c:pt>
              </c:strCache>
            </c:strRef>
          </c:tx>
          <c:spPr>
            <a:solidFill>
              <a:schemeClr val="accent1">
                <a:shade val="86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data'!$B$13:$D$13</c:f>
              <c:numCache>
                <c:formatCode>0.0</c:formatCode>
                <c:ptCount val="3"/>
                <c:pt idx="0">
                  <c:v>9.3000000000000007</c:v>
                </c:pt>
                <c:pt idx="1">
                  <c:v>0.9</c:v>
                </c:pt>
                <c:pt idx="2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407-4B56-A0F3-E444B1260338}"/>
            </c:ext>
          </c:extLst>
        </c:ser>
        <c:ser>
          <c:idx val="12"/>
          <c:order val="12"/>
          <c:tx>
            <c:strRef>
              <c:f>'mtbf data'!$A$14</c:f>
              <c:strCache>
                <c:ptCount val="1"/>
                <c:pt idx="0">
                  <c:v>Run19</c:v>
                </c:pt>
              </c:strCache>
            </c:strRef>
          </c:tx>
          <c:spPr>
            <a:solidFill>
              <a:schemeClr val="accent1">
                <a:shade val="79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data'!$B$14:$D$14</c:f>
              <c:numCache>
                <c:formatCode>0.0</c:formatCode>
                <c:ptCount val="3"/>
                <c:pt idx="0">
                  <c:v>3.9</c:v>
                </c:pt>
                <c:pt idx="1">
                  <c:v>0.5</c:v>
                </c:pt>
                <c:pt idx="2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407-4B56-A0F3-E444B1260338}"/>
            </c:ext>
          </c:extLst>
        </c:ser>
        <c:ser>
          <c:idx val="13"/>
          <c:order val="13"/>
          <c:tx>
            <c:strRef>
              <c:f>'mtbf data'!$A$15</c:f>
              <c:strCache>
                <c:ptCount val="1"/>
                <c:pt idx="0">
                  <c:v>Run20</c:v>
                </c:pt>
              </c:strCache>
            </c:strRef>
          </c:tx>
          <c:spPr>
            <a:solidFill>
              <a:schemeClr val="accent1">
                <a:shade val="72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data'!$B$15:$D$15</c:f>
              <c:numCache>
                <c:formatCode>0.0</c:formatCode>
                <c:ptCount val="3"/>
                <c:pt idx="0">
                  <c:v>10.3</c:v>
                </c:pt>
                <c:pt idx="1">
                  <c:v>1</c:v>
                </c:pt>
                <c:pt idx="2">
                  <c:v>2.1013531440700155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407-4B56-A0F3-E444B1260338}"/>
            </c:ext>
          </c:extLst>
        </c:ser>
        <c:ser>
          <c:idx val="14"/>
          <c:order val="14"/>
          <c:tx>
            <c:strRef>
              <c:f>'mtbf data'!$A$16</c:f>
              <c:strCache>
                <c:ptCount val="1"/>
                <c:pt idx="0">
                  <c:v>Run21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data'!$B$16:$D$16</c:f>
              <c:numCache>
                <c:formatCode>0.0</c:formatCode>
                <c:ptCount val="3"/>
                <c:pt idx="0">
                  <c:v>9.89</c:v>
                </c:pt>
                <c:pt idx="1">
                  <c:v>0.97</c:v>
                </c:pt>
                <c:pt idx="2">
                  <c:v>2.1120475954388316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407-4B56-A0F3-E444B1260338}"/>
            </c:ext>
          </c:extLst>
        </c:ser>
        <c:ser>
          <c:idx val="15"/>
          <c:order val="15"/>
          <c:tx>
            <c:strRef>
              <c:f>'mtbf data'!$A$17</c:f>
              <c:strCache>
                <c:ptCount val="1"/>
                <c:pt idx="0">
                  <c:v>Run22</c:v>
                </c:pt>
              </c:strCache>
            </c:strRef>
          </c:tx>
          <c:spPr>
            <a:solidFill>
              <a:schemeClr val="accent1">
                <a:shade val="58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data'!$B$17:$D$17</c:f>
              <c:numCache>
                <c:formatCode>0.0</c:formatCode>
                <c:ptCount val="3"/>
                <c:pt idx="0">
                  <c:v>8.6</c:v>
                </c:pt>
                <c:pt idx="1">
                  <c:v>1.61</c:v>
                </c:pt>
                <c:pt idx="2">
                  <c:v>3.5902898977765441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F-2407-4B56-A0F3-E444B1260338}"/>
            </c:ext>
          </c:extLst>
        </c:ser>
        <c:ser>
          <c:idx val="16"/>
          <c:order val="16"/>
          <c:tx>
            <c:strRef>
              <c:f>'mtbf data'!$A$18</c:f>
              <c:strCache>
                <c:ptCount val="1"/>
                <c:pt idx="0">
                  <c:v>Run23</c:v>
                </c:pt>
              </c:strCache>
            </c:strRef>
          </c:tx>
          <c:spPr>
            <a:solidFill>
              <a:schemeClr val="accent1">
                <a:shade val="51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data'!$B$18:$D$18</c:f>
              <c:numCache>
                <c:formatCode>0.0</c:formatCode>
                <c:ptCount val="3"/>
                <c:pt idx="0">
                  <c:v>6.05</c:v>
                </c:pt>
                <c:pt idx="1">
                  <c:v>2.19</c:v>
                </c:pt>
                <c:pt idx="2">
                  <c:v>5.7463323416916001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407-4B56-A0F3-E444B1260338}"/>
            </c:ext>
          </c:extLst>
        </c:ser>
        <c:ser>
          <c:idx val="17"/>
          <c:order val="17"/>
          <c:tx>
            <c:strRef>
              <c:f>'mtbf data'!$A$19</c:f>
              <c:strCache>
                <c:ptCount val="1"/>
                <c:pt idx="0">
                  <c:v>Run24</c:v>
                </c:pt>
              </c:strCache>
            </c:strRef>
          </c:tx>
          <c:spPr>
            <a:solidFill>
              <a:schemeClr val="accent1">
                <a:shade val="44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data'!$B$19:$D$19</c:f>
              <c:numCache>
                <c:formatCode>0.0</c:formatCode>
                <c:ptCount val="3"/>
                <c:pt idx="0">
                  <c:v>6.38</c:v>
                </c:pt>
                <c:pt idx="1">
                  <c:v>1.58</c:v>
                </c:pt>
                <c:pt idx="2">
                  <c:v>4.5432994923857866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2407-4B56-A0F3-E444B1260338}"/>
            </c:ext>
          </c:extLst>
        </c:ser>
        <c:ser>
          <c:idx val="18"/>
          <c:order val="18"/>
          <c:tx>
            <c:strRef>
              <c:f>'mtbf data'!$A$20</c:f>
              <c:strCache>
                <c:ptCount val="1"/>
                <c:pt idx="0">
                  <c:v>Run25</c:v>
                </c:pt>
              </c:strCache>
            </c:strRef>
          </c:tx>
          <c:spPr>
            <a:solidFill>
              <a:schemeClr val="accent1">
                <a:shade val="37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data'!$B$20:$D$20</c:f>
              <c:numCache>
                <c:formatCode>0.0</c:formatCode>
                <c:ptCount val="3"/>
                <c:pt idx="0">
                  <c:v>6.78</c:v>
                </c:pt>
                <c:pt idx="1">
                  <c:v>1.31</c:v>
                </c:pt>
                <c:pt idx="2">
                  <c:v>4.0238028169014086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4C-4912-A381-CEE1DF8C74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8488191"/>
        <c:axId val="1078483199"/>
        <c:extLst/>
      </c:barChart>
      <c:catAx>
        <c:axId val="10784881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8483199"/>
        <c:crosses val="autoZero"/>
        <c:auto val="1"/>
        <c:lblAlgn val="ctr"/>
        <c:lblOffset val="100"/>
        <c:noMultiLvlLbl val="0"/>
      </c:catAx>
      <c:valAx>
        <c:axId val="10784831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Hours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84881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1038312570206157"/>
          <c:y val="0.1762979400302235"/>
          <c:w val="0.48961687429793843"/>
          <c:h val="7.48521434820647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Mean</a:t>
            </a:r>
            <a:r>
              <a:rPr lang="en-US" baseline="0"/>
              <a:t> Time Between Failure,</a:t>
            </a:r>
          </a:p>
          <a:p>
            <a:pPr>
              <a:defRPr/>
            </a:pPr>
            <a:r>
              <a:rPr lang="en-US" baseline="0"/>
              <a:t>Mean Time To Repair,</a:t>
            </a:r>
          </a:p>
          <a:p>
            <a:pPr>
              <a:defRPr/>
            </a:pPr>
            <a:r>
              <a:rPr lang="en-US" baseline="0"/>
              <a:t>Average Failure Hours per Day (cryo start to cryo end date)</a:t>
            </a:r>
            <a:endParaRPr lang="en-US"/>
          </a:p>
        </c:rich>
      </c:tx>
      <c:layout>
        <c:manualLayout>
          <c:xMode val="edge"/>
          <c:yMode val="edge"/>
          <c:x val="0.26010492492628218"/>
          <c:y val="3.470117689869201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1404950485479415E-2"/>
          <c:y val="3.6980258293098971E-2"/>
          <c:w val="0.91031232204417756"/>
          <c:h val="0.84004751823816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'mtbf data'!$B$1</c:f>
              <c:strCache>
                <c:ptCount val="1"/>
                <c:pt idx="0">
                  <c:v>MTBF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C00000">
                  <a:alpha val="5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'mtbf data'!$A$2:$A$24</c:f>
              <c:strCache>
                <c:ptCount val="23"/>
                <c:pt idx="0">
                  <c:v>Run7</c:v>
                </c:pt>
                <c:pt idx="1">
                  <c:v>Run8</c:v>
                </c:pt>
                <c:pt idx="2">
                  <c:v>Run9</c:v>
                </c:pt>
                <c:pt idx="3">
                  <c:v>Run10</c:v>
                </c:pt>
                <c:pt idx="4">
                  <c:v>Run11</c:v>
                </c:pt>
                <c:pt idx="5">
                  <c:v>Run12</c:v>
                </c:pt>
                <c:pt idx="6">
                  <c:v>Run13</c:v>
                </c:pt>
                <c:pt idx="7">
                  <c:v>Run14</c:v>
                </c:pt>
                <c:pt idx="8">
                  <c:v>Run15</c:v>
                </c:pt>
                <c:pt idx="9">
                  <c:v>Run16</c:v>
                </c:pt>
                <c:pt idx="10">
                  <c:v>Run17</c:v>
                </c:pt>
                <c:pt idx="11">
                  <c:v>Run18</c:v>
                </c:pt>
                <c:pt idx="12">
                  <c:v>Run19</c:v>
                </c:pt>
                <c:pt idx="13">
                  <c:v>Run20</c:v>
                </c:pt>
                <c:pt idx="14">
                  <c:v>Run21</c:v>
                </c:pt>
                <c:pt idx="15">
                  <c:v>Run22</c:v>
                </c:pt>
                <c:pt idx="16">
                  <c:v>Run23</c:v>
                </c:pt>
                <c:pt idx="17">
                  <c:v>Run24</c:v>
                </c:pt>
                <c:pt idx="18">
                  <c:v>Run25</c:v>
                </c:pt>
                <c:pt idx="20">
                  <c:v>Run25alt </c:v>
                </c:pt>
                <c:pt idx="22">
                  <c:v>Run25full</c:v>
                </c:pt>
              </c:strCache>
            </c:strRef>
          </c:cat>
          <c:val>
            <c:numRef>
              <c:f>'mtbf data'!$B$2:$B$24</c:f>
              <c:numCache>
                <c:formatCode>0.0</c:formatCode>
                <c:ptCount val="23"/>
                <c:pt idx="0">
                  <c:v>5.3</c:v>
                </c:pt>
                <c:pt idx="1">
                  <c:v>6.3</c:v>
                </c:pt>
                <c:pt idx="2">
                  <c:v>5.5</c:v>
                </c:pt>
                <c:pt idx="3">
                  <c:v>5.5</c:v>
                </c:pt>
                <c:pt idx="4">
                  <c:v>5.7</c:v>
                </c:pt>
                <c:pt idx="5">
                  <c:v>6.9</c:v>
                </c:pt>
                <c:pt idx="6">
                  <c:v>6.6</c:v>
                </c:pt>
                <c:pt idx="7">
                  <c:v>8.6</c:v>
                </c:pt>
                <c:pt idx="8">
                  <c:v>8.1</c:v>
                </c:pt>
                <c:pt idx="9">
                  <c:v>6.4</c:v>
                </c:pt>
                <c:pt idx="10">
                  <c:v>6.8</c:v>
                </c:pt>
                <c:pt idx="11">
                  <c:v>9.3000000000000007</c:v>
                </c:pt>
                <c:pt idx="12">
                  <c:v>3.9</c:v>
                </c:pt>
                <c:pt idx="13">
                  <c:v>10.3</c:v>
                </c:pt>
                <c:pt idx="14">
                  <c:v>9.89</c:v>
                </c:pt>
                <c:pt idx="15">
                  <c:v>8.6</c:v>
                </c:pt>
                <c:pt idx="16">
                  <c:v>6.05</c:v>
                </c:pt>
                <c:pt idx="17">
                  <c:v>6.38</c:v>
                </c:pt>
                <c:pt idx="18">
                  <c:v>7.28</c:v>
                </c:pt>
                <c:pt idx="20">
                  <c:v>5.35</c:v>
                </c:pt>
                <c:pt idx="22">
                  <c:v>10.69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DA-46FD-BB8B-CCB023762FCE}"/>
            </c:ext>
          </c:extLst>
        </c:ser>
        <c:ser>
          <c:idx val="1"/>
          <c:order val="1"/>
          <c:tx>
            <c:strRef>
              <c:f>'mtbf data'!$C$1</c:f>
              <c:strCache>
                <c:ptCount val="1"/>
                <c:pt idx="0">
                  <c:v>MTTR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00B050">
                  <a:alpha val="5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'mtbf data'!$A$2:$A$24</c:f>
              <c:strCache>
                <c:ptCount val="23"/>
                <c:pt idx="0">
                  <c:v>Run7</c:v>
                </c:pt>
                <c:pt idx="1">
                  <c:v>Run8</c:v>
                </c:pt>
                <c:pt idx="2">
                  <c:v>Run9</c:v>
                </c:pt>
                <c:pt idx="3">
                  <c:v>Run10</c:v>
                </c:pt>
                <c:pt idx="4">
                  <c:v>Run11</c:v>
                </c:pt>
                <c:pt idx="5">
                  <c:v>Run12</c:v>
                </c:pt>
                <c:pt idx="6">
                  <c:v>Run13</c:v>
                </c:pt>
                <c:pt idx="7">
                  <c:v>Run14</c:v>
                </c:pt>
                <c:pt idx="8">
                  <c:v>Run15</c:v>
                </c:pt>
                <c:pt idx="9">
                  <c:v>Run16</c:v>
                </c:pt>
                <c:pt idx="10">
                  <c:v>Run17</c:v>
                </c:pt>
                <c:pt idx="11">
                  <c:v>Run18</c:v>
                </c:pt>
                <c:pt idx="12">
                  <c:v>Run19</c:v>
                </c:pt>
                <c:pt idx="13">
                  <c:v>Run20</c:v>
                </c:pt>
                <c:pt idx="14">
                  <c:v>Run21</c:v>
                </c:pt>
                <c:pt idx="15">
                  <c:v>Run22</c:v>
                </c:pt>
                <c:pt idx="16">
                  <c:v>Run23</c:v>
                </c:pt>
                <c:pt idx="17">
                  <c:v>Run24</c:v>
                </c:pt>
                <c:pt idx="18">
                  <c:v>Run25</c:v>
                </c:pt>
                <c:pt idx="20">
                  <c:v>Run25alt </c:v>
                </c:pt>
                <c:pt idx="22">
                  <c:v>Run25full</c:v>
                </c:pt>
              </c:strCache>
            </c:strRef>
          </c:cat>
          <c:val>
            <c:numRef>
              <c:f>'mtbf data'!$C$2:$C$24</c:f>
              <c:numCache>
                <c:formatCode>0.0</c:formatCode>
                <c:ptCount val="23"/>
                <c:pt idx="0">
                  <c:v>2</c:v>
                </c:pt>
                <c:pt idx="1">
                  <c:v>1.2</c:v>
                </c:pt>
                <c:pt idx="2">
                  <c:v>1.3</c:v>
                </c:pt>
                <c:pt idx="3">
                  <c:v>1</c:v>
                </c:pt>
                <c:pt idx="4">
                  <c:v>1.2</c:v>
                </c:pt>
                <c:pt idx="5">
                  <c:v>1.1000000000000001</c:v>
                </c:pt>
                <c:pt idx="6">
                  <c:v>1.2</c:v>
                </c:pt>
                <c:pt idx="7">
                  <c:v>1.3</c:v>
                </c:pt>
                <c:pt idx="8">
                  <c:v>1.1000000000000001</c:v>
                </c:pt>
                <c:pt idx="9">
                  <c:v>1.2</c:v>
                </c:pt>
                <c:pt idx="10">
                  <c:v>1.2</c:v>
                </c:pt>
                <c:pt idx="11">
                  <c:v>0.9</c:v>
                </c:pt>
                <c:pt idx="12">
                  <c:v>0.5</c:v>
                </c:pt>
                <c:pt idx="13">
                  <c:v>1</c:v>
                </c:pt>
                <c:pt idx="14">
                  <c:v>0.97</c:v>
                </c:pt>
                <c:pt idx="15">
                  <c:v>1.61</c:v>
                </c:pt>
                <c:pt idx="16">
                  <c:v>2.19</c:v>
                </c:pt>
                <c:pt idx="17">
                  <c:v>1.58</c:v>
                </c:pt>
                <c:pt idx="18">
                  <c:v>1.47</c:v>
                </c:pt>
                <c:pt idx="20">
                  <c:v>15.02</c:v>
                </c:pt>
                <c:pt idx="22">
                  <c:v>1.68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DA-46FD-BB8B-CCB023762FCE}"/>
            </c:ext>
          </c:extLst>
        </c:ser>
        <c:ser>
          <c:idx val="2"/>
          <c:order val="2"/>
          <c:tx>
            <c:strRef>
              <c:f>'mtbf data'!$D$1</c:f>
              <c:strCache>
                <c:ptCount val="1"/>
                <c:pt idx="0">
                  <c:v>Failure hr/day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002060">
                  <a:alpha val="5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'mtbf data'!$A$2:$A$24</c:f>
              <c:strCache>
                <c:ptCount val="23"/>
                <c:pt idx="0">
                  <c:v>Run7</c:v>
                </c:pt>
                <c:pt idx="1">
                  <c:v>Run8</c:v>
                </c:pt>
                <c:pt idx="2">
                  <c:v>Run9</c:v>
                </c:pt>
                <c:pt idx="3">
                  <c:v>Run10</c:v>
                </c:pt>
                <c:pt idx="4">
                  <c:v>Run11</c:v>
                </c:pt>
                <c:pt idx="5">
                  <c:v>Run12</c:v>
                </c:pt>
                <c:pt idx="6">
                  <c:v>Run13</c:v>
                </c:pt>
                <c:pt idx="7">
                  <c:v>Run14</c:v>
                </c:pt>
                <c:pt idx="8">
                  <c:v>Run15</c:v>
                </c:pt>
                <c:pt idx="9">
                  <c:v>Run16</c:v>
                </c:pt>
                <c:pt idx="10">
                  <c:v>Run17</c:v>
                </c:pt>
                <c:pt idx="11">
                  <c:v>Run18</c:v>
                </c:pt>
                <c:pt idx="12">
                  <c:v>Run19</c:v>
                </c:pt>
                <c:pt idx="13">
                  <c:v>Run20</c:v>
                </c:pt>
                <c:pt idx="14">
                  <c:v>Run21</c:v>
                </c:pt>
                <c:pt idx="15">
                  <c:v>Run22</c:v>
                </c:pt>
                <c:pt idx="16">
                  <c:v>Run23</c:v>
                </c:pt>
                <c:pt idx="17">
                  <c:v>Run24</c:v>
                </c:pt>
                <c:pt idx="18">
                  <c:v>Run25</c:v>
                </c:pt>
                <c:pt idx="20">
                  <c:v>Run25alt </c:v>
                </c:pt>
                <c:pt idx="22">
                  <c:v>Run25full</c:v>
                </c:pt>
              </c:strCache>
            </c:strRef>
          </c:cat>
          <c:val>
            <c:numRef>
              <c:f>'mtbf data'!$D$2:$D$24</c:f>
              <c:numCache>
                <c:formatCode>0.0</c:formatCode>
                <c:ptCount val="23"/>
                <c:pt idx="0">
                  <c:v>6.3</c:v>
                </c:pt>
                <c:pt idx="1">
                  <c:v>3.8</c:v>
                </c:pt>
                <c:pt idx="2">
                  <c:v>4.42</c:v>
                </c:pt>
                <c:pt idx="3">
                  <c:v>3.8</c:v>
                </c:pt>
                <c:pt idx="4">
                  <c:v>4.5</c:v>
                </c:pt>
                <c:pt idx="5">
                  <c:v>3</c:v>
                </c:pt>
                <c:pt idx="6">
                  <c:v>3.5</c:v>
                </c:pt>
                <c:pt idx="7">
                  <c:v>3</c:v>
                </c:pt>
                <c:pt idx="8">
                  <c:v>3.1</c:v>
                </c:pt>
                <c:pt idx="9">
                  <c:v>3.6</c:v>
                </c:pt>
                <c:pt idx="10">
                  <c:v>3.7</c:v>
                </c:pt>
                <c:pt idx="11">
                  <c:v>2.1</c:v>
                </c:pt>
                <c:pt idx="12">
                  <c:v>3.1</c:v>
                </c:pt>
                <c:pt idx="13">
                  <c:v>2.1013531440700155</c:v>
                </c:pt>
                <c:pt idx="14">
                  <c:v>2.1120475954388316</c:v>
                </c:pt>
                <c:pt idx="15">
                  <c:v>3.5902898977765441</c:v>
                </c:pt>
                <c:pt idx="16">
                  <c:v>5.7463323416916001</c:v>
                </c:pt>
                <c:pt idx="17">
                  <c:v>4.5432994923857866</c:v>
                </c:pt>
                <c:pt idx="18">
                  <c:v>4.0298089171974523</c:v>
                </c:pt>
                <c:pt idx="20">
                  <c:v>10.936781609195402</c:v>
                </c:pt>
                <c:pt idx="22">
                  <c:v>2.9868609865470854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BDA-46FD-BB8B-CCB023762F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1"/>
        <c:axId val="733317151"/>
        <c:axId val="589815135"/>
      </c:barChart>
      <c:catAx>
        <c:axId val="7333171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9815135"/>
        <c:crosses val="autoZero"/>
        <c:auto val="1"/>
        <c:lblAlgn val="ctr"/>
        <c:lblOffset val="100"/>
        <c:noMultiLvlLbl val="0"/>
      </c:catAx>
      <c:valAx>
        <c:axId val="5898151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Hours</a:t>
                </a:r>
                <a:endParaRPr lang="en-US" sz="1400" baseline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out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33171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7.933521206010144E-2"/>
          <c:y val="0.21663442940038685"/>
          <c:w val="0.25827555693969234"/>
          <c:h val="4.72976691646152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SEPTEMBER 2025
</a:t>
            </a:r>
          </a:p>
        </c:rich>
      </c:tx>
      <c:layout>
        <c:manualLayout>
          <c:xMode val="edge"/>
          <c:yMode val="edge"/>
          <c:x val="0.33367119513007626"/>
          <c:y val="1.633010313323605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9435552541872512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NORMAL!$BC$704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NORMAL!$BG$703:$BJ$703</c:f>
              <c:strCache>
                <c:ptCount val="4"/>
                <c:pt idx="0">
                  <c:v>FY25-week 49:</c:v>
                </c:pt>
                <c:pt idx="1">
                  <c:v>FY25-week 50:</c:v>
                </c:pt>
                <c:pt idx="2">
                  <c:v>FY25-week 51:</c:v>
                </c:pt>
                <c:pt idx="3">
                  <c:v>FY25-week 52:</c:v>
                </c:pt>
              </c:strCache>
            </c:strRef>
          </c:cat>
          <c:val>
            <c:numRef>
              <c:f>NORMAL!$BG$704:$BJ$704</c:f>
              <c:numCache>
                <c:formatCode>0</c:formatCode>
                <c:ptCount val="4"/>
                <c:pt idx="0">
                  <c:v>0</c:v>
                </c:pt>
                <c:pt idx="1">
                  <c:v>111.13</c:v>
                </c:pt>
                <c:pt idx="2">
                  <c:v>110.65</c:v>
                </c:pt>
                <c:pt idx="3">
                  <c:v>41.07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58-4DFD-B021-A702CCD9EE19}"/>
            </c:ext>
          </c:extLst>
        </c:ser>
        <c:ser>
          <c:idx val="1"/>
          <c:order val="1"/>
          <c:tx>
            <c:strRef>
              <c:f>NORMAL!$BC$705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NORMAL!$BG$705:$BJ$705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 formatCode="0.0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58-4DFD-B021-A702CCD9EE19}"/>
            </c:ext>
          </c:extLst>
        </c:ser>
        <c:ser>
          <c:idx val="2"/>
          <c:order val="2"/>
          <c:tx>
            <c:strRef>
              <c:f>NORMAL!$BC$712</c:f>
              <c:strCache>
                <c:ptCount val="1"/>
                <c:pt idx="0">
                  <c:v>Beam       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1F3-464E-83D9-6D80F75BBF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NORMAL!$BG$712:$BJ$712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11.68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58-4DFD-B021-A702CCD9EE19}"/>
            </c:ext>
          </c:extLst>
        </c:ser>
        <c:ser>
          <c:idx val="4"/>
          <c:order val="3"/>
          <c:tx>
            <c:strRef>
              <c:f>NORMAL!$BC$707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NORMAL!$BG$707:$BJ$707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D58-4DFD-B021-A702CCD9EE19}"/>
            </c:ext>
          </c:extLst>
        </c:ser>
        <c:ser>
          <c:idx val="5"/>
          <c:order val="4"/>
          <c:tx>
            <c:strRef>
              <c:f>NORMAL!$BC$706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6.2692593773244085E-2"/>
                  <c:y val="-4.526749704602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D58-4DFD-B021-A702CCD9EE19}"/>
                </c:ext>
              </c:extLst>
            </c:dLbl>
            <c:dLbl>
              <c:idx val="3"/>
              <c:layout>
                <c:manualLayout>
                  <c:x val="-7.331845712464137E-2"/>
                  <c:y val="1.2345681012553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D58-4DFD-B021-A702CCD9EE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NORMAL!$BG$706:$BJ$706</c:f>
              <c:numCache>
                <c:formatCode>0</c:formatCode>
                <c:ptCount val="4"/>
                <c:pt idx="0">
                  <c:v>1.88</c:v>
                </c:pt>
                <c:pt idx="1">
                  <c:v>18.72</c:v>
                </c:pt>
                <c:pt idx="2">
                  <c:v>15.23</c:v>
                </c:pt>
                <c:pt idx="3">
                  <c:v>5.0199999999999996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D58-4DFD-B021-A702CCD9EE19}"/>
            </c:ext>
          </c:extLst>
        </c:ser>
        <c:ser>
          <c:idx val="6"/>
          <c:order val="5"/>
          <c:tx>
            <c:strRef>
              <c:f>NORMAL!$BC$708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D58-4DFD-B021-A702CCD9EE19}"/>
                </c:ext>
              </c:extLst>
            </c:dLbl>
            <c:dLbl>
              <c:idx val="2"/>
              <c:layout>
                <c:manualLayout>
                  <c:x val="-7.0130698119222193E-2"/>
                  <c:y val="4.11522700418440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1F3-464E-83D9-6D80F75BBF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NORMAL!$BG$708:$BJ$708</c:f>
              <c:numCache>
                <c:formatCode>0</c:formatCode>
                <c:ptCount val="4"/>
                <c:pt idx="0">
                  <c:v>153.55000000000001</c:v>
                </c:pt>
                <c:pt idx="1">
                  <c:v>0</c:v>
                </c:pt>
                <c:pt idx="2">
                  <c:v>2.67</c:v>
                </c:pt>
                <c:pt idx="3">
                  <c:v>81.87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D58-4DFD-B021-A702CCD9EE19}"/>
            </c:ext>
          </c:extLst>
        </c:ser>
        <c:ser>
          <c:idx val="7"/>
          <c:order val="6"/>
          <c:tx>
            <c:strRef>
              <c:f>NORMAL!$BC$711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NORMAL!$BG$711:$BJ$711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D58-4DFD-B021-A702CCD9EE19}"/>
            </c:ext>
          </c:extLst>
        </c:ser>
        <c:ser>
          <c:idx val="8"/>
          <c:order val="7"/>
          <c:tx>
            <c:strRef>
              <c:f>NORMAL!$BC$710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NORMAL!$BG$710:$BJ$710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D58-4DFD-B021-A702CCD9EE19}"/>
            </c:ext>
          </c:extLst>
        </c:ser>
        <c:ser>
          <c:idx val="3"/>
          <c:order val="8"/>
          <c:tx>
            <c:strRef>
              <c:f>NORMAL!$BC$709</c:f>
              <c:strCache>
                <c:ptCount val="1"/>
                <c:pt idx="0">
                  <c:v>Machine   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A874B10-9CD5-4C94-967A-3FD2F958D8A5}" type="VALUE">
                      <a:rPr lang="en-US" sz="1600" b="1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DD58-4DFD-B021-A702CCD9EE1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A874B10-9CD5-4C94-967A-3FD2F958D8A5}" type="VALUE">
                      <a:rPr lang="en-US" sz="1600" b="1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DD58-4DFD-B021-A702CCD9EE1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A874B10-9CD5-4C94-967A-3FD2F958D8A5}" type="VALUE">
                      <a:rPr lang="en-US" sz="1600" b="1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DD58-4DFD-B021-A702CCD9EE1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EA874B10-9CD5-4C94-967A-3FD2F958D8A5}" type="VALUE">
                      <a:rPr lang="en-US" sz="1600" b="1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2-DD58-4DFD-B021-A702CCD9EE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NORMAL!$BG$709:$BJ$709</c:f>
              <c:numCache>
                <c:formatCode>0</c:formatCode>
                <c:ptCount val="4"/>
                <c:pt idx="0">
                  <c:v>12.569999999999999</c:v>
                </c:pt>
                <c:pt idx="1">
                  <c:v>38.149999999999991</c:v>
                </c:pt>
                <c:pt idx="2">
                  <c:v>27.770000000000003</c:v>
                </c:pt>
                <c:pt idx="3">
                  <c:v>40.04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D58-4DFD-B021-A702CCD9EE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958464"/>
        <c:axId val="72597504"/>
      </c:barChart>
      <c:catAx>
        <c:axId val="68958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25975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72597504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58464"/>
        <c:crosses val="autoZero"/>
        <c:crossBetween val="between"/>
        <c:majorUnit val="24"/>
        <c:minorUnit val="12"/>
      </c:valAx>
      <c:spPr>
        <a:noFill/>
        <a:ln w="127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6040288021993738"/>
          <c:y val="0.17108767239638811"/>
          <c:w val="0.12633537679494808"/>
          <c:h val="0.7347484283297481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AUGUST 2025
</a:t>
            </a:r>
          </a:p>
        </c:rich>
      </c:tx>
      <c:layout>
        <c:manualLayout>
          <c:xMode val="edge"/>
          <c:yMode val="edge"/>
          <c:x val="0.302922044070916"/>
          <c:y val="1.28205128205128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824940443451287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NORMAL!$AC$704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664-4B12-82FE-69EF99412E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NORMAL!$AG$704:$AK$704</c:f>
              <c:numCache>
                <c:formatCode>0</c:formatCode>
                <c:ptCount val="5"/>
                <c:pt idx="0">
                  <c:v>109.68</c:v>
                </c:pt>
                <c:pt idx="1">
                  <c:v>122.68</c:v>
                </c:pt>
                <c:pt idx="2">
                  <c:v>126.78</c:v>
                </c:pt>
                <c:pt idx="3">
                  <c:v>110.3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6F-4C35-A09B-713794798F95}"/>
            </c:ext>
          </c:extLst>
        </c:ser>
        <c:ser>
          <c:idx val="1"/>
          <c:order val="1"/>
          <c:tx>
            <c:strRef>
              <c:f>NORMAL!$AC$705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NORMAL!$AG$705:$AK$705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36F-4C35-A09B-713794798F95}"/>
            </c:ext>
          </c:extLst>
        </c:ser>
        <c:ser>
          <c:idx val="2"/>
          <c:order val="2"/>
          <c:tx>
            <c:strRef>
              <c:f>NORMAL!$AC$712</c:f>
              <c:strCache>
                <c:ptCount val="1"/>
                <c:pt idx="0">
                  <c:v>Beam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A18-469D-AECE-B67A6496734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A18-469D-AECE-B67A6496734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664-4B12-82FE-69EF99412E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NORMAL!$AG$712:$AK$712</c:f>
              <c:numCache>
                <c:formatCode>0</c:formatCode>
                <c:ptCount val="5"/>
                <c:pt idx="0">
                  <c:v>0</c:v>
                </c:pt>
                <c:pt idx="1">
                  <c:v>13.93</c:v>
                </c:pt>
                <c:pt idx="2">
                  <c:v>0</c:v>
                </c:pt>
                <c:pt idx="3">
                  <c:v>12.48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36F-4C35-A09B-713794798F95}"/>
            </c:ext>
          </c:extLst>
        </c:ser>
        <c:ser>
          <c:idx val="4"/>
          <c:order val="3"/>
          <c:tx>
            <c:strRef>
              <c:f>NORMAL!$AC$707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NORMAL!$AG$707:$AK$707</c:f>
              <c:numCache>
                <c:formatCode>0.0</c:formatCode>
                <c:ptCount val="5"/>
                <c:pt idx="0" formatCode="0">
                  <c:v>0</c:v>
                </c:pt>
                <c:pt idx="1">
                  <c:v>0.48</c:v>
                </c:pt>
                <c:pt idx="2">
                  <c:v>0.2</c:v>
                </c:pt>
                <c:pt idx="3">
                  <c:v>0</c:v>
                </c:pt>
                <c:pt idx="4" formatCode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36F-4C35-A09B-713794798F95}"/>
            </c:ext>
          </c:extLst>
        </c:ser>
        <c:ser>
          <c:idx val="5"/>
          <c:order val="4"/>
          <c:tx>
            <c:strRef>
              <c:f>NORMAL!$AC$706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664-4B12-82FE-69EF99412E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NORMAL!$AG$706:$AK$706</c:f>
              <c:numCache>
                <c:formatCode>0</c:formatCode>
                <c:ptCount val="5"/>
                <c:pt idx="0">
                  <c:v>19.07</c:v>
                </c:pt>
                <c:pt idx="1">
                  <c:v>17.670000000000002</c:v>
                </c:pt>
                <c:pt idx="2">
                  <c:v>17.649999999999999</c:v>
                </c:pt>
                <c:pt idx="3">
                  <c:v>15.57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36F-4C35-A09B-713794798F95}"/>
            </c:ext>
          </c:extLst>
        </c:ser>
        <c:ser>
          <c:idx val="6"/>
          <c:order val="5"/>
          <c:tx>
            <c:strRef>
              <c:f>NORMAL!$AC$708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66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01B-4FFB-A5F5-3377933113F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A18-469D-AECE-B67A649673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NORMAL!$AG$708:$AK$708</c:f>
              <c:numCache>
                <c:formatCode>0</c:formatCode>
                <c:ptCount val="5"/>
                <c:pt idx="0">
                  <c:v>10.72</c:v>
                </c:pt>
                <c:pt idx="1">
                  <c:v>0</c:v>
                </c:pt>
                <c:pt idx="2">
                  <c:v>9.98</c:v>
                </c:pt>
                <c:pt idx="3">
                  <c:v>0</c:v>
                </c:pt>
                <c:pt idx="4">
                  <c:v>164.3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36F-4C35-A09B-713794798F95}"/>
            </c:ext>
          </c:extLst>
        </c:ser>
        <c:ser>
          <c:idx val="7"/>
          <c:order val="6"/>
          <c:tx>
            <c:strRef>
              <c:f>NORMAL!$AC$711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664-4B12-82FE-69EF99412E3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664-4B12-82FE-69EF99412E3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664-4B12-82FE-69EF99412E3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664-4B12-82FE-69EF99412E3D}"/>
                </c:ext>
              </c:extLst>
            </c:dLbl>
            <c:dLbl>
              <c:idx val="4"/>
              <c:layout>
                <c:manualLayout>
                  <c:x val="5.204774374745428E-2"/>
                  <c:y val="5.08002357130937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664-4B12-82FE-69EF99412E3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NORMAL!$AG$711:$AK$711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36F-4C35-A09B-713794798F95}"/>
            </c:ext>
          </c:extLst>
        </c:ser>
        <c:ser>
          <c:idx val="8"/>
          <c:order val="7"/>
          <c:tx>
            <c:strRef>
              <c:f>NORMAL!$AC$710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NORMAL!$AG$710:$AK$710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36F-4C35-A09B-713794798F95}"/>
            </c:ext>
          </c:extLst>
        </c:ser>
        <c:ser>
          <c:idx val="3"/>
          <c:order val="8"/>
          <c:tx>
            <c:strRef>
              <c:f>NORMAL!$AC$709</c:f>
              <c:strCache>
                <c:ptCount val="1"/>
                <c:pt idx="0">
                  <c:v>Machine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layout>
                <c:manualLayout>
                  <c:x val="-5.6296539155409726E-2"/>
                  <c:y val="3.860817914195122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664-4B12-82FE-69EF99412E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NORMAL!$AG$709:$AK$709</c:f>
              <c:numCache>
                <c:formatCode>0</c:formatCode>
                <c:ptCount val="5"/>
                <c:pt idx="0">
                  <c:v>28.53</c:v>
                </c:pt>
                <c:pt idx="1">
                  <c:v>13.240000000000002</c:v>
                </c:pt>
                <c:pt idx="2">
                  <c:v>13.389999999999997</c:v>
                </c:pt>
                <c:pt idx="3">
                  <c:v>29.65</c:v>
                </c:pt>
                <c:pt idx="4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36F-4C35-A09B-713794798F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9104384"/>
        <c:axId val="69105920"/>
      </c:barChart>
      <c:catAx>
        <c:axId val="69104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592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69105920"/>
        <c:scaling>
          <c:orientation val="minMax"/>
          <c:max val="168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4384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472222802389076"/>
          <c:y val="0.17771897213113774"/>
          <c:w val="0.12378435454188848"/>
          <c:h val="0.73474842832975196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C-AD ACTIVITY    July 2025</a:t>
            </a:r>
          </a:p>
        </c:rich>
      </c:tx>
      <c:layout>
        <c:manualLayout>
          <c:xMode val="edge"/>
          <c:yMode val="edge"/>
          <c:x val="0.29720859892513435"/>
          <c:y val="6.010625097718298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3658579187769256E-2"/>
          <c:y val="0.15915129669840161"/>
          <c:w val="0.7424334101276796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NORMAL!$G$704:$J$704</c:f>
              <c:numCache>
                <c:formatCode>0</c:formatCode>
                <c:ptCount val="4"/>
                <c:pt idx="0">
                  <c:v>94.82</c:v>
                </c:pt>
                <c:pt idx="1">
                  <c:v>96.75</c:v>
                </c:pt>
                <c:pt idx="2">
                  <c:v>105.75</c:v>
                </c:pt>
                <c:pt idx="3">
                  <c:v>113.3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088-4E1A-97B5-A873C7AD75F2}"/>
            </c:ext>
          </c:extLst>
        </c:ser>
        <c:ser>
          <c:idx val="1"/>
          <c:order val="1"/>
          <c:tx>
            <c:strRef>
              <c:f>NORMAL!$C$705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088-4E1A-97B5-A873C7AD75F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088-4E1A-97B5-A873C7AD75F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NORMAL!$G$705:$J$705</c:f>
              <c:numCache>
                <c:formatCode>0</c:formatCode>
                <c:ptCount val="4"/>
                <c:pt idx="0">
                  <c:v>8.6199999999999992</c:v>
                </c:pt>
                <c:pt idx="1">
                  <c:v>5.52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088-4E1A-97B5-A873C7AD75F2}"/>
            </c:ext>
          </c:extLst>
        </c:ser>
        <c:ser>
          <c:idx val="2"/>
          <c:order val="2"/>
          <c:tx>
            <c:strRef>
              <c:f>NORMAL!$C$712</c:f>
              <c:strCache>
                <c:ptCount val="1"/>
                <c:pt idx="0">
                  <c:v>Beam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088-4E1A-97B5-A873C7AD75F2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707-462D-9701-FF97A231FD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NORMAL!$G$712:$J$712</c:f>
              <c:numCache>
                <c:formatCode>0</c:formatCode>
                <c:ptCount val="4"/>
                <c:pt idx="0">
                  <c:v>0</c:v>
                </c:pt>
                <c:pt idx="1">
                  <c:v>7.62</c:v>
                </c:pt>
                <c:pt idx="2">
                  <c:v>0</c:v>
                </c:pt>
                <c:pt idx="3">
                  <c:v>8.15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088-4E1A-97B5-A873C7AD75F2}"/>
            </c:ext>
          </c:extLst>
        </c:ser>
        <c:ser>
          <c:idx val="4"/>
          <c:order val="3"/>
          <c:tx>
            <c:strRef>
              <c:f>NORMAL!$C$707</c:f>
              <c:strCache>
                <c:ptCount val="1"/>
                <c:pt idx="0">
                  <c:v>Experimenter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5.0064671410438966E-2"/>
                  <c:y val="-1.733853489380147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088-4E1A-97B5-A873C7AD75F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NORMAL!$G$707:$J$707</c:f>
              <c:numCache>
                <c:formatCode>0</c:formatCode>
                <c:ptCount val="4"/>
                <c:pt idx="0">
                  <c:v>0.8</c:v>
                </c:pt>
                <c:pt idx="1">
                  <c:v>0.08</c:v>
                </c:pt>
                <c:pt idx="2">
                  <c:v>0</c:v>
                </c:pt>
                <c:pt idx="3" formatCode="0.0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088-4E1A-97B5-A873C7AD75F2}"/>
            </c:ext>
          </c:extLst>
        </c:ser>
        <c:ser>
          <c:idx val="5"/>
          <c:order val="4"/>
          <c:tx>
            <c:strRef>
              <c:f>NORMAL!$C$706</c:f>
              <c:strCache>
                <c:ptCount val="1"/>
                <c:pt idx="0">
                  <c:v>Machine  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NORMAL!$G$706:$J$706</c:f>
              <c:numCache>
                <c:formatCode>0</c:formatCode>
                <c:ptCount val="4"/>
                <c:pt idx="0">
                  <c:v>18.579999999999998</c:v>
                </c:pt>
                <c:pt idx="1">
                  <c:v>18.57</c:v>
                </c:pt>
                <c:pt idx="2">
                  <c:v>22.9</c:v>
                </c:pt>
                <c:pt idx="3">
                  <c:v>18.420000000000002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088-4E1A-97B5-A873C7AD75F2}"/>
            </c:ext>
          </c:extLst>
        </c:ser>
        <c:ser>
          <c:idx val="6"/>
          <c:order val="5"/>
          <c:tx>
            <c:strRef>
              <c:f>NORMAL!$C$708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layout>
                <c:manualLayout>
                  <c:x val="6.4803690907725059E-2"/>
                  <c:y val="-3.282051282051285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088-4E1A-97B5-A873C7AD75F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707-462D-9701-FF97A231FD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NORMAL!$G$708:$J$708</c:f>
              <c:numCache>
                <c:formatCode>0</c:formatCode>
                <c:ptCount val="4"/>
                <c:pt idx="0">
                  <c:v>11.5</c:v>
                </c:pt>
                <c:pt idx="1">
                  <c:v>2.33</c:v>
                </c:pt>
                <c:pt idx="2">
                  <c:v>8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E088-4E1A-97B5-A873C7AD75F2}"/>
            </c:ext>
          </c:extLst>
        </c:ser>
        <c:ser>
          <c:idx val="7"/>
          <c:order val="6"/>
          <c:tx>
            <c:strRef>
              <c:f>NORMAL!$C$711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NORMAL!$G$711:$J$711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E088-4E1A-97B5-A873C7AD75F2}"/>
            </c:ext>
          </c:extLst>
        </c:ser>
        <c:ser>
          <c:idx val="8"/>
          <c:order val="7"/>
          <c:tx>
            <c:strRef>
              <c:f>NORMAL!$C$710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NORMAL!$G$710:$J$710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E088-4E1A-97B5-A873C7AD75F2}"/>
            </c:ext>
          </c:extLst>
        </c:ser>
        <c:ser>
          <c:idx val="3"/>
          <c:order val="8"/>
          <c:tx>
            <c:strRef>
              <c:f>NORMAL!$C$709</c:f>
              <c:strCache>
                <c:ptCount val="1"/>
                <c:pt idx="0">
                  <c:v>Machine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NORMAL!$G$709:$J$709</c:f>
              <c:numCache>
                <c:formatCode>0</c:formatCode>
                <c:ptCount val="4"/>
                <c:pt idx="0">
                  <c:v>33.68</c:v>
                </c:pt>
                <c:pt idx="1">
                  <c:v>37.130000000000003</c:v>
                </c:pt>
                <c:pt idx="2">
                  <c:v>31.35</c:v>
                </c:pt>
                <c:pt idx="3">
                  <c:v>27.9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E088-4E1A-97B5-A873C7AD75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2386816"/>
        <c:axId val="112388736"/>
      </c:barChart>
      <c:catAx>
        <c:axId val="11238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87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12388736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6816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761349149686471"/>
          <c:y val="0.15598139755077237"/>
          <c:w val="0.13323124518915191"/>
          <c:h val="0.790968761530803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JUNE 2025
</a:t>
            </a:r>
          </a:p>
        </c:rich>
      </c:tx>
      <c:layout>
        <c:manualLayout>
          <c:xMode val="edge"/>
          <c:yMode val="edge"/>
          <c:x val="0.33367119513007626"/>
          <c:y val="1.633010313323605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9435552541872512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NORMAL!$BC$704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CC1-43E9-A301-774B1C6D9A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NORMAL!$BG$703:$BJ$703</c:f>
              <c:strCache>
                <c:ptCount val="4"/>
                <c:pt idx="0">
                  <c:v>FY25-week 36:</c:v>
                </c:pt>
                <c:pt idx="1">
                  <c:v>FY25-week 37:</c:v>
                </c:pt>
                <c:pt idx="2">
                  <c:v>FY25-week 38:</c:v>
                </c:pt>
                <c:pt idx="3">
                  <c:v>FY25-week 39:</c:v>
                </c:pt>
              </c:strCache>
              <c:extLst/>
            </c:strRef>
          </c:cat>
          <c:val>
            <c:numRef>
              <c:f>NORMAL!$BG$704:$BJ$704</c:f>
              <c:numCache>
                <c:formatCode>0</c:formatCode>
                <c:ptCount val="4"/>
                <c:pt idx="0">
                  <c:v>0</c:v>
                </c:pt>
                <c:pt idx="1">
                  <c:v>51.73</c:v>
                </c:pt>
                <c:pt idx="2">
                  <c:v>100.12</c:v>
                </c:pt>
                <c:pt idx="3">
                  <c:v>91.68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4F94-44A8-9B08-75A76F217B93}"/>
            </c:ext>
          </c:extLst>
        </c:ser>
        <c:ser>
          <c:idx val="1"/>
          <c:order val="1"/>
          <c:tx>
            <c:strRef>
              <c:f>NORMAL!$BC$705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CC1-43E9-A301-774B1C6D9AE0}"/>
                </c:ext>
              </c:extLst>
            </c:dLbl>
            <c:dLbl>
              <c:idx val="1"/>
              <c:layout>
                <c:manualLayout>
                  <c:x val="-6.4367698393908712E-2"/>
                  <c:y val="6.56181328218217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438-4875-A240-1EF89E05A892}"/>
                </c:ext>
              </c:extLst>
            </c:dLbl>
            <c:dLbl>
              <c:idx val="2"/>
              <c:layout>
                <c:manualLayout>
                  <c:x val="-6.4367698393908671E-2"/>
                  <c:y val="6.56181328218218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A7C-440E-ABDC-4192E34A7D2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CC1-43E9-A301-774B1C6D9A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NORMAL!$BG$705:$BJ$705</c:f>
              <c:numCache>
                <c:formatCode>0</c:formatCode>
                <c:ptCount val="4"/>
                <c:pt idx="0">
                  <c:v>0</c:v>
                </c:pt>
                <c:pt idx="1">
                  <c:v>2.52</c:v>
                </c:pt>
                <c:pt idx="2">
                  <c:v>3.45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4F94-44A8-9B08-75A76F217B93}"/>
            </c:ext>
          </c:extLst>
        </c:ser>
        <c:ser>
          <c:idx val="2"/>
          <c:order val="2"/>
          <c:tx>
            <c:strRef>
              <c:f>NORMAL!$BC$712</c:f>
              <c:strCache>
                <c:ptCount val="1"/>
                <c:pt idx="0">
                  <c:v>Beam       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594-4783-9AF4-BA283733C1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NORMAL!$BG$712:$BJ$712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11.02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4F94-44A8-9B08-75A76F217B93}"/>
            </c:ext>
          </c:extLst>
        </c:ser>
        <c:ser>
          <c:idx val="4"/>
          <c:order val="3"/>
          <c:tx>
            <c:strRef>
              <c:f>NORMAL!$BC$707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3.8184657379666809E-3"/>
                  <c:y val="-1.025283325340967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9238208761978853E-2"/>
                      <c:h val="6.438779283141274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7CC1-43E9-A301-774B1C6D9AE0}"/>
                </c:ext>
              </c:extLst>
            </c:dLbl>
            <c:dLbl>
              <c:idx val="1"/>
              <c:layout>
                <c:manualLayout>
                  <c:x val="-6.8731610149427941E-2"/>
                  <c:y val="-3.2809066410911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438-4875-A240-1EF89E05A89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438-4875-A240-1EF89E05A89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438-4875-A240-1EF89E05A8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NORMAL!$BG$707:$BJ$707</c:f>
              <c:numCache>
                <c:formatCode>0</c:formatCode>
                <c:ptCount val="4"/>
                <c:pt idx="0">
                  <c:v>19.97</c:v>
                </c:pt>
                <c:pt idx="1">
                  <c:v>2.7</c:v>
                </c:pt>
                <c:pt idx="2" formatCode="0.0">
                  <c:v>0.42</c:v>
                </c:pt>
                <c:pt idx="3">
                  <c:v>0.1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4F94-44A8-9B08-75A76F217B93}"/>
            </c:ext>
          </c:extLst>
        </c:ser>
        <c:ser>
          <c:idx val="5"/>
          <c:order val="4"/>
          <c:tx>
            <c:strRef>
              <c:f>NORMAL!$BC$706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NORMAL!$BG$706:$BJ$706</c:f>
              <c:numCache>
                <c:formatCode>0</c:formatCode>
                <c:ptCount val="4"/>
                <c:pt idx="0">
                  <c:v>48.97</c:v>
                </c:pt>
                <c:pt idx="1">
                  <c:v>17.98</c:v>
                </c:pt>
                <c:pt idx="2">
                  <c:v>25.03</c:v>
                </c:pt>
                <c:pt idx="3">
                  <c:v>19.62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4F94-44A8-9B08-75A76F217B93}"/>
            </c:ext>
          </c:extLst>
        </c:ser>
        <c:ser>
          <c:idx val="6"/>
          <c:order val="5"/>
          <c:tx>
            <c:strRef>
              <c:f>NORMAL!$BC$708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438-4875-A240-1EF89E05A89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438-4875-A240-1EF89E05A8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NORMAL!$BG$708:$BJ$708</c:f>
              <c:numCache>
                <c:formatCode>0</c:formatCode>
                <c:ptCount val="4"/>
                <c:pt idx="0">
                  <c:v>63.27</c:v>
                </c:pt>
                <c:pt idx="1">
                  <c:v>64.900000000000006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4F94-44A8-9B08-75A76F217B93}"/>
            </c:ext>
          </c:extLst>
        </c:ser>
        <c:ser>
          <c:idx val="7"/>
          <c:order val="6"/>
          <c:tx>
            <c:strRef>
              <c:f>NORMAL!$BC$711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NORMAL!$BG$711:$BJ$711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9-4F94-44A8-9B08-75A76F217B93}"/>
            </c:ext>
          </c:extLst>
        </c:ser>
        <c:ser>
          <c:idx val="8"/>
          <c:order val="7"/>
          <c:tx>
            <c:strRef>
              <c:f>NORMAL!$BC$710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NORMAL!$BG$710:$BJ$710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A-4F94-44A8-9B08-75A76F217B93}"/>
            </c:ext>
          </c:extLst>
        </c:ser>
        <c:ser>
          <c:idx val="3"/>
          <c:order val="8"/>
          <c:tx>
            <c:strRef>
              <c:f>NORMAL!$BC$709</c:f>
              <c:strCache>
                <c:ptCount val="1"/>
                <c:pt idx="0">
                  <c:v>Machine   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F24D291-9F27-48C3-9333-848CA84916F3}" type="VALUE">
                      <a:rPr lang="en-US" sz="16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4F94-44A8-9B08-75A76F217B9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F24D291-9F27-48C3-9333-848CA84916F3}" type="VALUE">
                      <a:rPr lang="en-US" sz="16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8AFF-4A11-BF35-350FE8FD8DF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F24D291-9F27-48C3-9333-848CA84916F3}" type="VALUE">
                      <a:rPr lang="en-US" sz="16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438-4875-A240-1EF89E05A89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F24D291-9F27-48C3-9333-848CA84916F3}" type="VALUE">
                      <a:rPr lang="en-US" sz="16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438-4875-A240-1EF89E05A8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NORMAL!$BG$709:$BJ$709</c:f>
              <c:numCache>
                <c:formatCode>0</c:formatCode>
                <c:ptCount val="4"/>
                <c:pt idx="0">
                  <c:v>35.789999999999992</c:v>
                </c:pt>
                <c:pt idx="1">
                  <c:v>28.17</c:v>
                </c:pt>
                <c:pt idx="2">
                  <c:v>38.979999999999997</c:v>
                </c:pt>
                <c:pt idx="3">
                  <c:v>45.58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C-4F94-44A8-9B08-75A76F217B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958464"/>
        <c:axId val="72597504"/>
      </c:barChart>
      <c:catAx>
        <c:axId val="68958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25975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72597504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58464"/>
        <c:crosses val="autoZero"/>
        <c:crossBetween val="between"/>
        <c:majorUnit val="24"/>
        <c:minorUnit val="12"/>
      </c:valAx>
      <c:spPr>
        <a:noFill/>
        <a:ln w="127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6040288021993738"/>
          <c:y val="0.17108767239638811"/>
          <c:w val="0.12633537679494808"/>
          <c:h val="0.7347484283297481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MAY 2025
</a:t>
            </a:r>
          </a:p>
        </c:rich>
      </c:tx>
      <c:layout>
        <c:manualLayout>
          <c:xMode val="edge"/>
          <c:yMode val="edge"/>
          <c:x val="0.302922044070916"/>
          <c:y val="1.28205128205128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824940443451287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NORMAL!$AC$704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NORMAL!$AG$704:$AK$704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E2-4B4C-810C-BAB5B4F9DC5E}"/>
            </c:ext>
          </c:extLst>
        </c:ser>
        <c:ser>
          <c:idx val="1"/>
          <c:order val="1"/>
          <c:tx>
            <c:strRef>
              <c:f>NORMAL!$AC$705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NORMAL!$AG$705:$AK$705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E2-4B4C-810C-BAB5B4F9DC5E}"/>
            </c:ext>
          </c:extLst>
        </c:ser>
        <c:ser>
          <c:idx val="2"/>
          <c:order val="2"/>
          <c:tx>
            <c:strRef>
              <c:f>NORMAL!$AC$712</c:f>
              <c:strCache>
                <c:ptCount val="1"/>
                <c:pt idx="0">
                  <c:v>Beam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NORMAL!$AG$712:$AK$712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BE2-4B4C-810C-BAB5B4F9DC5E}"/>
            </c:ext>
          </c:extLst>
        </c:ser>
        <c:ser>
          <c:idx val="4"/>
          <c:order val="3"/>
          <c:tx>
            <c:strRef>
              <c:f>NORMAL!$AC$707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NORMAL!$AG$707:$AK$707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BE2-4B4C-810C-BAB5B4F9DC5E}"/>
            </c:ext>
          </c:extLst>
        </c:ser>
        <c:ser>
          <c:idx val="5"/>
          <c:order val="4"/>
          <c:tx>
            <c:strRef>
              <c:f>NORMAL!$AC$706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975-4906-B9FD-5A909DBB2E6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NORMAL!$AG$706:$AK$706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31.97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BE2-4B4C-810C-BAB5B4F9DC5E}"/>
            </c:ext>
          </c:extLst>
        </c:ser>
        <c:ser>
          <c:idx val="6"/>
          <c:order val="5"/>
          <c:tx>
            <c:strRef>
              <c:f>NORMAL!$AC$708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66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NORMAL!$AG$708:$AK$708</c:f>
              <c:numCache>
                <c:formatCode>0</c:formatCode>
                <c:ptCount val="5"/>
                <c:pt idx="0">
                  <c:v>168</c:v>
                </c:pt>
                <c:pt idx="1">
                  <c:v>168</c:v>
                </c:pt>
                <c:pt idx="2">
                  <c:v>168</c:v>
                </c:pt>
                <c:pt idx="3">
                  <c:v>168</c:v>
                </c:pt>
                <c:pt idx="4">
                  <c:v>134.52000000000001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BE2-4B4C-810C-BAB5B4F9DC5E}"/>
            </c:ext>
          </c:extLst>
        </c:ser>
        <c:ser>
          <c:idx val="7"/>
          <c:order val="6"/>
          <c:tx>
            <c:strRef>
              <c:f>NORMAL!$AC$711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NORMAL!$AG$711:$AK$711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BE2-4B4C-810C-BAB5B4F9DC5E}"/>
            </c:ext>
          </c:extLst>
        </c:ser>
        <c:ser>
          <c:idx val="8"/>
          <c:order val="7"/>
          <c:tx>
            <c:strRef>
              <c:f>NORMAL!$AC$710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NORMAL!$AG$710:$AK$710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BE2-4B4C-810C-BAB5B4F9DC5E}"/>
            </c:ext>
          </c:extLst>
        </c:ser>
        <c:ser>
          <c:idx val="3"/>
          <c:order val="8"/>
          <c:tx>
            <c:strRef>
              <c:f>NORMAL!$AC$709</c:f>
              <c:strCache>
                <c:ptCount val="1"/>
                <c:pt idx="0">
                  <c:v>Machine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NORMAL!$AG$709:$AK$709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BE2-4B4C-810C-BAB5B4F9DC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9104384"/>
        <c:axId val="69105920"/>
      </c:barChart>
      <c:catAx>
        <c:axId val="69104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592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69105920"/>
        <c:scaling>
          <c:orientation val="minMax"/>
          <c:max val="168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4384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472222802389076"/>
          <c:y val="0.17771897213113774"/>
          <c:w val="0.12378435454188848"/>
          <c:h val="0.73474842832975196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C-AD ACTIVITY    April 2025</a:t>
            </a:r>
          </a:p>
        </c:rich>
      </c:tx>
      <c:layout>
        <c:manualLayout>
          <c:xMode val="edge"/>
          <c:yMode val="edge"/>
          <c:x val="0.29720859892513435"/>
          <c:y val="6.010625097718298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3658579187769256E-2"/>
          <c:y val="0.15915129669840161"/>
          <c:w val="0.7424334101276796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NORMAL!$G$704:$J$704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793D-48EE-B432-79209AD1E1CA}"/>
            </c:ext>
          </c:extLst>
        </c:ser>
        <c:ser>
          <c:idx val="1"/>
          <c:order val="1"/>
          <c:tx>
            <c:strRef>
              <c:f>NORMAL!$C$705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NORMAL!$G$705:$J$705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793D-48EE-B432-79209AD1E1CA}"/>
            </c:ext>
          </c:extLst>
        </c:ser>
        <c:ser>
          <c:idx val="2"/>
          <c:order val="2"/>
          <c:tx>
            <c:strRef>
              <c:f>NORMAL!$C$712</c:f>
              <c:strCache>
                <c:ptCount val="1"/>
                <c:pt idx="0">
                  <c:v>Beam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NORMAL!$G$712:$J$712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793D-48EE-B432-79209AD1E1CA}"/>
            </c:ext>
          </c:extLst>
        </c:ser>
        <c:ser>
          <c:idx val="4"/>
          <c:order val="3"/>
          <c:tx>
            <c:strRef>
              <c:f>NORMAL!$C$707</c:f>
              <c:strCache>
                <c:ptCount val="1"/>
                <c:pt idx="0">
                  <c:v>Experimenter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NORMAL!$G$707:$J$707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793D-48EE-B432-79209AD1E1CA}"/>
            </c:ext>
          </c:extLst>
        </c:ser>
        <c:ser>
          <c:idx val="5"/>
          <c:order val="4"/>
          <c:tx>
            <c:strRef>
              <c:f>NORMAL!$C$706</c:f>
              <c:strCache>
                <c:ptCount val="1"/>
                <c:pt idx="0">
                  <c:v>Machine  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NORMAL!$G$706:$J$706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793D-48EE-B432-79209AD1E1CA}"/>
            </c:ext>
          </c:extLst>
        </c:ser>
        <c:ser>
          <c:idx val="6"/>
          <c:order val="5"/>
          <c:tx>
            <c:strRef>
              <c:f>NORMAL!$C$708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NORMAL!$G$708:$J$708</c:f>
              <c:numCache>
                <c:formatCode>0</c:formatCode>
                <c:ptCount val="4"/>
                <c:pt idx="0">
                  <c:v>168</c:v>
                </c:pt>
                <c:pt idx="1">
                  <c:v>168</c:v>
                </c:pt>
                <c:pt idx="2">
                  <c:v>168</c:v>
                </c:pt>
                <c:pt idx="3">
                  <c:v>168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793D-48EE-B432-79209AD1E1CA}"/>
            </c:ext>
          </c:extLst>
        </c:ser>
        <c:ser>
          <c:idx val="7"/>
          <c:order val="6"/>
          <c:tx>
            <c:strRef>
              <c:f>NORMAL!$C$711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NORMAL!$G$711:$J$711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7-793D-48EE-B432-79209AD1E1CA}"/>
            </c:ext>
          </c:extLst>
        </c:ser>
        <c:ser>
          <c:idx val="8"/>
          <c:order val="7"/>
          <c:tx>
            <c:strRef>
              <c:f>NORMAL!$C$710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NORMAL!$G$710:$J$710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793D-48EE-B432-79209AD1E1CA}"/>
            </c:ext>
          </c:extLst>
        </c:ser>
        <c:ser>
          <c:idx val="3"/>
          <c:order val="8"/>
          <c:tx>
            <c:strRef>
              <c:f>NORMAL!$C$709</c:f>
              <c:strCache>
                <c:ptCount val="1"/>
                <c:pt idx="0">
                  <c:v>Machine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NORMAL!$G$709:$J$709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9-793D-48EE-B432-79209AD1E1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2386816"/>
        <c:axId val="112388736"/>
      </c:barChart>
      <c:catAx>
        <c:axId val="11238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87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12388736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6816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761349149686471"/>
          <c:y val="0.15598139755077237"/>
          <c:w val="0.13323124518915191"/>
          <c:h val="0.790968761530803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MARCH 2025
</a:t>
            </a:r>
          </a:p>
        </c:rich>
      </c:tx>
      <c:layout>
        <c:manualLayout>
          <c:xMode val="edge"/>
          <c:yMode val="edge"/>
          <c:x val="0.30560899885915532"/>
          <c:y val="1.981252765202736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9435552541872512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NORMAL!$BC$704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NORMAL!$BG$703:$BK$703</c:f>
              <c:strCache>
                <c:ptCount val="5"/>
                <c:pt idx="0">
                  <c:v>FY25-week 22:</c:v>
                </c:pt>
                <c:pt idx="1">
                  <c:v>FY25-week 23:</c:v>
                </c:pt>
                <c:pt idx="2">
                  <c:v>FY25-week 24:</c:v>
                </c:pt>
                <c:pt idx="3">
                  <c:v>FY25-week 25:</c:v>
                </c:pt>
                <c:pt idx="4">
                  <c:v>FY25-week 26:</c:v>
                </c:pt>
              </c:strCache>
            </c:strRef>
          </c:cat>
          <c:val>
            <c:numRef>
              <c:f>NORMAL!$BG$704:$BK$704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4A-4CE4-8BC8-1B8122AB7ADF}"/>
            </c:ext>
          </c:extLst>
        </c:ser>
        <c:ser>
          <c:idx val="1"/>
          <c:order val="1"/>
          <c:tx>
            <c:strRef>
              <c:f>NORMAL!$BC$705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NORMAL!$BG$705:$BK$705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4A-4CE4-8BC8-1B8122AB7ADF}"/>
            </c:ext>
          </c:extLst>
        </c:ser>
        <c:ser>
          <c:idx val="2"/>
          <c:order val="2"/>
          <c:tx>
            <c:strRef>
              <c:f>NORMAL!$BC$712</c:f>
              <c:strCache>
                <c:ptCount val="1"/>
                <c:pt idx="0">
                  <c:v>Beam       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NORMAL!$BG$712:$BK$712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54A-4CE4-8BC8-1B8122AB7ADF}"/>
            </c:ext>
          </c:extLst>
        </c:ser>
        <c:ser>
          <c:idx val="4"/>
          <c:order val="3"/>
          <c:tx>
            <c:strRef>
              <c:f>NORMAL!$BC$707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NORMAL!$BG$707:$BK$707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54A-4CE4-8BC8-1B8122AB7ADF}"/>
            </c:ext>
          </c:extLst>
        </c:ser>
        <c:ser>
          <c:idx val="5"/>
          <c:order val="4"/>
          <c:tx>
            <c:strRef>
              <c:f>NORMAL!$BC$706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D26-4F46-AD3B-B4DF702C9C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NORMAL!$BG$706:$BK$706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8.17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54A-4CE4-8BC8-1B8122AB7ADF}"/>
            </c:ext>
          </c:extLst>
        </c:ser>
        <c:ser>
          <c:idx val="6"/>
          <c:order val="5"/>
          <c:tx>
            <c:strRef>
              <c:f>NORMAL!$BC$708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863-45BF-BFC5-980D6685609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NORMAL!$BG$708:$BK$708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54A-4CE4-8BC8-1B8122AB7ADF}"/>
            </c:ext>
          </c:extLst>
        </c:ser>
        <c:ser>
          <c:idx val="7"/>
          <c:order val="6"/>
          <c:tx>
            <c:strRef>
              <c:f>NORMAL!$BC$711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NORMAL!$BG$711:$BK$711</c:f>
              <c:numCache>
                <c:formatCode>0</c:formatCode>
                <c:ptCount val="5"/>
                <c:pt idx="0">
                  <c:v>168</c:v>
                </c:pt>
                <c:pt idx="1">
                  <c:v>167</c:v>
                </c:pt>
                <c:pt idx="2">
                  <c:v>168</c:v>
                </c:pt>
                <c:pt idx="3">
                  <c:v>168</c:v>
                </c:pt>
                <c:pt idx="4">
                  <c:v>41.15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54A-4CE4-8BC8-1B8122AB7ADF}"/>
            </c:ext>
          </c:extLst>
        </c:ser>
        <c:ser>
          <c:idx val="8"/>
          <c:order val="7"/>
          <c:tx>
            <c:strRef>
              <c:f>NORMAL!$BC$710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NORMAL!$BG$710:$BK$710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54A-4CE4-8BC8-1B8122AB7ADF}"/>
            </c:ext>
          </c:extLst>
        </c:ser>
        <c:ser>
          <c:idx val="3"/>
          <c:order val="8"/>
          <c:tx>
            <c:strRef>
              <c:f>NORMAL!$BC$709</c:f>
              <c:strCache>
                <c:ptCount val="1"/>
                <c:pt idx="0">
                  <c:v>Machine   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D26-4F46-AD3B-B4DF702C9C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NORMAL!$BG$709:$BK$709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94.68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54A-4CE4-8BC8-1B8122AB7A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958464"/>
        <c:axId val="72597504"/>
      </c:barChart>
      <c:catAx>
        <c:axId val="68958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25975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72597504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58464"/>
        <c:crosses val="autoZero"/>
        <c:crossBetween val="between"/>
        <c:majorUnit val="24"/>
        <c:minorUnit val="12"/>
      </c:valAx>
      <c:spPr>
        <a:noFill/>
        <a:ln w="127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6040288021993738"/>
          <c:y val="0.17108767239638811"/>
          <c:w val="0.12633537679494808"/>
          <c:h val="0.7347484283297481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0.84377</cdr:x>
      <cdr:y>0.91852</cdr:y>
    </cdr:from>
    <cdr:to>
      <cdr:x>1</cdr:x>
      <cdr:y>0.95901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D10607B5-63E2-BE5A-6F68-2E948BF91A72}"/>
            </a:ext>
          </a:extLst>
        </cdr:cNvPr>
        <cdr:cNvSpPr txBox="1"/>
      </cdr:nvSpPr>
      <cdr:spPr>
        <a:xfrm xmlns:a="http://schemas.openxmlformats.org/drawingml/2006/main">
          <a:off x="10194966" y="6299203"/>
          <a:ext cx="1868294" cy="27765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/>
            <a:t>Data courtesy C. Naylor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0.50175</cdr:x>
      <cdr:y>0.5115</cdr:y>
    </cdr:from>
    <cdr:to>
      <cdr:x>0.50076</cdr:x>
      <cdr:y>0.52433</cdr:y>
    </cdr:to>
    <cdr:sp macro="" textlink="">
      <cdr:nvSpPr>
        <cdr:cNvPr id="1331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51567" y="3715344"/>
          <a:ext cx="122482" cy="257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0.0105</cdr:x>
      <cdr:y>0.0355</cdr:y>
    </cdr:from>
    <cdr:to>
      <cdr:x>0.00976</cdr:x>
      <cdr:y>0.04784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5780" y="306532"/>
          <a:ext cx="1939636" cy="57842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0.50175</cdr:x>
      <cdr:y>0.5115</cdr:y>
    </cdr:from>
    <cdr:to>
      <cdr:x>0.50076</cdr:x>
      <cdr:y>0.52433</cdr:y>
    </cdr:to>
    <cdr:sp macro="" textlink="">
      <cdr:nvSpPr>
        <cdr:cNvPr id="1331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51567" y="3715344"/>
          <a:ext cx="122482" cy="257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0.0105</cdr:x>
      <cdr:y>0.0355</cdr:y>
    </cdr:from>
    <cdr:to>
      <cdr:x>0.00976</cdr:x>
      <cdr:y>0.04784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5780" y="306532"/>
          <a:ext cx="1939636" cy="57842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0.50175</cdr:x>
      <cdr:y>0.5115</cdr:y>
    </cdr:from>
    <cdr:to>
      <cdr:x>0.50076</cdr:x>
      <cdr:y>0.52433</cdr:y>
    </cdr:to>
    <cdr:sp macro="" textlink="">
      <cdr:nvSpPr>
        <cdr:cNvPr id="1331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51567" y="3715344"/>
          <a:ext cx="122482" cy="257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0.0105</cdr:x>
      <cdr:y>0.0355</cdr:y>
    </cdr:from>
    <cdr:to>
      <cdr:x>0.00976</cdr:x>
      <cdr:y>0.04784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5780" y="306532"/>
          <a:ext cx="1939636" cy="57842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0.66373</cdr:x>
      <cdr:y>0.29425</cdr:y>
    </cdr:from>
    <cdr:to>
      <cdr:x>0.82923</cdr:x>
      <cdr:y>0.35487</cdr:y>
    </cdr:to>
    <cdr:sp macro="" textlink="">
      <cdr:nvSpPr>
        <cdr:cNvPr id="2" name="Speech Bubble: Rectangle with Corners Rounded 1">
          <a:extLst xmlns:a="http://schemas.openxmlformats.org/drawingml/2006/main">
            <a:ext uri="{FF2B5EF4-FFF2-40B4-BE49-F238E27FC236}">
              <a16:creationId xmlns:a16="http://schemas.microsoft.com/office/drawing/2014/main" id="{36D0AC19-3476-38B0-DC5B-691F8B123503}"/>
            </a:ext>
          </a:extLst>
        </cdr:cNvPr>
        <cdr:cNvSpPr/>
      </cdr:nvSpPr>
      <cdr:spPr>
        <a:xfrm xmlns:a="http://schemas.openxmlformats.org/drawingml/2006/main">
          <a:off x="7929977" y="1830707"/>
          <a:ext cx="1977326" cy="377159"/>
        </a:xfrm>
        <a:prstGeom xmlns:a="http://schemas.openxmlformats.org/drawingml/2006/main" prst="wedgeRoundRectCallout">
          <a:avLst>
            <a:gd name="adj1" fmla="val 32323"/>
            <a:gd name="adj2" fmla="val 245992"/>
            <a:gd name="adj3" fmla="val 16667"/>
          </a:avLst>
        </a:prstGeom>
        <a:gradFill xmlns:a="http://schemas.openxmlformats.org/drawingml/2006/main"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 xmlns:a="http://schemas.openxmlformats.org/drawingml/2006/main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1400" kern="1200" dirty="0"/>
            <a:t>since 5/31 restoration</a:t>
          </a:r>
        </a:p>
      </cdr:txBody>
    </cdr:sp>
  </cdr:relSizeAnchor>
  <cdr:relSizeAnchor xmlns:cdr="http://schemas.openxmlformats.org/drawingml/2006/chartDrawing">
    <cdr:from>
      <cdr:x>0.72017</cdr:x>
      <cdr:y>0.14819</cdr:y>
    </cdr:from>
    <cdr:to>
      <cdr:x>0.86654</cdr:x>
      <cdr:y>0.23352</cdr:y>
    </cdr:to>
    <cdr:sp macro="" textlink="">
      <cdr:nvSpPr>
        <cdr:cNvPr id="3" name="Speech Bubble: Rectangle with Corners Rounded 2">
          <a:extLst xmlns:a="http://schemas.openxmlformats.org/drawingml/2006/main">
            <a:ext uri="{FF2B5EF4-FFF2-40B4-BE49-F238E27FC236}">
              <a16:creationId xmlns:a16="http://schemas.microsoft.com/office/drawing/2014/main" id="{739E9170-5DF7-9EDD-98DA-29704BE1F6F6}"/>
            </a:ext>
          </a:extLst>
        </cdr:cNvPr>
        <cdr:cNvSpPr/>
      </cdr:nvSpPr>
      <cdr:spPr>
        <a:xfrm xmlns:a="http://schemas.openxmlformats.org/drawingml/2006/main">
          <a:off x="8604293" y="921996"/>
          <a:ext cx="1748768" cy="530897"/>
        </a:xfrm>
        <a:prstGeom xmlns:a="http://schemas.openxmlformats.org/drawingml/2006/main" prst="wedgeRoundRectCallout">
          <a:avLst>
            <a:gd name="adj1" fmla="val 55549"/>
            <a:gd name="adj2" fmla="val 207889"/>
            <a:gd name="adj3" fmla="val 16667"/>
          </a:avLst>
        </a:prstGeom>
        <a:gradFill xmlns:a="http://schemas.openxmlformats.org/drawingml/2006/main"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 xmlns:a="http://schemas.openxmlformats.org/drawingml/2006/main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kern="1200" dirty="0"/>
            <a:t>since 3/26 start, </a:t>
          </a:r>
        </a:p>
        <a:p xmlns:a="http://schemas.openxmlformats.org/drawingml/2006/main">
          <a:r>
            <a:rPr lang="en-US" sz="1400" kern="1200" dirty="0"/>
            <a:t>if failure 3/26-5/31</a:t>
          </a:r>
        </a:p>
      </cdr:txBody>
    </cdr:sp>
  </cdr:relSizeAnchor>
  <cdr:relSizeAnchor xmlns:cdr="http://schemas.openxmlformats.org/drawingml/2006/chartDrawing">
    <cdr:from>
      <cdr:x>0.68402</cdr:x>
      <cdr:y>0.01848</cdr:y>
    </cdr:from>
    <cdr:to>
      <cdr:x>1</cdr:x>
      <cdr:y>0.05818</cdr:y>
    </cdr:to>
    <cdr:sp macro="" textlink="">
      <cdr:nvSpPr>
        <cdr:cNvPr id="4" name="Speech Bubble: Rectangle with Corners Rounded 3">
          <a:extLst xmlns:a="http://schemas.openxmlformats.org/drawingml/2006/main">
            <a:ext uri="{FF2B5EF4-FFF2-40B4-BE49-F238E27FC236}">
              <a16:creationId xmlns:a16="http://schemas.microsoft.com/office/drawing/2014/main" id="{5CB09FE6-3FC2-BE45-D8C5-FAA8A601C388}"/>
            </a:ext>
          </a:extLst>
        </cdr:cNvPr>
        <cdr:cNvSpPr/>
      </cdr:nvSpPr>
      <cdr:spPr>
        <a:xfrm xmlns:a="http://schemas.openxmlformats.org/drawingml/2006/main">
          <a:off x="8172450" y="114983"/>
          <a:ext cx="3775140" cy="246967"/>
        </a:xfrm>
        <a:prstGeom xmlns:a="http://schemas.openxmlformats.org/drawingml/2006/main" prst="wedgeRoundRectCallout">
          <a:avLst>
            <a:gd name="adj1" fmla="val 35743"/>
            <a:gd name="adj2" fmla="val 422878"/>
            <a:gd name="adj3" fmla="val 16667"/>
          </a:avLst>
        </a:prstGeom>
        <a:gradFill xmlns:a="http://schemas.openxmlformats.org/drawingml/2006/main"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 xmlns:a="http://schemas.openxmlformats.org/drawingml/2006/main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kern="1200" dirty="0">
              <a:solidFill>
                <a:schemeClr val="tx1"/>
              </a:solidFill>
            </a:rPr>
            <a:t>since 3/26 start, with maintenance 3/26-5/31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B306908-5DE8-4B7A-A140-6D10B4C48370}" type="datetimeFigureOut">
              <a:rPr lang="en-US"/>
              <a:pPr>
                <a:defRPr/>
              </a:pPr>
              <a:t>12/2/2025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865A6F2-A40F-4291-972B-2B1F22E4B0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035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BLIP plot from  LogView /MCR/</a:t>
            </a:r>
            <a:r>
              <a:rPr lang="en-US" dirty="0" err="1"/>
              <a:t>PerformanceStats</a:t>
            </a:r>
            <a:r>
              <a:rPr lang="en-US" dirty="0"/>
              <a:t>/</a:t>
            </a:r>
            <a:r>
              <a:rPr lang="en-US" dirty="0" err="1"/>
              <a:t>timeMeetingBLIP.lvdisp</a:t>
            </a:r>
            <a:endParaRPr lang="en-US" dirty="0"/>
          </a:p>
          <a:p>
            <a:r>
              <a:rPr lang="en-US" dirty="0"/>
              <a:t>Avail calc on </a:t>
            </a:r>
            <a:r>
              <a:rPr lang="en-US" dirty="0" err="1"/>
              <a:t>nsrl</a:t>
            </a:r>
            <a:r>
              <a:rPr lang="en-US" dirty="0"/>
              <a:t> time Excel sheet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11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Graph and avail calc from </a:t>
            </a:r>
            <a:r>
              <a:rPr lang="en-US" dirty="0" err="1"/>
              <a:t>nsrl</a:t>
            </a:r>
            <a:r>
              <a:rPr lang="en-US" dirty="0"/>
              <a:t> time.xlsx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82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NSRL plot from  LogView /MCR/</a:t>
            </a:r>
            <a:r>
              <a:rPr lang="en-US" dirty="0" err="1"/>
              <a:t>PerformanceStats</a:t>
            </a:r>
            <a:r>
              <a:rPr lang="en-US" dirty="0"/>
              <a:t>/</a:t>
            </a:r>
            <a:r>
              <a:rPr lang="en-US" dirty="0" err="1"/>
              <a:t>timeMeetingNSRL.lvdisp</a:t>
            </a:r>
            <a:r>
              <a:rPr lang="en-US" dirty="0"/>
              <a:t>, select Dose Rate and ion species in use</a:t>
            </a:r>
          </a:p>
          <a:p>
            <a:r>
              <a:rPr lang="en-US" dirty="0"/>
              <a:t>Screenshot of </a:t>
            </a:r>
            <a:r>
              <a:rPr lang="en-US" dirty="0" err="1"/>
              <a:t>AlarmSummary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95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413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108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Reliability comparisons to previous runs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582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B687E7-A509-602D-0172-BE04A74449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CACFB5-BAF9-F677-61B7-432113F678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7F32A3-349A-CCF9-E14C-DA187EA756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Reliability comparisons to previous runs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B70604-A01E-1837-7641-60A82AE360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293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Normally hidden. Explains how the 85% from DOE comes in to play, &amp; general availability metrics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5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7" y="2541806"/>
            <a:ext cx="10334625" cy="1947460"/>
          </a:xfrm>
        </p:spPr>
        <p:txBody>
          <a:bodyPr anchor="t" anchorCtr="0"/>
          <a:lstStyle>
            <a:lvl1pPr algn="l">
              <a:defRPr sz="45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7" y="5773231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7" y="4501446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019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512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480" userDrawn="1">
          <p15:clr>
            <a:srgbClr val="FBAE40"/>
          </p15:clr>
        </p15:guide>
        <p15:guide id="11" pos="976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EFD42326-AC9C-420D-B180-F6A7201887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40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8B257AAB-8CAC-4C03-87C7-DD1EB4E616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40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C8403DDF-F6C9-4D24-AA31-0A50BD5CBA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825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B6B495-DEBD-4DF7-90F7-B6A94AE427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7" y="2541806"/>
            <a:ext cx="10334625" cy="1947460"/>
          </a:xfrm>
        </p:spPr>
        <p:txBody>
          <a:bodyPr anchor="t" anchorCtr="0"/>
          <a:lstStyle>
            <a:lvl1pPr algn="l">
              <a:defRPr sz="45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7" y="4501446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8079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E63BA202-2275-4151-9EA8-94D231A230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24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1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1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6EDF8193-1A5A-4BC7-88EA-95313DE5C3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410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4CC453D8-DE21-478E-B7AC-AC62FB21F1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73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CAC18BBE-04EE-40EC-8ECB-C8E77DE938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29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977C4665-3D05-420B-8F7A-56420ED7D7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965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4912E5AB-6E61-4B2B-987F-42A1C67F2B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75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7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36B6B495-DEBD-4DF7-90F7-B6A94AE427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4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48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9760" userDrawn="1">
          <p15:clr>
            <a:srgbClr val="F26B43"/>
          </p15:clr>
        </p15:guide>
        <p15:guide id="13" orient="horz" pos="2160" userDrawn="1">
          <p15:clr>
            <a:srgbClr val="F26B43"/>
          </p15:clr>
        </p15:guide>
        <p15:guide id="14" pos="5120" userDrawn="1">
          <p15:clr>
            <a:srgbClr val="F26B43"/>
          </p15:clr>
        </p15:guide>
        <p15:guide id="15" pos="512" userDrawn="1">
          <p15:clr>
            <a:srgbClr val="F26B43"/>
          </p15:clr>
        </p15:guide>
        <p15:guide id="16" pos="9728" userDrawn="1">
          <p15:clr>
            <a:srgbClr val="F26B43"/>
          </p15:clr>
        </p15:guide>
        <p15:guide id="17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4C9C9F-A370-1B2E-4C74-1A407FA5EE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57AB408-2AEC-676E-6D35-651C9CD1C8AA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9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8039693"/>
              </p:ext>
            </p:extLst>
          </p:nvPr>
        </p:nvGraphicFramePr>
        <p:xfrm>
          <a:off x="256902" y="0"/>
          <a:ext cx="11935097" cy="6217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7869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88A4413-DF12-6C43-C568-E3C2B8831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id="{B6DEC97E-ED47-39F2-2CEE-8CFCCC6B4196}"/>
              </a:ext>
            </a:extLst>
          </p:cNvPr>
          <p:cNvSpPr txBox="1"/>
          <p:nvPr/>
        </p:nvSpPr>
        <p:spPr>
          <a:xfrm>
            <a:off x="10113232" y="6360439"/>
            <a:ext cx="1868294" cy="265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6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742061"/>
              </p:ext>
            </p:extLst>
          </p:nvPr>
        </p:nvGraphicFramePr>
        <p:xfrm>
          <a:off x="210474" y="1"/>
          <a:ext cx="11981526" cy="6229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1221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8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8149750"/>
              </p:ext>
            </p:extLst>
          </p:nvPr>
        </p:nvGraphicFramePr>
        <p:xfrm>
          <a:off x="238124" y="0"/>
          <a:ext cx="11953875" cy="6191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1">
            <a:extLst>
              <a:ext uri="{FF2B5EF4-FFF2-40B4-BE49-F238E27FC236}">
                <a16:creationId xmlns:a16="http://schemas.microsoft.com/office/drawing/2014/main" id="{EEC8F218-3EEB-A189-95A7-B72B9B9BBD33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</p:spTree>
    <p:extLst>
      <p:ext uri="{BB962C8B-B14F-4D97-AF65-F5344CB8AC3E}">
        <p14:creationId xmlns:p14="http://schemas.microsoft.com/office/powerpoint/2010/main" val="1148163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F1F10C6-8C53-CFE7-29D1-BC5EFFE74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45C4DDDD-E41F-96C0-070C-6982FFFA8506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A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316351"/>
              </p:ext>
            </p:extLst>
          </p:nvPr>
        </p:nvGraphicFramePr>
        <p:xfrm>
          <a:off x="210207" y="105103"/>
          <a:ext cx="11981793" cy="6179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0603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7511366-F537-F429-19FA-50966BBFC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EC4F02A7-668A-29B8-C4E6-CC0523FEE95F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6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6468021"/>
              </p:ext>
            </p:extLst>
          </p:nvPr>
        </p:nvGraphicFramePr>
        <p:xfrm>
          <a:off x="216816" y="0"/>
          <a:ext cx="11975184" cy="6284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8564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9BA153E-DB05-CA1B-04B4-7E7FEBF1D1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CCA1C423-A28F-562B-C229-DB2D5C051592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8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7804415"/>
              </p:ext>
            </p:extLst>
          </p:nvPr>
        </p:nvGraphicFramePr>
        <p:xfrm>
          <a:off x="228876" y="0"/>
          <a:ext cx="11963123" cy="6174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83450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C791421-8AA9-0D26-F85C-888216D422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701E86A7-581E-44A4-0B18-5FAEBBE487F5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A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7411406"/>
              </p:ext>
            </p:extLst>
          </p:nvPr>
        </p:nvGraphicFramePr>
        <p:xfrm>
          <a:off x="207388" y="1"/>
          <a:ext cx="11984612" cy="6284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1674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6A200A0-857E-5A86-BEEC-39C8CD7167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367003BB-2CF5-B9FF-6DEB-CCD7B5DB1C94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6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892664"/>
              </p:ext>
            </p:extLst>
          </p:nvPr>
        </p:nvGraphicFramePr>
        <p:xfrm>
          <a:off x="226244" y="0"/>
          <a:ext cx="11965756" cy="6284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09686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0294710-324C-6936-2D47-91E1C53498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F8314073-B802-68E9-992A-457836165DF9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8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2576407"/>
              </p:ext>
            </p:extLst>
          </p:nvPr>
        </p:nvGraphicFramePr>
        <p:xfrm>
          <a:off x="213360" y="-1"/>
          <a:ext cx="11978640" cy="6200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748623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5B542D-01D4-76B5-ADE6-37E2CB511D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94A35B2B-8385-D0DA-093F-46ADDAC827DB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000-00004A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4006195"/>
              </p:ext>
            </p:extLst>
          </p:nvPr>
        </p:nvGraphicFramePr>
        <p:xfrm>
          <a:off x="227814" y="0"/>
          <a:ext cx="11964186" cy="6284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494213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863BDD1-D007-46C0-BF7F-C081F92DEBC0}"/>
              </a:ext>
            </a:extLst>
          </p:cNvPr>
          <p:cNvSpPr/>
          <p:nvPr/>
        </p:nvSpPr>
        <p:spPr>
          <a:xfrm>
            <a:off x="6096000" y="960375"/>
            <a:ext cx="4917259" cy="354674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17A969-CC37-4606-AD17-F21CAD8F025A}"/>
              </a:ext>
            </a:extLst>
          </p:cNvPr>
          <p:cNvCxnSpPr>
            <a:cxnSpLocks/>
          </p:cNvCxnSpPr>
          <p:nvPr/>
        </p:nvCxnSpPr>
        <p:spPr>
          <a:xfrm flipH="1">
            <a:off x="7719433" y="677204"/>
            <a:ext cx="3350187" cy="25318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DD3746-35F2-4E43-ABBD-7311B4E17E51}"/>
              </a:ext>
            </a:extLst>
          </p:cNvPr>
          <p:cNvCxnSpPr>
            <a:cxnSpLocks/>
          </p:cNvCxnSpPr>
          <p:nvPr/>
        </p:nvCxnSpPr>
        <p:spPr>
          <a:xfrm flipH="1">
            <a:off x="7395845" y="1895556"/>
            <a:ext cx="3473227" cy="243009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8B9EDEB6-1147-42F7-9DA6-2BBE9304AEF5}"/>
              </a:ext>
            </a:extLst>
          </p:cNvPr>
          <p:cNvSpPr/>
          <p:nvPr/>
        </p:nvSpPr>
        <p:spPr>
          <a:xfrm>
            <a:off x="10448145" y="677204"/>
            <a:ext cx="1489029" cy="364844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3E1051-7FA6-4BEE-AA4B-6BBFADD154D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9483" y="183644"/>
            <a:ext cx="4338638" cy="606425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Operations for BLIP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A90EA1-542B-4D1B-8A75-F72CC3779E1C}"/>
              </a:ext>
            </a:extLst>
          </p:cNvPr>
          <p:cNvSpPr/>
          <p:nvPr/>
        </p:nvSpPr>
        <p:spPr>
          <a:xfrm>
            <a:off x="5676686" y="590605"/>
            <a:ext cx="6328854" cy="440120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No BLIP</a:t>
            </a:r>
          </a:p>
          <a:p>
            <a:pPr algn="ctr"/>
            <a:r>
              <a:rPr lang="en-US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this past week</a:t>
            </a: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F1692A-327B-4A38-A46D-758905412178}"/>
              </a:ext>
            </a:extLst>
          </p:cNvPr>
          <p:cNvSpPr txBox="1"/>
          <p:nvPr/>
        </p:nvSpPr>
        <p:spPr>
          <a:xfrm>
            <a:off x="254826" y="790069"/>
            <a:ext cx="4497945" cy="54337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rmAutofit/>
          </a:bodyPr>
          <a:lstStyle/>
          <a:p>
            <a:endParaRPr lang="en-US" sz="2800" dirty="0"/>
          </a:p>
          <a:p>
            <a:r>
              <a:rPr lang="en-US" sz="2800" dirty="0"/>
              <a:t>BLIP remains in shutdown.</a:t>
            </a:r>
          </a:p>
          <a:p>
            <a:endParaRPr lang="en-US" sz="2800" dirty="0"/>
          </a:p>
          <a:p>
            <a:br>
              <a:rPr lang="en-US" sz="2400" dirty="0">
                <a:solidFill>
                  <a:schemeClr val="accent3">
                    <a:lumMod val="75000"/>
                  </a:schemeClr>
                </a:solidFill>
              </a:rPr>
            </a:b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841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C143406-4AD0-028A-BD19-8619AA8D98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2C5768-E2BC-7FDB-F4F5-F1C3EF2CE35B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656D8033-2C6B-C01D-97D8-E71E6BF1C920}"/>
              </a:ext>
            </a:extLst>
          </p:cNvPr>
          <p:cNvGraphicFramePr>
            <a:graphicFrameLocks/>
          </p:cNvGraphicFramePr>
          <p:nvPr/>
        </p:nvGraphicFramePr>
        <p:xfrm>
          <a:off x="226242" y="-14091"/>
          <a:ext cx="11965757" cy="6235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904346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CD58E3F-F47B-442F-B8F8-75AE9391E2A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82425" y="196850"/>
            <a:ext cx="10925666" cy="609600"/>
          </a:xfrm>
        </p:spPr>
        <p:txBody>
          <a:bodyPr>
            <a:noAutofit/>
          </a:bodyPr>
          <a:lstStyle/>
          <a:p>
            <a:r>
              <a:rPr lang="en-US" sz="2800" dirty="0"/>
              <a:t>NSRL activity past weeks: 11/25-12/2/2025 </a:t>
            </a:r>
            <a:r>
              <a:rPr lang="en-US" sz="2400" dirty="0"/>
              <a:t>(as of 0800)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AD2342-837F-44BE-A9A7-5BCD33A79969}"/>
              </a:ext>
            </a:extLst>
          </p:cNvPr>
          <p:cNvSpPr txBox="1"/>
          <p:nvPr/>
        </p:nvSpPr>
        <p:spPr>
          <a:xfrm>
            <a:off x="2749002" y="6303010"/>
            <a:ext cx="8093596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defRPr/>
            </a:pPr>
            <a:r>
              <a:rPr lang="en-US" sz="2400" b="1" dirty="0">
                <a:latin typeface="Calibri"/>
                <a:cs typeface="Calibri"/>
              </a:rPr>
              <a:t>Availability: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b="1" dirty="0">
                <a:solidFill>
                  <a:schemeClr val="accent4"/>
                </a:solidFill>
                <a:latin typeface="Calibri"/>
                <a:cs typeface="Calibri"/>
              </a:rPr>
              <a:t>82.9%</a:t>
            </a:r>
            <a:endParaRPr lang="en-US" sz="2400" b="1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498A92-B3B2-49BC-A076-391E836286E6}"/>
              </a:ext>
            </a:extLst>
          </p:cNvPr>
          <p:cNvSpPr txBox="1"/>
          <p:nvPr/>
        </p:nvSpPr>
        <p:spPr>
          <a:xfrm>
            <a:off x="217170" y="1243362"/>
            <a:ext cx="282042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NSRL running continues.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Various setup and user beam time through the week.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12 EBIS species, Tandem Au, Linac protons logged to NSRL</a:t>
            </a:r>
          </a:p>
          <a:p>
            <a:pPr algn="ctr"/>
            <a:br>
              <a:rPr lang="en-US" sz="1600" dirty="0"/>
            </a:br>
            <a:endParaRPr lang="en-US" sz="1600" dirty="0"/>
          </a:p>
          <a:p>
            <a:pPr algn="ctr"/>
            <a:r>
              <a:rPr lang="en-US" sz="1600" dirty="0"/>
              <a:t>Run 26-A continues,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schedule posted </a:t>
            </a:r>
            <a:r>
              <a:rPr lang="en-US" sz="1600" dirty="0"/>
              <a:t>with users up to </a:t>
            </a:r>
            <a:r>
              <a:rPr lang="en-US" sz="1600" dirty="0">
                <a:solidFill>
                  <a:schemeClr val="accent4"/>
                </a:solidFill>
              </a:rPr>
              <a:t>21 December.</a:t>
            </a:r>
            <a:r>
              <a:rPr lang="en-US" sz="1600" dirty="0"/>
              <a:t>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EFAF220-6078-17A6-BEB0-09EB7B3FF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8815353"/>
              </p:ext>
            </p:extLst>
          </p:nvPr>
        </p:nvGraphicFramePr>
        <p:xfrm>
          <a:off x="3037591" y="806450"/>
          <a:ext cx="9154409" cy="5496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7359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CF00A-CA15-4D7B-9B47-22CDCFC7B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51" y="54153"/>
            <a:ext cx="4178993" cy="364074"/>
          </a:xfr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>
                <a:solidFill>
                  <a:schemeClr val="tx1"/>
                </a:solidFill>
              </a:rPr>
              <a:t>Notes from Operations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7E873D-E72B-4BE0-99D3-3CB079EDDDF1}"/>
              </a:ext>
            </a:extLst>
          </p:cNvPr>
          <p:cNvSpPr txBox="1"/>
          <p:nvPr/>
        </p:nvSpPr>
        <p:spPr>
          <a:xfrm>
            <a:off x="238126" y="418227"/>
            <a:ext cx="7520134" cy="6439773"/>
          </a:xfrm>
          <a:prstGeom prst="rect">
            <a:avLst/>
          </a:prstGeom>
          <a:solidFill>
            <a:schemeClr val="accent1">
              <a:lumMod val="40000"/>
              <a:lumOff val="60000"/>
              <a:alpha val="6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rmAutofit fontScale="92500" lnSpcReduction="20000"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Notable failures (&gt;1 </a:t>
            </a:r>
            <a:r>
              <a:rPr lang="en-US" sz="2400" b="1" dirty="0" err="1">
                <a:solidFill>
                  <a:schemeClr val="tx1"/>
                </a:solidFill>
              </a:rPr>
              <a:t>hr</a:t>
            </a:r>
            <a:r>
              <a:rPr lang="en-US" sz="2400" b="1" dirty="0">
                <a:solidFill>
                  <a:schemeClr val="tx1"/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  <a:cs typeface="Arial"/>
              </a:rPr>
              <a:t>sPHENIX</a:t>
            </a:r>
            <a:r>
              <a:rPr lang="en-US" sz="2000" dirty="0">
                <a:solidFill>
                  <a:schemeClr val="tx1"/>
                </a:solidFill>
                <a:cs typeface="Arial"/>
              </a:rPr>
              <a:t> work on TPC extends beyond maintenance </a:t>
            </a:r>
            <a:br>
              <a:rPr lang="en-US" sz="2000" dirty="0">
                <a:solidFill>
                  <a:schemeClr val="tx1"/>
                </a:solidFill>
                <a:cs typeface="Arial"/>
              </a:rPr>
            </a:br>
            <a:r>
              <a:rPr lang="en-US" sz="2000" dirty="0">
                <a:solidFill>
                  <a:schemeClr val="tx1"/>
                </a:solidFill>
                <a:cs typeface="Arial"/>
              </a:rPr>
              <a:t>period.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Yellow injection kicker failure, ALE faults; work </a:t>
            </a:r>
            <a:br>
              <a:rPr lang="en-US" sz="2000" dirty="0">
                <a:solidFill>
                  <a:schemeClr val="tx1"/>
                </a:solidFill>
                <a:cs typeface="Arial"/>
              </a:rPr>
            </a:br>
            <a:r>
              <a:rPr lang="en-US" sz="2000" dirty="0">
                <a:solidFill>
                  <a:schemeClr val="tx1"/>
                </a:solidFill>
                <a:cs typeface="Arial"/>
              </a:rPr>
              <a:t>extended beyond store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Beam abort, Controls failure of 4b-rtdl, Blue QLI, </a:t>
            </a:r>
            <a:br>
              <a:rPr lang="en-US" sz="2000" dirty="0">
                <a:solidFill>
                  <a:schemeClr val="tx1"/>
                </a:solidFill>
                <a:cs typeface="Arial"/>
              </a:rPr>
            </a:br>
            <a:r>
              <a:rPr lang="en-US" sz="2000" dirty="0">
                <a:solidFill>
                  <a:schemeClr val="tx1"/>
                </a:solidFill>
                <a:cs typeface="Arial"/>
              </a:rPr>
              <a:t>extensive recovery of various systems, including </a:t>
            </a:r>
            <a:br>
              <a:rPr lang="en-US" sz="2000" dirty="0">
                <a:solidFill>
                  <a:schemeClr val="tx1"/>
                </a:solidFill>
                <a:cs typeface="Arial"/>
              </a:rPr>
            </a:br>
            <a:r>
              <a:rPr lang="en-US" sz="2000" dirty="0" err="1">
                <a:solidFill>
                  <a:schemeClr val="tx1"/>
                </a:solidFill>
                <a:cs typeface="Arial"/>
              </a:rPr>
              <a:t>sPHENIX</a:t>
            </a:r>
            <a:r>
              <a:rPr lang="en-US" sz="2000" dirty="0">
                <a:solidFill>
                  <a:schemeClr val="tx1"/>
                </a:solidFill>
                <a:cs typeface="Arial"/>
              </a:rPr>
              <a:t> magnet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  <a:cs typeface="Arial"/>
              </a:rPr>
              <a:t>sPHENIX</a:t>
            </a:r>
            <a:r>
              <a:rPr lang="en-US" sz="2000" dirty="0">
                <a:solidFill>
                  <a:schemeClr val="tx1"/>
                </a:solidFill>
                <a:cs typeface="Arial"/>
              </a:rPr>
              <a:t> access for TPC issue (2x)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Booster MMPS trip on water fault, leak repaired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EBIS 16-pole deflector bias PS failure; replaced</a:t>
            </a:r>
          </a:p>
          <a:p>
            <a:endParaRPr lang="en-US" sz="2000" dirty="0">
              <a:solidFill>
                <a:schemeClr val="tx1"/>
              </a:solidFill>
              <a:cs typeface="Arial"/>
            </a:endParaRPr>
          </a:p>
          <a:p>
            <a:r>
              <a:rPr lang="en-US" sz="2200" i="1" dirty="0">
                <a:solidFill>
                  <a:schemeClr val="tx1"/>
                </a:solidFill>
              </a:rPr>
              <a:t>Other notes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cs typeface="Arial"/>
              </a:rPr>
              <a:t>Other STAR, </a:t>
            </a:r>
            <a:r>
              <a:rPr lang="en-US" sz="1900" dirty="0" err="1">
                <a:solidFill>
                  <a:schemeClr val="tx1"/>
                </a:solidFill>
                <a:cs typeface="Arial"/>
              </a:rPr>
              <a:t>sPHENIX</a:t>
            </a:r>
            <a:r>
              <a:rPr lang="en-US" sz="1900" dirty="0">
                <a:solidFill>
                  <a:schemeClr val="tx1"/>
                </a:solidFill>
                <a:cs typeface="Arial"/>
              </a:rPr>
              <a:t> accesses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cs typeface="Arial"/>
              </a:rPr>
              <a:t>RHIC RF station YS2, BS5 trips required expert </a:t>
            </a:r>
            <a:br>
              <a:rPr lang="en-US" sz="1900" dirty="0">
                <a:solidFill>
                  <a:schemeClr val="tx1"/>
                </a:solidFill>
                <a:cs typeface="Arial"/>
              </a:rPr>
            </a:br>
            <a:r>
              <a:rPr lang="en-US" sz="1900" dirty="0">
                <a:solidFill>
                  <a:schemeClr val="tx1"/>
                </a:solidFill>
                <a:cs typeface="Arial"/>
              </a:rPr>
              <a:t>assistance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cs typeface="Arial"/>
              </a:rPr>
              <a:t>AGS sector A ion pumps tripped, closing vacuum valves; reset </a:t>
            </a:r>
            <a:br>
              <a:rPr lang="en-US" sz="1900" dirty="0">
                <a:solidFill>
                  <a:schemeClr val="tx1"/>
                </a:solidFill>
                <a:cs typeface="Arial"/>
              </a:rPr>
            </a:br>
            <a:r>
              <a:rPr lang="en-US" sz="1900" dirty="0">
                <a:solidFill>
                  <a:schemeClr val="tx1"/>
                </a:solidFill>
                <a:cs typeface="Arial"/>
              </a:rPr>
              <a:t>behind store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cs typeface="Arial"/>
              </a:rPr>
              <a:t>STAR Trim West magnet trip, CAS recovered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cs typeface="Arial"/>
              </a:rPr>
              <a:t>Tandem MP7 tuning, delayed dump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cs typeface="Arial"/>
              </a:rPr>
              <a:t>bi8-tv8-ps failure, removed from operating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cs typeface="Arial"/>
              </a:rPr>
              <a:t>Other various trips, resets, tuning, foil </a:t>
            </a:r>
            <a:br>
              <a:rPr lang="en-US" sz="1900" dirty="0">
                <a:solidFill>
                  <a:schemeClr val="tx1"/>
                </a:solidFill>
                <a:cs typeface="Arial"/>
              </a:rPr>
            </a:br>
            <a:r>
              <a:rPr lang="en-US" sz="1900" dirty="0">
                <a:solidFill>
                  <a:schemeClr val="tx1"/>
                </a:solidFill>
                <a:cs typeface="Arial"/>
              </a:rPr>
              <a:t>changes (16 resets logged, in addition to </a:t>
            </a:r>
            <a:br>
              <a:rPr lang="en-US" sz="1900" dirty="0">
                <a:solidFill>
                  <a:schemeClr val="tx1"/>
                </a:solidFill>
                <a:cs typeface="Arial"/>
              </a:rPr>
            </a:br>
            <a:r>
              <a:rPr lang="en-US" sz="1900" dirty="0">
                <a:solidFill>
                  <a:schemeClr val="tx1"/>
                </a:solidFill>
                <a:cs typeface="Arial"/>
              </a:rPr>
              <a:t>short failures)</a:t>
            </a:r>
          </a:p>
          <a:p>
            <a:br>
              <a:rPr lang="en-US" sz="1900" dirty="0">
                <a:solidFill>
                  <a:schemeClr val="tx1"/>
                </a:solidFill>
                <a:cs typeface="Arial"/>
              </a:rPr>
            </a:br>
            <a:r>
              <a:rPr lang="en-US" sz="1900" dirty="0">
                <a:solidFill>
                  <a:schemeClr val="tx1"/>
                </a:solidFill>
                <a:cs typeface="Arial"/>
              </a:rPr>
              <a:t>Over 19 hours CeC beam; 8 hours polarized beam development, </a:t>
            </a:r>
          </a:p>
          <a:p>
            <a:r>
              <a:rPr lang="en-US" sz="1900" dirty="0">
                <a:solidFill>
                  <a:schemeClr val="tx1"/>
                </a:solidFill>
                <a:cs typeface="Arial"/>
              </a:rPr>
              <a:t>		other setup behind stores this week.</a:t>
            </a:r>
          </a:p>
          <a:p>
            <a:endParaRPr lang="en-US" sz="2000" dirty="0">
              <a:solidFill>
                <a:schemeClr val="tx1"/>
              </a:solidFill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0E3CCA-3A97-724D-7FDD-F21351CA16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9212" y="3786970"/>
            <a:ext cx="4942788" cy="30710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495D33-670F-38CB-E881-AE59080092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7934" y="0"/>
            <a:ext cx="5744066" cy="406696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360468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05BAB3-93A9-4362-AA58-BF024EA3D008}"/>
              </a:ext>
            </a:extLst>
          </p:cNvPr>
          <p:cNvSpPr txBox="1"/>
          <p:nvPr/>
        </p:nvSpPr>
        <p:spPr>
          <a:xfrm>
            <a:off x="269049" y="691861"/>
            <a:ext cx="11903901" cy="574643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MCR beam </a:t>
            </a:r>
            <a:r>
              <a:rPr lang="en-US" sz="2800" dirty="0">
                <a:solidFill>
                  <a:schemeClr val="accent2"/>
                </a:solidFill>
                <a:latin typeface="Arial" panose="020B0604020202020204"/>
              </a:rPr>
              <a:t>o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perations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lang="en-US" sz="2800" dirty="0">
                <a:solidFill>
                  <a:schemeClr val="accent2"/>
                </a:solidFill>
                <a:latin typeface="Arial" panose="020B0604020202020204"/>
              </a:rPr>
              <a:t>continue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RHIC physics continues</a:t>
            </a:r>
            <a:endParaRPr lang="en-US" sz="2400" dirty="0">
              <a:solidFill>
                <a:schemeClr val="accent5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</a:rPr>
              <a:t>Tandem (MP7) remains sole provider of Au31 for RHIC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</a:rPr>
              <a:t>NSRL shifts scheduled for users &amp; MD, 2 shifts/6 days this week, 5 days next.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Au31 from Tandem for higher intensity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Protons from Linac OPPIS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Other ion beams from EBIS</a:t>
            </a:r>
            <a:endParaRPr lang="en-US" sz="2400" dirty="0">
              <a:solidFill>
                <a:schemeClr val="accent4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BLIP </a:t>
            </a:r>
            <a:r>
              <a:rPr lang="en-US" sz="2400" dirty="0">
                <a:solidFill>
                  <a:schemeClr val="accent5"/>
                </a:solidFill>
              </a:rPr>
              <a:t>run cancelled for December. 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ORC in progress, but </a:t>
            </a:r>
            <a:r>
              <a:rPr lang="en-US" sz="2000" dirty="0">
                <a:solidFill>
                  <a:schemeClr val="accent4"/>
                </a:solidFill>
              </a:rPr>
              <a:t>no planned beam in BLIP line</a:t>
            </a:r>
            <a:r>
              <a:rPr lang="en-US" sz="2000" dirty="0"/>
              <a:t>.</a:t>
            </a:r>
            <a:endParaRPr lang="en-US" sz="2000" dirty="0">
              <a:solidFill>
                <a:schemeClr val="accent4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AGS tuning,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pp setup</a:t>
            </a:r>
            <a:r>
              <a:rPr lang="en-US" sz="2400" dirty="0"/>
              <a:t>, other studies to continue </a:t>
            </a:r>
            <a:br>
              <a:rPr lang="en-US" sz="2400" dirty="0"/>
            </a:br>
            <a:r>
              <a:rPr lang="en-US" sz="2400" dirty="0"/>
              <a:t>behind stores as time allows.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MCR shift coverage 24/7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9F1ECC-CF35-4518-9CB2-9BBD12EEE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0" y="154205"/>
            <a:ext cx="5638800" cy="62547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Reminder from Operations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B6D0DCB6-EC12-4336-C905-F0E89681B8DE}"/>
              </a:ext>
            </a:extLst>
          </p:cNvPr>
          <p:cNvSpPr txBox="1"/>
          <p:nvPr/>
        </p:nvSpPr>
        <p:spPr>
          <a:xfrm>
            <a:off x="5033010" y="6504198"/>
            <a:ext cx="25831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A. Nicola/C.S. Towle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194D26-10AB-8B11-CA4D-5EB09EA7E2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6397" y="3268980"/>
            <a:ext cx="4633861" cy="351221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198639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54B6A-0B15-F1CB-EE5E-01414CAD0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1049000" cy="46006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Keytree</a:t>
            </a:r>
            <a:r>
              <a:rPr lang="en-US" dirty="0"/>
              <a:t>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33A19-6A85-E02A-C4A4-530CCE677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825189"/>
            <a:ext cx="11049000" cy="5428466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</a:pPr>
            <a:r>
              <a:rPr lang="en-US" sz="2900" dirty="0"/>
              <a:t>Remote </a:t>
            </a:r>
            <a:r>
              <a:rPr lang="en-US" sz="2900" dirty="0" err="1"/>
              <a:t>keytree</a:t>
            </a:r>
            <a:r>
              <a:rPr lang="en-US" sz="2900" dirty="0"/>
              <a:t> systems require a database lookup to validate and authorize distribution of </a:t>
            </a:r>
            <a:r>
              <a:rPr lang="en-US" sz="2900" dirty="0" err="1"/>
              <a:t>keytokens</a:t>
            </a:r>
            <a:r>
              <a:rPr lang="en-US" sz="2900" dirty="0"/>
              <a:t>. The </a:t>
            </a:r>
            <a:r>
              <a:rPr lang="en-US" sz="2900" dirty="0" err="1"/>
              <a:t>Keytrak</a:t>
            </a:r>
            <a:r>
              <a:rPr lang="en-US" sz="2900" dirty="0"/>
              <a:t> system’s database is available for lookup functionality, but can no longer be modified in any way to add or edit qualified personnel.</a:t>
            </a:r>
          </a:p>
          <a:p>
            <a:pPr marL="0" indent="0"/>
            <a:r>
              <a:rPr lang="en-US" sz="3600" dirty="0">
                <a:solidFill>
                  <a:schemeClr val="accent5"/>
                </a:solidFill>
              </a:rPr>
              <a:t>Personnel affected: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New employees, experimenters arriving after 12/1/2024 could not be enrolled in database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Existing employees &amp; experimenters, not already enrolled, cannot be added or modified in database</a:t>
            </a:r>
          </a:p>
          <a:p>
            <a:pPr marL="0" indent="0"/>
            <a:r>
              <a:rPr lang="en-US" sz="3400" dirty="0">
                <a:solidFill>
                  <a:schemeClr val="accent5"/>
                </a:solidFill>
              </a:rPr>
              <a:t>Remote </a:t>
            </a:r>
            <a:r>
              <a:rPr lang="en-US" sz="3400" dirty="0" err="1">
                <a:solidFill>
                  <a:schemeClr val="accent5"/>
                </a:solidFill>
              </a:rPr>
              <a:t>keytrees</a:t>
            </a:r>
            <a:r>
              <a:rPr lang="en-US" sz="3400" dirty="0">
                <a:solidFill>
                  <a:schemeClr val="accent5"/>
                </a:solidFill>
              </a:rPr>
              <a:t> affected: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Iris scan @NSRL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BNLID scan @AGS South gate, North Conjunction Gate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Iris scan @RHIC STAR, sPHENIX, IP12, IP4</a:t>
            </a:r>
          </a:p>
          <a:p>
            <a:pPr marL="0" indent="0"/>
            <a:r>
              <a:rPr lang="en-US" sz="3400" dirty="0" err="1">
                <a:solidFill>
                  <a:schemeClr val="accent3">
                    <a:lumMod val="75000"/>
                  </a:schemeClr>
                </a:solidFill>
              </a:rPr>
              <a:t>Keytrees</a:t>
            </a:r>
            <a:r>
              <a:rPr lang="en-US" sz="3400" dirty="0">
                <a:solidFill>
                  <a:schemeClr val="accent3">
                    <a:lumMod val="75000"/>
                  </a:schemeClr>
                </a:solidFill>
              </a:rPr>
              <a:t> NOT affected: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BNLID scan @Linac, Booster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BNLID scan @RHIC IP2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MCR </a:t>
            </a:r>
            <a:r>
              <a:rPr lang="en-US" sz="3400" dirty="0" err="1"/>
              <a:t>keytrees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750396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597DA46-608A-839C-7C04-82DAD6054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FA71E-CCBA-1D45-F768-D07669A16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1049000" cy="46006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Keytree</a:t>
            </a:r>
            <a:r>
              <a:rPr lang="en-US" dirty="0"/>
              <a:t> notes,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76D95-B317-5D3A-AAA0-E47BE3015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825189"/>
            <a:ext cx="11049000" cy="5207624"/>
          </a:xfrm>
        </p:spPr>
        <p:txBody>
          <a:bodyPr>
            <a:normAutofit/>
          </a:bodyPr>
          <a:lstStyle/>
          <a:p>
            <a:pPr marL="0" indent="0"/>
            <a:r>
              <a:rPr lang="en-US" sz="2800" dirty="0">
                <a:solidFill>
                  <a:schemeClr val="accent4"/>
                </a:solidFill>
              </a:rPr>
              <a:t>Mitigation</a:t>
            </a:r>
            <a:r>
              <a:rPr lang="en-US" sz="2400" dirty="0">
                <a:solidFill>
                  <a:schemeClr val="accent4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Choose entrants that are currently enrolled to perform the work in the enclosure under Controlled Access (CA).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Obtain CA keys from MCR for remote gate watch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Arrange for local gate watch using other tokens for entrants.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Arrange for Restricted Access, and allow for delays incurred to sweep areas.</a:t>
            </a:r>
          </a:p>
          <a:p>
            <a:pPr marL="0" indent="0"/>
            <a:r>
              <a:rPr lang="en-US" sz="2800" b="1" i="1" u="sng" dirty="0">
                <a:solidFill>
                  <a:schemeClr val="accent5"/>
                </a:solidFill>
              </a:rPr>
              <a:t>CAUTION</a:t>
            </a:r>
            <a:endParaRPr lang="en-US" sz="2400" b="1" i="1" u="sng" dirty="0">
              <a:solidFill>
                <a:schemeClr val="accent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/>
              <a:t>Follow procedures</a:t>
            </a:r>
            <a:r>
              <a:rPr lang="en-US" sz="2400" dirty="0"/>
              <a:t>. Gate Watch staff will remain vigilant.</a:t>
            </a:r>
          </a:p>
          <a:p>
            <a:pPr marL="628650" lvl="1" indent="-285750"/>
            <a:r>
              <a:rPr lang="en-US" sz="2100" dirty="0"/>
              <a:t>No “piggy-backing” – one key/token per entrant.</a:t>
            </a:r>
          </a:p>
          <a:p>
            <a:pPr marL="628650" lvl="1" indent="-285750"/>
            <a:r>
              <a:rPr lang="en-US" sz="2100" dirty="0"/>
              <a:t>Access keys are not candy! </a:t>
            </a:r>
            <a:r>
              <a:rPr lang="en-US" sz="2100" b="1" i="1" dirty="0"/>
              <a:t>Authenticated entrant retains possession</a:t>
            </a:r>
            <a:r>
              <a:rPr lang="en-US" sz="21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Radiological Controls and the Access Controls System are not to be circumvented. This is (has been) enforced with disciplinary action (dismissal).</a:t>
            </a:r>
          </a:p>
          <a:p>
            <a:pPr marL="685800" lvl="2" indent="0">
              <a:buNone/>
            </a:pPr>
            <a:endParaRPr lang="en-US" sz="3000" dirty="0"/>
          </a:p>
          <a:p>
            <a:pPr marL="685800" lvl="2" indent="0">
              <a:buNone/>
            </a:pPr>
            <a:endParaRPr lang="en-US" sz="2400" dirty="0"/>
          </a:p>
          <a:p>
            <a:pPr marL="685800" lvl="1" indent="-3429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9679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813D40B-3237-4379-9D2A-62C720F549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3534001"/>
              </p:ext>
            </p:extLst>
          </p:nvPr>
        </p:nvGraphicFramePr>
        <p:xfrm>
          <a:off x="222266" y="0"/>
          <a:ext cx="11969734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534051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5D129F6-4D62-47D1-8B47-380CA79C88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761292"/>
              </p:ext>
            </p:extLst>
          </p:nvPr>
        </p:nvGraphicFramePr>
        <p:xfrm>
          <a:off x="242371" y="0"/>
          <a:ext cx="11949629" cy="628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822150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0AE3E56-EDD9-E442-4EB1-840BA93E1A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6E64602-3A08-45E3-93FF-87C234A400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492935"/>
              </p:ext>
            </p:extLst>
          </p:nvPr>
        </p:nvGraphicFramePr>
        <p:xfrm>
          <a:off x="244410" y="0"/>
          <a:ext cx="11947590" cy="6221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772791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D60A3-F39F-47BB-B66D-8F7A29415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812" y="365130"/>
            <a:ext cx="8328991" cy="625471"/>
          </a:xfrm>
        </p:spPr>
        <p:txBody>
          <a:bodyPr/>
          <a:lstStyle/>
          <a:p>
            <a:r>
              <a:rPr lang="en-US" dirty="0"/>
              <a:t>Availability, expected beam hours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4DE835-8720-4B46-A0C3-FD45325D36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8418" y="990601"/>
                <a:ext cx="11933582" cy="5181599"/>
              </a:xfrm>
            </p:spPr>
            <p:txBody>
              <a:bodyPr>
                <a:normAutofit fontScale="47500" lnSpcReduction="20000"/>
              </a:bodyPr>
              <a:lstStyle/>
              <a:p>
                <a:pPr marL="0" indent="0"/>
                <a:endParaRPr lang="en-US" sz="62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5500">
                          <a:latin typeface="Cambria Math" panose="02040503050406030204" pitchFamily="18" charset="0"/>
                        </a:rPr>
                        <m:t>Availability</m:t>
                      </m:r>
                      <m:r>
                        <a:rPr lang="en-US" sz="55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𝑎𝑐𝑡𝑢𝑎𝑙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𝑏𝑒𝑎𝑚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num>
                        <m:den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𝑠𝑐h𝑒𝑑𝑢𝑙𝑒𝑑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𝑏𝑒𝑎𝑚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den>
                      </m:f>
                      <m:r>
                        <a:rPr lang="en-US" sz="5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𝐵𝑒𝑎𝑚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𝑢𝑠𝑒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num>
                        <m:den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𝐶𝑎𝑙𝑒𝑛𝑑𝑎𝑟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𝑠𝑐h𝑒𝑑𝑢𝑙𝑒𝑑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𝑖𝑛𝑡𝑒𝑟𝑟𝑢𝑝𝑡𝑖𝑜𝑛𝑠</m:t>
                          </m:r>
                        </m:den>
                      </m:f>
                    </m:oMath>
                  </m:oMathPara>
                </a14:m>
                <a:endParaRPr lang="en-US" sz="6200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2400" b="1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3300" b="1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3300" b="1" i="1" dirty="0">
                  <a:latin typeface="Cambria Math" panose="02040503050406030204" pitchFamily="18" charset="0"/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100" b="1">
                          <a:latin typeface="Cambria Math" panose="02040503050406030204" pitchFamily="18" charset="0"/>
                        </a:rPr>
                        <m:t>𝐑𝐇𝐈𝐂</m:t>
                      </m:r>
                    </m:oMath>
                    <m:oMath xmlns:m="http://schemas.openxmlformats.org/officeDocument/2006/math">
                      <m:r>
                        <a:rPr lang="en-US" sz="3100" b="1">
                          <a:latin typeface="Cambria Math" panose="02040503050406030204" pitchFamily="18" charset="0"/>
                        </a:rPr>
                        <m:t>𝐀𝐯𝐚𝐢𝐥𝐚𝐛𝐢𝐥𝐢𝐭𝐲</m:t>
                      </m:r>
                      <m:r>
                        <a:rPr lang="en-US" sz="3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𝑃h𝑦𝑠𝑖𝑐𝑠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𝐷𝑒𝑣𝑒𝑙𝑜𝑝𝑚𝑒𝑛𝑡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𝐴𝑐𝑐𝑒𝑙𝑒𝑟𝑎𝑡𝑜𝑟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𝐸𝑥𝑝𝑒𝑟𝑖𝑚𝑒𝑛𝑡𝑠</m:t>
                          </m:r>
                        </m:num>
                        <m:den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𝑃h𝑦𝑠𝑖𝑐𝑠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𝐷𝑒𝑣𝑒𝑙𝑜𝑝𝑚𝑒𝑛𝑡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𝐴𝑐𝑐𝑒𝑙𝑒𝑟𝑎𝑡𝑜𝑟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n-US" sz="3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𝐹𝑎𝑖𝑙𝑢𝑟𝑒𝑠</m:t>
                          </m:r>
                        </m:den>
                      </m:f>
                    </m:oMath>
                  </m:oMathPara>
                </a14:m>
                <a:endParaRPr lang="en-US" sz="2500" dirty="0"/>
              </a:p>
              <a:p>
                <a:pPr marL="0" indent="0"/>
                <a:endParaRPr lang="en-US" sz="4300" dirty="0"/>
              </a:p>
              <a:p>
                <a:pPr marL="0" indent="0"/>
                <a:endParaRPr lang="en-US" sz="4300" dirty="0"/>
              </a:p>
              <a:p>
                <a:pPr marL="0" indent="0"/>
                <a:endParaRPr lang="en-US" sz="43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300" dirty="0"/>
                        <m:t>DOE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expected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beam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hours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=(#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𝑜𝑓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𝑤𝑒𝑒𝑘𝑠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−1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𝑤𝑒𝑒𝑘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𝑜𝑣𝑒𝑟h𝑒𝑎𝑑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)×</m:t>
                      </m:r>
                      <m:d>
                        <m:dPr>
                          <m:ctrlPr>
                            <a:rPr lang="en-US" sz="43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160 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𝑎𝑣𝑎𝑖𝑙𝑎𝑏𝑙𝑒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h𝑜𝑢𝑟𝑠</m:t>
                              </m:r>
                            </m:num>
                            <m:den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𝑤𝑒𝑒𝑘</m:t>
                              </m:r>
                            </m:den>
                          </m:f>
                        </m:e>
                      </m:d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4DE835-8720-4B46-A0C3-FD45325D36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418" y="990601"/>
                <a:ext cx="11933582" cy="518159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6317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233041D-0B33-1BD0-A20E-D080F691C3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52AED7-6059-CDD6-668A-2FC44F6641DF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433C4B4-3448-4A7E-BDD1-2D5F30C297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7195730"/>
              </p:ext>
            </p:extLst>
          </p:nvPr>
        </p:nvGraphicFramePr>
        <p:xfrm>
          <a:off x="240030" y="1"/>
          <a:ext cx="11951970" cy="6172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004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8410C1B-40D9-D263-84BC-8491BD3F3E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05F882-A527-D26D-AE6B-087A867427A1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D254AFE-8787-AC9A-B2C9-55160B6F89EC}"/>
              </a:ext>
            </a:extLst>
          </p:cNvPr>
          <p:cNvGraphicFramePr>
            <a:graphicFrameLocks/>
          </p:cNvGraphicFramePr>
          <p:nvPr/>
        </p:nvGraphicFramePr>
        <p:xfrm>
          <a:off x="235670" y="0"/>
          <a:ext cx="11956330" cy="6249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7851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7A490C4-2513-F95F-1273-6A43CBDA8D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D21FCF-E188-80DE-ABE0-5AC1F7FE93AF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7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3526601"/>
              </p:ext>
            </p:extLst>
          </p:nvPr>
        </p:nvGraphicFramePr>
        <p:xfrm>
          <a:off x="237434" y="0"/>
          <a:ext cx="11954566" cy="6191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9095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5D3DA8F-BDCB-930E-48EB-F7892C8F8A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80D9F1A-ECB7-E86D-B51E-161A87AFF2AD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F6E58BE-83FB-E5A3-98DB-E3201E2E542E}"/>
              </a:ext>
            </a:extLst>
          </p:cNvPr>
          <p:cNvGraphicFramePr>
            <a:graphicFrameLocks/>
          </p:cNvGraphicFramePr>
          <p:nvPr/>
        </p:nvGraphicFramePr>
        <p:xfrm>
          <a:off x="275534" y="0"/>
          <a:ext cx="11640932" cy="6193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8074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A7369D9-63FA-2348-F907-760188E45E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F2929A-9F81-97D9-25BF-C839D30D1A68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9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3045482"/>
              </p:ext>
            </p:extLst>
          </p:nvPr>
        </p:nvGraphicFramePr>
        <p:xfrm>
          <a:off x="246958" y="135732"/>
          <a:ext cx="11916467" cy="6084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4877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7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9064236"/>
              </p:ext>
            </p:extLst>
          </p:nvPr>
        </p:nvGraphicFramePr>
        <p:xfrm>
          <a:off x="228599" y="72628"/>
          <a:ext cx="11963401" cy="6156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BB8A40D-56C1-83AE-3EEE-6CEDA104DE4B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</p:spTree>
    <p:extLst>
      <p:ext uri="{BB962C8B-B14F-4D97-AF65-F5344CB8AC3E}">
        <p14:creationId xmlns:p14="http://schemas.microsoft.com/office/powerpoint/2010/main" val="3466037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433C4B4-3448-4A7E-BDD1-2D5F30C297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0806454"/>
              </p:ext>
            </p:extLst>
          </p:nvPr>
        </p:nvGraphicFramePr>
        <p:xfrm>
          <a:off x="233464" y="2"/>
          <a:ext cx="11958536" cy="6206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64466519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" id="{1E50E555-00B6-2147-91A8-A2CEA3515EB8}" vid="{2E9CFCAC-53E9-4D4D-AE1F-381DB7BC788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9997dcc-7a6f-413b-bcd8-f246219486f6">
      <Terms xmlns="http://schemas.microsoft.com/office/infopath/2007/PartnerControls"/>
    </lcf76f155ced4ddcb4097134ff3c332f>
    <TaxCatchAll xmlns="3bfd71d5-c7ac-4dca-b865-a609d1eb4074" xsi:nil="true"/>
    <SharedWithUsers xmlns="c23b2e69-5f3a-4a31-a525-b2a83928953a">
      <UserInfo>
        <DisplayName>Naylor, Christopher E</DisplayName>
        <AccountId>13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A4A4FF010DEE4AB92C5988B0DC4E50" ma:contentTypeVersion="12" ma:contentTypeDescription="Create a new document." ma:contentTypeScope="" ma:versionID="a6dcf53090516606b4c8e1871f519819">
  <xsd:schema xmlns:xsd="http://www.w3.org/2001/XMLSchema" xmlns:xs="http://www.w3.org/2001/XMLSchema" xmlns:p="http://schemas.microsoft.com/office/2006/metadata/properties" xmlns:ns2="c23b2e69-5f3a-4a31-a525-b2a83928953a" xmlns:ns3="29997dcc-7a6f-413b-bcd8-f246219486f6" xmlns:ns4="3bfd71d5-c7ac-4dca-b865-a609d1eb4074" targetNamespace="http://schemas.microsoft.com/office/2006/metadata/properties" ma:root="true" ma:fieldsID="d723f6f3391412b3b93e54b9ff931911" ns2:_="" ns3:_="" ns4:_="">
    <xsd:import namespace="c23b2e69-5f3a-4a31-a525-b2a83928953a"/>
    <xsd:import namespace="29997dcc-7a6f-413b-bcd8-f246219486f6"/>
    <xsd:import namespace="3bfd71d5-c7ac-4dca-b865-a609d1eb407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4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3b2e69-5f3a-4a31-a525-b2a83928953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997dcc-7a6f-413b-bcd8-f246219486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325a567-783b-4eae-ad25-f71283ef2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d71d5-c7ac-4dca-b865-a609d1eb407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9920190-eeb6-4a4b-8086-97c6f03371bf}" ma:internalName="TaxCatchAll" ma:showField="CatchAllData" ma:web="c23b2e69-5f3a-4a31-a525-b2a8392895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A5FA038-26F5-44F1-88D5-82ED6AE50E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6B9896-39C4-48F3-97B7-39ABBC5F2386}">
  <ds:schemaRefs>
    <ds:schemaRef ds:uri="29997dcc-7a6f-413b-bcd8-f246219486f6"/>
    <ds:schemaRef ds:uri="3bfd71d5-c7ac-4dca-b865-a609d1eb4074"/>
    <ds:schemaRef ds:uri="c23b2e69-5f3a-4a31-a525-b2a83928953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8E2D0FD-186F-44B6-B409-5CFF325AA4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3b2e69-5f3a-4a31-a525-b2a83928953a"/>
    <ds:schemaRef ds:uri="29997dcc-7a6f-413b-bcd8-f246219486f6"/>
    <ds:schemaRef ds:uri="3bfd71d5-c7ac-4dca-b865-a609d1eb40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89561e60-dc75-4c28-a1c9-2e8d8870196b}" enabled="0" method="" siteId="{89561e60-dc75-4c28-a1c9-2e8d8870196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BNL_PPT_Template_2021_Widescreen_Compressed</Template>
  <TotalTime>7807</TotalTime>
  <Words>1167</Words>
  <Application>Microsoft Office PowerPoint</Application>
  <PresentationFormat>Widescreen</PresentationFormat>
  <Paragraphs>245</Paragraphs>
  <Slides>28</Slides>
  <Notes>8</Notes>
  <HiddenSlides>22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Cambria Math</vt:lpstr>
      <vt:lpstr>BNL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Operations for BLIP</vt:lpstr>
      <vt:lpstr>NSRL activity past weeks: 11/25-12/2/2025 (as of 0800)</vt:lpstr>
      <vt:lpstr>Notes from Operations</vt:lpstr>
      <vt:lpstr>Reminder from Operations</vt:lpstr>
      <vt:lpstr>Keytree notes</vt:lpstr>
      <vt:lpstr>Keytree notes, continued</vt:lpstr>
      <vt:lpstr>PowerPoint Presentation</vt:lpstr>
      <vt:lpstr>PowerPoint Presentation</vt:lpstr>
      <vt:lpstr>PowerPoint Presentation</vt:lpstr>
      <vt:lpstr>Availability, expected beam hours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Gregory J. Marr</dc:creator>
  <cp:lastModifiedBy>Marr, Gregory</cp:lastModifiedBy>
  <cp:revision>48</cp:revision>
  <dcterms:created xsi:type="dcterms:W3CDTF">2011-03-02T18:37:40Z</dcterms:created>
  <dcterms:modified xsi:type="dcterms:W3CDTF">2025-12-02T16:56:34Z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0x0101008EA4A4FF010DEE4AB92C5988B0DC4E50</vt:lpwstr>
  </property>
  <property fmtid="{D5CDD505-2E9C-101B-9397-08002B2CF9AE}" pid="3" name="MediaServiceImageTags">
    <vt:lpwstr/>
  </property>
</Properties>
</file>