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8" r:id="rId4"/>
    <p:sldId id="265" r:id="rId5"/>
    <p:sldId id="260" r:id="rId6"/>
    <p:sldId id="270" r:id="rId7"/>
    <p:sldId id="269" r:id="rId8"/>
    <p:sldId id="267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393F4-E07D-49A1-ABB8-FCE5C018A02C}" v="13" dt="2025-12-09T16:59:28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 sldOrd">
      <pc:chgData name="Craner, Francis" userId="bacbc4c7-fc84-4868-b145-d1a996a384b5" providerId="ADAL" clId="{4C40AE1E-D199-46A4-897C-C6F5EB248734}" dt="2025-12-09T18:01:30.510" v="1876" actId="1076"/>
      <pc:docMkLst>
        <pc:docMk/>
      </pc:docMkLst>
      <pc:sldChg chg="modSp mod">
        <pc:chgData name="Craner, Francis" userId="bacbc4c7-fc84-4868-b145-d1a996a384b5" providerId="ADAL" clId="{4C40AE1E-D199-46A4-897C-C6F5EB248734}" dt="2025-12-09T16:14:26.948" v="221" actId="6549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5-12-09T16:14:26.948" v="221" actId="6549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C40AE1E-D199-46A4-897C-C6F5EB248734}" dt="2025-12-08T15:35:10.156" v="62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del">
        <pc:chgData name="Craner, Francis" userId="bacbc4c7-fc84-4868-b145-d1a996a384b5" providerId="ADAL" clId="{4C40AE1E-D199-46A4-897C-C6F5EB248734}" dt="2025-12-08T15:36:12.289" v="64" actId="47"/>
        <pc:sldMkLst>
          <pc:docMk/>
          <pc:sldMk cId="2142552102" sldId="257"/>
        </pc:sldMkLst>
      </pc:sldChg>
      <pc:sldChg chg="modSp mod">
        <pc:chgData name="Craner, Francis" userId="bacbc4c7-fc84-4868-b145-d1a996a384b5" providerId="ADAL" clId="{4C40AE1E-D199-46A4-897C-C6F5EB248734}" dt="2025-12-09T17:56:57.999" v="1843" actId="20577"/>
        <pc:sldMkLst>
          <pc:docMk/>
          <pc:sldMk cId="997413915" sldId="258"/>
        </pc:sldMkLst>
        <pc:spChg chg="mod">
          <ac:chgData name="Craner, Francis" userId="bacbc4c7-fc84-4868-b145-d1a996a384b5" providerId="ADAL" clId="{4C40AE1E-D199-46A4-897C-C6F5EB248734}" dt="2025-12-09T17:56:57.999" v="1843" actId="20577"/>
          <ac:spMkLst>
            <pc:docMk/>
            <pc:sldMk cId="997413915" sldId="258"/>
            <ac:spMk id="3" creationId="{08A61230-A538-B8BA-B48E-18D64685F5B0}"/>
          </ac:spMkLst>
        </pc:spChg>
      </pc:sldChg>
      <pc:sldChg chg="modSp mod">
        <pc:chgData name="Craner, Francis" userId="bacbc4c7-fc84-4868-b145-d1a996a384b5" providerId="ADAL" clId="{4C40AE1E-D199-46A4-897C-C6F5EB248734}" dt="2025-12-09T15:53:48.834" v="201" actId="20577"/>
        <pc:sldMkLst>
          <pc:docMk/>
          <pc:sldMk cId="3955776910" sldId="259"/>
        </pc:sldMkLst>
        <pc:spChg chg="mod">
          <ac:chgData name="Craner, Francis" userId="bacbc4c7-fc84-4868-b145-d1a996a384b5" providerId="ADAL" clId="{4C40AE1E-D199-46A4-897C-C6F5EB248734}" dt="2025-12-09T15:53:48.834" v="201" actId="20577"/>
          <ac:spMkLst>
            <pc:docMk/>
            <pc:sldMk cId="3955776910" sldId="259"/>
            <ac:spMk id="3" creationId="{BB583D37-EA32-3A55-C84C-80BA51A40F05}"/>
          </ac:spMkLst>
        </pc:spChg>
      </pc:sldChg>
      <pc:sldChg chg="modSp mod ord">
        <pc:chgData name="Craner, Francis" userId="bacbc4c7-fc84-4868-b145-d1a996a384b5" providerId="ADAL" clId="{4C40AE1E-D199-46A4-897C-C6F5EB248734}" dt="2025-12-09T16:16:22.830" v="223" actId="27636"/>
        <pc:sldMkLst>
          <pc:docMk/>
          <pc:sldMk cId="834668133" sldId="260"/>
        </pc:sldMkLst>
        <pc:spChg chg="mod">
          <ac:chgData name="Craner, Francis" userId="bacbc4c7-fc84-4868-b145-d1a996a384b5" providerId="ADAL" clId="{4C40AE1E-D199-46A4-897C-C6F5EB248734}" dt="2025-12-09T16:16:22.830" v="223" actId="27636"/>
          <ac:spMkLst>
            <pc:docMk/>
            <pc:sldMk cId="834668133" sldId="260"/>
            <ac:spMk id="3" creationId="{82AB280E-A804-D69E-5673-F5D62D1850E4}"/>
          </ac:spMkLst>
        </pc:spChg>
      </pc:sldChg>
      <pc:sldChg chg="del">
        <pc:chgData name="Craner, Francis" userId="bacbc4c7-fc84-4868-b145-d1a996a384b5" providerId="ADAL" clId="{4C40AE1E-D199-46A4-897C-C6F5EB248734}" dt="2025-12-08T15:36:13.783" v="65" actId="47"/>
        <pc:sldMkLst>
          <pc:docMk/>
          <pc:sldMk cId="2920821999" sldId="262"/>
        </pc:sldMkLst>
      </pc:sldChg>
      <pc:sldChg chg="modSp mod">
        <pc:chgData name="Craner, Francis" userId="bacbc4c7-fc84-4868-b145-d1a996a384b5" providerId="ADAL" clId="{4C40AE1E-D199-46A4-897C-C6F5EB248734}" dt="2025-12-09T18:01:30.510" v="1876" actId="1076"/>
        <pc:sldMkLst>
          <pc:docMk/>
          <pc:sldMk cId="1286246996" sldId="265"/>
        </pc:sldMkLst>
        <pc:spChg chg="mod">
          <ac:chgData name="Craner, Francis" userId="bacbc4c7-fc84-4868-b145-d1a996a384b5" providerId="ADAL" clId="{4C40AE1E-D199-46A4-897C-C6F5EB248734}" dt="2025-12-09T17:58:25.601" v="1870" actId="20577"/>
          <ac:spMkLst>
            <pc:docMk/>
            <pc:sldMk cId="1286246996" sldId="265"/>
            <ac:spMk id="2" creationId="{B42ED721-3A88-C067-5469-CFD975EF76A8}"/>
          </ac:spMkLst>
        </pc:spChg>
        <pc:spChg chg="mod">
          <ac:chgData name="Craner, Francis" userId="bacbc4c7-fc84-4868-b145-d1a996a384b5" providerId="ADAL" clId="{4C40AE1E-D199-46A4-897C-C6F5EB248734}" dt="2025-12-09T18:01:30.510" v="1876" actId="1076"/>
          <ac:spMkLst>
            <pc:docMk/>
            <pc:sldMk cId="1286246996" sldId="265"/>
            <ac:spMk id="3" creationId="{E93E56FC-4D83-B560-E352-4F5E080EA249}"/>
          </ac:spMkLst>
        </pc:spChg>
      </pc:sldChg>
      <pc:sldChg chg="modSp new del mod">
        <pc:chgData name="Craner, Francis" userId="bacbc4c7-fc84-4868-b145-d1a996a384b5" providerId="ADAL" clId="{4C40AE1E-D199-46A4-897C-C6F5EB248734}" dt="2025-12-09T15:53:52.264" v="202" actId="47"/>
        <pc:sldMkLst>
          <pc:docMk/>
          <pc:sldMk cId="3442654057" sldId="266"/>
        </pc:sldMkLst>
        <pc:spChg chg="mod">
          <ac:chgData name="Craner, Francis" userId="bacbc4c7-fc84-4868-b145-d1a996a384b5" providerId="ADAL" clId="{4C40AE1E-D199-46A4-897C-C6F5EB248734}" dt="2025-12-08T15:37:50.914" v="92" actId="20577"/>
          <ac:spMkLst>
            <pc:docMk/>
            <pc:sldMk cId="3442654057" sldId="266"/>
            <ac:spMk id="2" creationId="{CAB1E1E6-6EF3-412B-3305-580DFDAC0989}"/>
          </ac:spMkLst>
        </pc:spChg>
      </pc:sldChg>
      <pc:sldChg chg="modSp new mod">
        <pc:chgData name="Craner, Francis" userId="bacbc4c7-fc84-4868-b145-d1a996a384b5" providerId="ADAL" clId="{4C40AE1E-D199-46A4-897C-C6F5EB248734}" dt="2025-12-09T17:01:20.134" v="1741" actId="20577"/>
        <pc:sldMkLst>
          <pc:docMk/>
          <pc:sldMk cId="260266030" sldId="267"/>
        </pc:sldMkLst>
        <pc:spChg chg="mod">
          <ac:chgData name="Craner, Francis" userId="bacbc4c7-fc84-4868-b145-d1a996a384b5" providerId="ADAL" clId="{4C40AE1E-D199-46A4-897C-C6F5EB248734}" dt="2025-12-09T17:00:04.713" v="1597" actId="5793"/>
          <ac:spMkLst>
            <pc:docMk/>
            <pc:sldMk cId="260266030" sldId="267"/>
            <ac:spMk id="2" creationId="{EF3058D9-1125-FFC7-7DC7-7F5DA1F91473}"/>
          </ac:spMkLst>
        </pc:spChg>
        <pc:spChg chg="mod">
          <ac:chgData name="Craner, Francis" userId="bacbc4c7-fc84-4868-b145-d1a996a384b5" providerId="ADAL" clId="{4C40AE1E-D199-46A4-897C-C6F5EB248734}" dt="2025-12-09T17:01:20.134" v="1741" actId="20577"/>
          <ac:spMkLst>
            <pc:docMk/>
            <pc:sldMk cId="260266030" sldId="267"/>
            <ac:spMk id="3" creationId="{FE2C5C76-584E-F457-AA24-D26D7ECF0992}"/>
          </ac:spMkLst>
        </pc:spChg>
      </pc:sldChg>
      <pc:sldChg chg="addSp delSp modSp new del mod">
        <pc:chgData name="Craner, Francis" userId="bacbc4c7-fc84-4868-b145-d1a996a384b5" providerId="ADAL" clId="{4C40AE1E-D199-46A4-897C-C6F5EB248734}" dt="2025-12-08T15:41:21.661" v="197" actId="47"/>
        <pc:sldMkLst>
          <pc:docMk/>
          <pc:sldMk cId="3044671917" sldId="268"/>
        </pc:sldMkLst>
        <pc:spChg chg="mod">
          <ac:chgData name="Craner, Francis" userId="bacbc4c7-fc84-4868-b145-d1a996a384b5" providerId="ADAL" clId="{4C40AE1E-D199-46A4-897C-C6F5EB248734}" dt="2025-12-08T15:40:47.928" v="192" actId="6549"/>
          <ac:spMkLst>
            <pc:docMk/>
            <pc:sldMk cId="3044671917" sldId="268"/>
            <ac:spMk id="2" creationId="{25A401D7-82A7-FE90-FF66-2B1D63494E8E}"/>
          </ac:spMkLst>
        </pc:spChg>
        <pc:spChg chg="del">
          <ac:chgData name="Craner, Francis" userId="bacbc4c7-fc84-4868-b145-d1a996a384b5" providerId="ADAL" clId="{4C40AE1E-D199-46A4-897C-C6F5EB248734}" dt="2025-12-08T15:40:19.531" v="189"/>
          <ac:spMkLst>
            <pc:docMk/>
            <pc:sldMk cId="3044671917" sldId="268"/>
            <ac:spMk id="3" creationId="{1EB1B279-2BA3-1C78-A416-F7C67EEE3F70}"/>
          </ac:spMkLst>
        </pc:spChg>
        <pc:graphicFrameChg chg="add mod">
          <ac:chgData name="Craner, Francis" userId="bacbc4c7-fc84-4868-b145-d1a996a384b5" providerId="ADAL" clId="{4C40AE1E-D199-46A4-897C-C6F5EB248734}" dt="2025-12-08T15:40:31.621" v="191" actId="14100"/>
          <ac:graphicFrameMkLst>
            <pc:docMk/>
            <pc:sldMk cId="3044671917" sldId="268"/>
            <ac:graphicFrameMk id="5" creationId="{BDAB9ECE-3B70-AEE3-71F7-31F6425303A8}"/>
          </ac:graphicFrameMkLst>
        </pc:graphicFrameChg>
      </pc:sldChg>
      <pc:sldChg chg="addSp modSp new mod ord">
        <pc:chgData name="Craner, Francis" userId="bacbc4c7-fc84-4868-b145-d1a996a384b5" providerId="ADAL" clId="{4C40AE1E-D199-46A4-897C-C6F5EB248734}" dt="2025-12-09T16:58:11.849" v="1433"/>
        <pc:sldMkLst>
          <pc:docMk/>
          <pc:sldMk cId="4077021694" sldId="269"/>
        </pc:sldMkLst>
        <pc:graphicFrameChg chg="add mod">
          <ac:chgData name="Craner, Francis" userId="bacbc4c7-fc84-4868-b145-d1a996a384b5" providerId="ADAL" clId="{4C40AE1E-D199-46A4-897C-C6F5EB248734}" dt="2025-12-08T15:41:29.103" v="198" actId="1076"/>
          <ac:graphicFrameMkLst>
            <pc:docMk/>
            <pc:sldMk cId="4077021694" sldId="269"/>
            <ac:graphicFrameMk id="3" creationId="{E578272B-3D4F-313F-551E-F0BE82776085}"/>
          </ac:graphicFrameMkLst>
        </pc:graphicFrameChg>
      </pc:sldChg>
      <pc:sldChg chg="addSp delSp modSp new mod">
        <pc:chgData name="Craner, Francis" userId="bacbc4c7-fc84-4868-b145-d1a996a384b5" providerId="ADAL" clId="{4C40AE1E-D199-46A4-897C-C6F5EB248734}" dt="2025-12-09T17:59:18.539" v="1875" actId="14100"/>
        <pc:sldMkLst>
          <pc:docMk/>
          <pc:sldMk cId="350938411" sldId="270"/>
        </pc:sldMkLst>
        <pc:spChg chg="mod">
          <ac:chgData name="Craner, Francis" userId="bacbc4c7-fc84-4868-b145-d1a996a384b5" providerId="ADAL" clId="{4C40AE1E-D199-46A4-897C-C6F5EB248734}" dt="2025-12-09T16:49:09.565" v="288" actId="20577"/>
          <ac:spMkLst>
            <pc:docMk/>
            <pc:sldMk cId="350938411" sldId="270"/>
            <ac:spMk id="2" creationId="{0F746C40-EA62-F5DF-F3AC-8D9D287BCE33}"/>
          </ac:spMkLst>
        </pc:spChg>
        <pc:spChg chg="del">
          <ac:chgData name="Craner, Francis" userId="bacbc4c7-fc84-4868-b145-d1a996a384b5" providerId="ADAL" clId="{4C40AE1E-D199-46A4-897C-C6F5EB248734}" dt="2025-12-09T16:49:25.851" v="289" actId="3680"/>
          <ac:spMkLst>
            <pc:docMk/>
            <pc:sldMk cId="350938411" sldId="270"/>
            <ac:spMk id="3" creationId="{A8FC0B33-9166-6464-B4EE-0CF025C6341B}"/>
          </ac:spMkLst>
        </pc:spChg>
        <pc:graphicFrameChg chg="add mod ord modGraphic">
          <ac:chgData name="Craner, Francis" userId="bacbc4c7-fc84-4868-b145-d1a996a384b5" providerId="ADAL" clId="{4C40AE1E-D199-46A4-897C-C6F5EB248734}" dt="2025-12-09T17:59:18.539" v="1875" actId="14100"/>
          <ac:graphicFrameMkLst>
            <pc:docMk/>
            <pc:sldMk cId="350938411" sldId="270"/>
            <ac:graphicFrameMk id="5" creationId="{EEF6D710-6EC9-AE2C-C731-0C80E6E7025E}"/>
          </ac:graphicFrameMkLst>
        </pc:graphicFrameChg>
      </pc:sldChg>
      <pc:sldChg chg="addSp delSp modSp new del mod">
        <pc:chgData name="Craner, Francis" userId="bacbc4c7-fc84-4868-b145-d1a996a384b5" providerId="ADAL" clId="{4C40AE1E-D199-46A4-897C-C6F5EB248734}" dt="2025-12-09T16:47:43.907" v="234" actId="47"/>
        <pc:sldMkLst>
          <pc:docMk/>
          <pc:sldMk cId="1960546947" sldId="270"/>
        </pc:sldMkLst>
        <pc:graphicFrameChg chg="add mod">
          <ac:chgData name="Craner, Francis" userId="bacbc4c7-fc84-4868-b145-d1a996a384b5" providerId="ADAL" clId="{4C40AE1E-D199-46A4-897C-C6F5EB248734}" dt="2025-12-09T16:47:29.758" v="233" actId="14100"/>
          <ac:graphicFrameMkLst>
            <pc:docMk/>
            <pc:sldMk cId="1960546947" sldId="270"/>
            <ac:graphicFrameMk id="7" creationId="{F3495965-5FBF-63D4-4B36-DB5994B213BA}"/>
          </ac:graphicFrameMkLst>
        </pc:graphicFrameChg>
        <pc:picChg chg="add del">
          <ac:chgData name="Craner, Francis" userId="bacbc4c7-fc84-4868-b145-d1a996a384b5" providerId="ADAL" clId="{4C40AE1E-D199-46A4-897C-C6F5EB248734}" dt="2025-12-09T16:44:33.478" v="228" actId="22"/>
          <ac:picMkLst>
            <pc:docMk/>
            <pc:sldMk cId="1960546947" sldId="270"/>
            <ac:picMk id="6" creationId="{CEEA692E-E649-2747-FBA3-A9D24ABCD2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bnl.gov/esh/shsd/Qualification/Ergonomics_Qual/index.php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bnl.gov/esh/shsd/Qualification/Ergonomics_Qual/index.php" TargetMode="External"/><Relationship Id="rId2" Type="http://schemas.openxmlformats.org/officeDocument/2006/relationships/hyperlink" Target="https://intranet.bnl.gov/hr/occmed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ah4yixGWc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December Safety Theme:  Ergonomics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9,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2261-1F28-A460-7C21-D40099D3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 Disorders (MSDs)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3D37-EA32-3A55-C84C-80BA51A4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disorders include muscle strains and tears, ligament sprains, joint and tendon inflammation, pinched nerves, herniated spinal discs, and other conditions.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conditions may develop gradually over time or may result from instantaneous events such as a single heavy lift.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Pain, loss of work, and disability may result.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613B2-43A3-0803-19C5-ABD86AEB2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5577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0978-1D9B-42BC-DFEE-2383805B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1230-A538-B8BA-B48E-18D64685F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occupational health, ergonomics is the design of work tasks and job demands to fit the capabilities of the working population.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goal of ergonomics is to reduce and prevent musculoskeletal disorders caused by multiple factors. These include:</a:t>
            </a:r>
          </a:p>
          <a:p>
            <a:pPr marL="685800" lvl="1" indent="-342900"/>
            <a:r>
              <a:rPr lang="en-US" dirty="0"/>
              <a:t>Physical (work tasks such as pushing, pulling, or lifting)</a:t>
            </a:r>
          </a:p>
          <a:p>
            <a:pPr marL="685800" lvl="1" indent="-342900"/>
            <a:r>
              <a:rPr lang="en-US" dirty="0"/>
              <a:t>Personal (age, gender, and physical fitness)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 simple terms, the goal of ergonomics is to prevent physical discomfort and injuries caused by work.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AE202-E795-56F2-9DB4-242D9196E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99741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D721-3A88-C067-5469-CFD975EF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the BNL Ergonomics Program- Planning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56FC-4D83-B560-E352-4F5E080E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93531"/>
            <a:ext cx="8286750" cy="420718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Supervisors, work planners, and workers identify tasks with significant potential for ergonomic injury and contact a </a:t>
            </a:r>
            <a:r>
              <a:rPr lang="en-US" dirty="0">
                <a:hlinkClick r:id="rId2" tooltip="qualified ergonomics evaluator"/>
              </a:rPr>
              <a:t>qualified ergonomics evaluator</a:t>
            </a:r>
            <a:r>
              <a:rPr lang="en-US" dirty="0"/>
              <a:t> or the Ergonomics Subject Matter Expert (SME) to determine if a formal ergonomics evaluation is required.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evaluation may be triggered by:</a:t>
            </a:r>
          </a:p>
          <a:p>
            <a:pPr marL="685800" lvl="1" indent="-342900"/>
            <a:r>
              <a:rPr lang="en-US" dirty="0"/>
              <a:t>New or significant changes to a workplace or workstations</a:t>
            </a:r>
          </a:p>
          <a:p>
            <a:pPr marL="685800" lvl="1" indent="-342900"/>
            <a:r>
              <a:rPr lang="en-US" dirty="0"/>
              <a:t>Large scale or non-routine work that involves handling or moving equipment and supplies</a:t>
            </a:r>
          </a:p>
          <a:p>
            <a:pPr marL="685800" lvl="1" indent="-342900"/>
            <a:r>
              <a:rPr lang="en-US" dirty="0"/>
              <a:t>Observing operations for the presence of risk factors, including:</a:t>
            </a:r>
          </a:p>
          <a:p>
            <a:pPr lvl="2"/>
            <a:r>
              <a:rPr lang="en-US" dirty="0"/>
              <a:t>Heavy lifting</a:t>
            </a:r>
          </a:p>
          <a:p>
            <a:pPr lvl="2"/>
            <a:r>
              <a:rPr lang="en-US" dirty="0"/>
              <a:t>Contact stress</a:t>
            </a:r>
          </a:p>
          <a:p>
            <a:pPr lvl="2"/>
            <a:r>
              <a:rPr lang="en-US" dirty="0"/>
              <a:t>Forceful exertion</a:t>
            </a:r>
          </a:p>
          <a:p>
            <a:pPr lvl="2"/>
            <a:r>
              <a:rPr lang="en-US" dirty="0"/>
              <a:t>Vibration</a:t>
            </a:r>
          </a:p>
          <a:p>
            <a:pPr lvl="2"/>
            <a:r>
              <a:rPr lang="en-US" dirty="0"/>
              <a:t>Awkward postures (including twisting, reaching, and turning)</a:t>
            </a:r>
          </a:p>
          <a:p>
            <a:pPr lvl="2"/>
            <a:r>
              <a:rPr lang="en-US" dirty="0"/>
              <a:t>Repetitive movements</a:t>
            </a:r>
          </a:p>
          <a:p>
            <a:pPr marL="685800" lvl="1" indent="-342900"/>
            <a:r>
              <a:rPr lang="en-US" dirty="0"/>
              <a:t>Staff comments or suggestions</a:t>
            </a:r>
          </a:p>
          <a:p>
            <a:pPr marL="685800" lvl="1" indent="-342900"/>
            <a:r>
              <a:rPr lang="en-US" dirty="0"/>
              <a:t>Injury experience and injury record.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FE675-DEF3-9DB8-C201-FDEAE25E7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28624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F8F6-4FCB-F0F9-AAD3-F2D0DC9B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the BNL Ergonomics Program-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280E-A804-D69E-5673-F5D62D18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Staff promptly notify their supervisor of any work that creates prolonged musculoskeletal disorders.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Symptoms of musculoskeletal disorders include:</a:t>
            </a:r>
          </a:p>
          <a:p>
            <a:pPr lvl="1"/>
            <a:r>
              <a:rPr lang="en-US" dirty="0"/>
              <a:t>Shooting or stabbing pains (especially in arms, legs, or the back)</a:t>
            </a:r>
          </a:p>
          <a:p>
            <a:pPr lvl="1"/>
            <a:r>
              <a:rPr lang="en-US" dirty="0"/>
              <a:t>Burning, soreness, or stiffness of muscles</a:t>
            </a:r>
          </a:p>
          <a:p>
            <a:pPr lvl="1"/>
            <a:r>
              <a:rPr lang="en-US" dirty="0"/>
              <a:t>Tingling or numbness (in hands or legs)</a:t>
            </a:r>
          </a:p>
          <a:p>
            <a:pPr lvl="1"/>
            <a:r>
              <a:rPr lang="en-US" dirty="0"/>
              <a:t>Color change in extremities (especially fingers or toes turning pale)</a:t>
            </a:r>
          </a:p>
          <a:p>
            <a:pPr lvl="1"/>
            <a:r>
              <a:rPr lang="en-US" dirty="0"/>
              <a:t>Swelling or inflammation of joints or extremities</a:t>
            </a:r>
          </a:p>
          <a:p>
            <a:pPr lvl="1"/>
            <a:r>
              <a:rPr lang="en-US" dirty="0"/>
              <a:t>Loss of mobility or decreased range of motion</a:t>
            </a:r>
          </a:p>
          <a:p>
            <a:pPr lvl="1"/>
            <a:r>
              <a:rPr lang="en-US" dirty="0"/>
              <a:t>Pressure or tightness in muscle groups</a:t>
            </a:r>
          </a:p>
          <a:p>
            <a:pPr lvl="1"/>
            <a:r>
              <a:rPr lang="en-US" dirty="0"/>
              <a:t>Decrease in feeling/sensation (especially in hands, fingers, and legs)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supervisor assists the worker in obtaining medical attention from the </a:t>
            </a:r>
            <a:r>
              <a:rPr lang="en-US" dirty="0">
                <a:hlinkClick r:id="rId2" tooltip="Occupational Medicine Clinic (OMC)"/>
              </a:rPr>
              <a:t>Occupational Medicine Clinic (OMC)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applicable, the OMC initiates the request for a formal evaluation by a </a:t>
            </a:r>
            <a:r>
              <a:rPr lang="en-US" dirty="0">
                <a:hlinkClick r:id="rId3" tooltip="qualified ergonomics evaluator"/>
              </a:rPr>
              <a:t>qualified ergonomics evaluator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Note:</a:t>
            </a:r>
            <a:r>
              <a:rPr lang="en-US" dirty="0"/>
              <a:t> Staff may consult directly with the </a:t>
            </a:r>
            <a:r>
              <a:rPr lang="en-US" dirty="0">
                <a:hlinkClick r:id="rId2" tooltip="OMC"/>
              </a:rPr>
              <a:t>OMC</a:t>
            </a:r>
            <a:r>
              <a:rPr lang="en-US" dirty="0"/>
              <a:t> if they are uncertain a symptom is related to their work.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4819A-6BD4-0F58-F58A-7E047C82A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83466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6C40-EA62-F5DF-F3AC-8D9D287B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Risk Factors and Corrective Actions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F6D710-6EC9-AE2C-C731-0C80E6E70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69745"/>
              </p:ext>
            </p:extLst>
          </p:nvPr>
        </p:nvGraphicFramePr>
        <p:xfrm>
          <a:off x="517845" y="1444876"/>
          <a:ext cx="8286750" cy="480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3701600382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3780579585"/>
                    </a:ext>
                  </a:extLst>
                </a:gridCol>
              </a:tblGrid>
              <a:tr h="358012">
                <a:tc>
                  <a:txBody>
                    <a:bodyPr/>
                    <a:lstStyle/>
                    <a:p>
                      <a:r>
                        <a:rPr lang="en-US" dirty="0"/>
                        <a:t>Risk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Potential Corrective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67013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r>
                        <a:rPr lang="en-US" dirty="0"/>
                        <a:t>Carrying &gt;25 pounds manually for more than 25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material cart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76523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r>
                        <a:rPr lang="en-US" dirty="0"/>
                        <a:t>Extending arms more than 24 inches from the body while holding more than 5 pounds.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closer or use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161095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r>
                        <a:rPr lang="en-US" dirty="0"/>
                        <a:t>Maintaining static postures (crouching, kneeling, etc.) for long periods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Frequent Repositioning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6970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r>
                        <a:rPr lang="en-US" dirty="0"/>
                        <a:t>Need for maximum force to push or pull object with body.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a mechanical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59139"/>
                  </a:ext>
                </a:extLst>
              </a:tr>
              <a:tr h="358012">
                <a:tc>
                  <a:txBody>
                    <a:bodyPr/>
                    <a:lstStyle/>
                    <a:p>
                      <a:r>
                        <a:rPr lang="en-US" dirty="0"/>
                        <a:t>Lifting an object above shoulder height.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lift to reposition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64626"/>
                  </a:ext>
                </a:extLst>
              </a:tr>
              <a:tr h="358012">
                <a:tc>
                  <a:txBody>
                    <a:bodyPr/>
                    <a:lstStyle/>
                    <a:p>
                      <a:r>
                        <a:rPr lang="en-US" dirty="0"/>
                        <a:t>Reaching above shoulder height repeatedly.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lift to reposition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45428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r>
                        <a:rPr lang="en-US" dirty="0"/>
                        <a:t>Using high hand force (pinching an unsupported object)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tool or aid to reduce pinch 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599857"/>
                  </a:ext>
                </a:extLst>
              </a:tr>
              <a:tr h="358012">
                <a:tc>
                  <a:txBody>
                    <a:bodyPr/>
                    <a:lstStyle/>
                    <a:p>
                      <a:r>
                        <a:rPr lang="en-US" dirty="0"/>
                        <a:t>Working with wrists bent repeatedly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Reposition the work or work 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89718"/>
                  </a:ext>
                </a:extLst>
              </a:tr>
              <a:tr h="358012">
                <a:tc>
                  <a:txBody>
                    <a:bodyPr/>
                    <a:lstStyle/>
                    <a:p>
                      <a:r>
                        <a:rPr lang="en-US" dirty="0"/>
                        <a:t>Working with neck bent forward/backward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Reposition the work or work 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467020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r>
                        <a:rPr lang="en-US" dirty="0"/>
                        <a:t>Working with tools with constant vibration to hands, arms, and upper extremities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vibration dampening materials.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0592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DC743-9BB6-6FA6-97A5-4CDE79733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093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756E8-81EE-DD81-FBBD-6B7DFB2AA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578272B-3D4F-313F-551E-F0BE82776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07221"/>
              </p:ext>
            </p:extLst>
          </p:nvPr>
        </p:nvGraphicFramePr>
        <p:xfrm>
          <a:off x="2039354" y="301541"/>
          <a:ext cx="5167562" cy="6459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6459025" imgH="20574000" progId="AcroExch.Document.DC">
                  <p:embed/>
                </p:oleObj>
              </mc:Choice>
              <mc:Fallback>
                <p:oleObj name="Acrobat Document" r:id="rId2" imgW="16459025" imgH="20574000" progId="AcroExch.Document.DC">
                  <p:embed/>
                  <p:pic>
                    <p:nvPicPr>
                      <p:cNvPr id="3" name="Content Placeholder 4">
                        <a:extLst>
                          <a:ext uri="{FF2B5EF4-FFF2-40B4-BE49-F238E27FC236}">
                            <a16:creationId xmlns:a16="http://schemas.microsoft.com/office/drawing/2014/main" id="{E578272B-3D4F-313F-551E-F0BE827760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9354" y="301541"/>
                        <a:ext cx="5167562" cy="6459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02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58D9-1125-FFC7-7DC7-7F5DA1F9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C5C76-584E-F457-AA24-D26D7ECF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See R. Fliller message on 12/8/25 and link to video: </a:t>
            </a:r>
            <a:r>
              <a:rPr lang="en-US" dirty="0">
                <a:hlinkClick r:id="rId2"/>
              </a:rPr>
              <a:t>Rubbermaid</a:t>
            </a:r>
            <a:endParaRPr lang="en-US" dirty="0"/>
          </a:p>
          <a:p>
            <a:pPr marL="0" indent="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Manual Material Handling workshop at BNL being planned for early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Reach out to ESSHQ group with questions or concerns.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81B47-9CA1-990F-CECF-3D4543521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6026603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9172</TotalTime>
  <Words>654</Words>
  <Application>Microsoft Office PowerPoint</Application>
  <PresentationFormat>On-screen Show (4:3)</PresentationFormat>
  <Paragraphs>80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BNL</vt:lpstr>
      <vt:lpstr>Acrobat Document</vt:lpstr>
      <vt:lpstr>TAKE FIVE for Safety- December Safety Theme:  Ergonomics </vt:lpstr>
      <vt:lpstr>Musculoskeletal Disorders (MSDs)</vt:lpstr>
      <vt:lpstr>Ergonomics</vt:lpstr>
      <vt:lpstr>Elements of the BNL Ergonomics Program- Planning and Evaluation</vt:lpstr>
      <vt:lpstr>Elements of the BNL Ergonomics Program- Reporting</vt:lpstr>
      <vt:lpstr>Sample of Risk Factors and Corrective Actions</vt:lpstr>
      <vt:lpstr>PowerPoint Presentation</vt:lpstr>
      <vt:lpstr>For More Information…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49</cp:revision>
  <cp:lastPrinted>2023-07-18T16:26:11Z</cp:lastPrinted>
  <dcterms:created xsi:type="dcterms:W3CDTF">2021-06-07T15:08:31Z</dcterms:created>
  <dcterms:modified xsi:type="dcterms:W3CDTF">2025-12-09T18:01:39Z</dcterms:modified>
  <cp:category/>
</cp:coreProperties>
</file>