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4" r:id="rId7"/>
    <p:sldId id="265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4" d="100"/>
          <a:sy n="94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4B6-FA0B-066F-E374-FA6BF5A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CFE3-0A20-C441-00AA-C4AA0544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4AC00-AC58-5C98-1608-04792ECB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48" y="641868"/>
            <a:ext cx="8886995" cy="61754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completed taking (Au + Au) data on Dec. 8 (morning).  We’re preparing to take (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data towards the goal of 13/pb, the next must-do priority recommended by PAC25.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2900"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Dec. 3: UPS was fully installed for the PLC system (TPC) in the Gas Mixing House.</a:t>
            </a:r>
          </a:p>
          <a:p>
            <a:pPr marL="347472" indent="-342900">
              <a:buFont typeface="Arial" panose="020B0604020202020204" pitchFamily="34" charset="0"/>
              <a:buChar char="•"/>
            </a:pPr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2900"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leak was confirmed to be from EMCAL </a:t>
            </a:r>
            <a:r>
              <a:rPr lang="en-US" altLang="zh-TW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cooling liquid during the weekend and we opened the Magnet door and a few HCAL panels Monday morning to investigate the leak.</a:t>
            </a:r>
          </a:p>
          <a:p>
            <a:pPr marL="730376" lvl="2" indent="-342900">
              <a:buFont typeface="Wingdings" panose="05000000000000000000" pitchFamily="2" charset="2"/>
              <a:buChar char="Ø"/>
            </a:pP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end, we were able to mitigate the leak falling on the HCAL by diverting its flow, and clean the HCAL panels.</a:t>
            </a:r>
          </a:p>
          <a:p>
            <a:pPr marL="629920" lvl="1" indent="-342900">
              <a:buFont typeface="Wingdings" panose="05000000000000000000" pitchFamily="2" charset="2"/>
              <a:buChar char="Ø"/>
            </a:pPr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5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aim 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close up the Magnet door today.</a:t>
            </a:r>
          </a:p>
          <a:p>
            <a:pPr marL="258445" indent="-342900">
              <a:buFont typeface="Arial" panose="020B0604020202020204" pitchFamily="34" charset="0"/>
              <a:buChar char="•"/>
            </a:pPr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9920" lvl="1" indent="-342900">
              <a:buFont typeface="Wingdings" panose="05000000000000000000" pitchFamily="2" charset="2"/>
              <a:buChar char="Ø"/>
            </a:pPr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724564" y="593902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08314" y="5502307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509D8-DEF0-E0F1-313F-887358A27AAA}"/>
              </a:ext>
            </a:extLst>
          </p:cNvPr>
          <p:cNvSpPr/>
          <p:nvPr/>
        </p:nvSpPr>
        <p:spPr>
          <a:xfrm>
            <a:off x="1734724" y="6304781"/>
            <a:ext cx="131632" cy="129593"/>
          </a:xfrm>
          <a:prstGeom prst="rect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D49F3-CD1A-9746-ED9C-D886554EB213}"/>
              </a:ext>
            </a:extLst>
          </p:cNvPr>
          <p:cNvSpPr txBox="1"/>
          <p:nvPr/>
        </p:nvSpPr>
        <p:spPr>
          <a:xfrm>
            <a:off x="1962621" y="6177460"/>
            <a:ext cx="80246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 TPC</a:t>
            </a:r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0461AC47-405B-B0E5-D0AB-C8B57D2FA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041"/>
            <a:ext cx="9144000" cy="4560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487A0-87F2-31F8-0AB8-E6426BD07146}"/>
              </a:ext>
            </a:extLst>
          </p:cNvPr>
          <p:cNvSpPr txBox="1"/>
          <p:nvPr/>
        </p:nvSpPr>
        <p:spPr>
          <a:xfrm>
            <a:off x="4959262" y="3525390"/>
            <a:ext cx="369330" cy="695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APEX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F06E6C-0199-2688-EEA8-76958AFDA138}"/>
              </a:ext>
            </a:extLst>
          </p:cNvPr>
          <p:cNvCxnSpPr>
            <a:cxnSpLocks/>
          </p:cNvCxnSpPr>
          <p:nvPr/>
        </p:nvCxnSpPr>
        <p:spPr>
          <a:xfrm>
            <a:off x="4928484" y="1976432"/>
            <a:ext cx="30778" cy="3245808"/>
          </a:xfrm>
          <a:prstGeom prst="straightConnector1">
            <a:avLst/>
          </a:prstGeom>
          <a:noFill/>
          <a:ln w="22225" cap="flat">
            <a:solidFill>
              <a:schemeClr val="bg1"/>
            </a:solidFill>
            <a:prstDash val="solid"/>
            <a:miter lim="800000"/>
            <a:headEnd type="stealth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640-8B18-6CB7-C320-6F2AD530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AI-generated content may be incorrect.">
            <a:extLst>
              <a:ext uri="{FF2B5EF4-FFF2-40B4-BE49-F238E27FC236}">
                <a16:creationId xmlns:a16="http://schemas.microsoft.com/office/drawing/2014/main" id="{B582871A-9A6D-E246-738B-410217D3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828675"/>
            <a:ext cx="9144000" cy="520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DC488-E716-B26C-18C5-15671A2D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A73A-5E91-0598-5C4A-0A692BC906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12B94-FD55-A634-FED0-0840164349A3}"/>
              </a:ext>
            </a:extLst>
          </p:cNvPr>
          <p:cNvSpPr txBox="1"/>
          <p:nvPr/>
        </p:nvSpPr>
        <p:spPr>
          <a:xfrm>
            <a:off x="2314508" y="2090614"/>
            <a:ext cx="2437525" cy="323163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93.9</a:t>
            </a: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% of the goal ( 7 nb</a:t>
            </a:r>
            <a:r>
              <a:rPr kumimoji="0" lang="en-US" sz="1500" b="1" i="0" u="none" strike="noStrike" cap="none" spc="0" normalizeH="0" baseline="3000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5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18154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68993</TotalTime>
  <Words>201</Words>
  <Application>Microsoft Office PowerPoint</Application>
  <PresentationFormat>On-screen Show (4:3)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BNL</vt:lpstr>
      <vt:lpstr>sPHENIX Status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752</cp:revision>
  <dcterms:modified xsi:type="dcterms:W3CDTF">2025-12-09T15:52:26Z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