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12192000" cy="1625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2E5DE32A-F5D3-4D41-BCC4-C60598946CB4}">
          <p14:sldIdLst>
            <p14:sldId id="256"/>
            <p14:sldId id="25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2" d="100"/>
          <a:sy n="42" d="100"/>
        </p:scale>
        <p:origin x="270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898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65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135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698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1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540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151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11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259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688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889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29CCD-6740-401F-BC8F-66CAAB5C0614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465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7B47ED2-6BC3-4340-90BF-47A34589F956}"/>
              </a:ext>
            </a:extLst>
          </p:cNvPr>
          <p:cNvSpPr txBox="1"/>
          <p:nvPr/>
        </p:nvSpPr>
        <p:spPr>
          <a:xfrm>
            <a:off x="454604" y="1003669"/>
            <a:ext cx="1146684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FF0000"/>
                </a:solidFill>
              </a:rPr>
              <a:t>APEX  Plan for  Dec.17 , Wednesday</a:t>
            </a:r>
          </a:p>
          <a:p>
            <a:pPr algn="ctr"/>
            <a:r>
              <a:rPr lang="en-US" sz="4000" b="1" dirty="0"/>
              <a:t> (  8:00am - 24:00 pm 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B517383-885E-D384-0FAB-817DA6077A72}"/>
              </a:ext>
            </a:extLst>
          </p:cNvPr>
          <p:cNvSpPr txBox="1"/>
          <p:nvPr/>
        </p:nvSpPr>
        <p:spPr>
          <a:xfrm>
            <a:off x="180309" y="2987060"/>
            <a:ext cx="1921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8am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73E4A9D-4394-37DD-73A3-A6999F4DC3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3634" y="2782193"/>
            <a:ext cx="9224732" cy="12660777"/>
          </a:xfrm>
          <a:prstGeom prst="rect">
            <a:avLst/>
          </a:prstGeom>
        </p:spPr>
      </p:pic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1E2E45D-734D-F3A0-5A29-AF530F906D38}"/>
              </a:ext>
            </a:extLst>
          </p:cNvPr>
          <p:cNvCxnSpPr/>
          <p:nvPr/>
        </p:nvCxnSpPr>
        <p:spPr>
          <a:xfrm>
            <a:off x="1702232" y="14438976"/>
            <a:ext cx="88392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A7256A59-5218-8E59-C9C6-696601908883}"/>
              </a:ext>
            </a:extLst>
          </p:cNvPr>
          <p:cNvSpPr txBox="1"/>
          <p:nvPr/>
        </p:nvSpPr>
        <p:spPr>
          <a:xfrm>
            <a:off x="4077656" y="13730948"/>
            <a:ext cx="61830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Back to  Physics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E3F827F-48B1-5E58-115E-64CB2B3F4D84}"/>
              </a:ext>
            </a:extLst>
          </p:cNvPr>
          <p:cNvSpPr txBox="1"/>
          <p:nvPr/>
        </p:nvSpPr>
        <p:spPr>
          <a:xfrm>
            <a:off x="241139" y="14154730"/>
            <a:ext cx="1921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24pm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E04D7EE-9851-B17B-C462-175DB114566F}"/>
              </a:ext>
            </a:extLst>
          </p:cNvPr>
          <p:cNvSpPr txBox="1"/>
          <p:nvPr/>
        </p:nvSpPr>
        <p:spPr>
          <a:xfrm>
            <a:off x="5032752" y="14438976"/>
            <a:ext cx="61830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Physics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080ECD7-BCC2-CBE6-EF52-783F9D8AB544}"/>
              </a:ext>
            </a:extLst>
          </p:cNvPr>
          <p:cNvCxnSpPr/>
          <p:nvPr/>
        </p:nvCxnSpPr>
        <p:spPr>
          <a:xfrm>
            <a:off x="1702232" y="13496407"/>
            <a:ext cx="88392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0FE46787-87F8-112A-4188-E273A78B066A}"/>
              </a:ext>
            </a:extLst>
          </p:cNvPr>
          <p:cNvSpPr txBox="1"/>
          <p:nvPr/>
        </p:nvSpPr>
        <p:spPr>
          <a:xfrm>
            <a:off x="241139" y="13261663"/>
            <a:ext cx="1921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23pm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1A08AC5-871A-F09D-1F0B-0DDE3C5B41DA}"/>
              </a:ext>
            </a:extLst>
          </p:cNvPr>
          <p:cNvSpPr txBox="1"/>
          <p:nvPr/>
        </p:nvSpPr>
        <p:spPr>
          <a:xfrm>
            <a:off x="2282693" y="10117770"/>
            <a:ext cx="806898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25-02: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CEC experiment</a:t>
            </a:r>
          </a:p>
          <a:p>
            <a:endParaRPr lang="en-US" sz="2800" dirty="0">
              <a:solidFill>
                <a:srgbClr val="FF0000"/>
              </a:solidFill>
            </a:endParaRPr>
          </a:p>
          <a:p>
            <a:r>
              <a:rPr lang="en-US" sz="2800" b="1" dirty="0"/>
              <a:t>Vladimir, Yichao, CEC team, MCR</a:t>
            </a:r>
            <a:endParaRPr lang="en-US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6BAC8FE-689C-B38C-C4B2-7A907FBCF615}"/>
              </a:ext>
            </a:extLst>
          </p:cNvPr>
          <p:cNvSpPr txBox="1"/>
          <p:nvPr/>
        </p:nvSpPr>
        <p:spPr>
          <a:xfrm>
            <a:off x="241139" y="8650151"/>
            <a:ext cx="1921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13pm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44BBEFE-BE42-C77F-FBA1-8A0E4177398F}"/>
              </a:ext>
            </a:extLst>
          </p:cNvPr>
          <p:cNvSpPr txBox="1"/>
          <p:nvPr/>
        </p:nvSpPr>
        <p:spPr>
          <a:xfrm>
            <a:off x="10515600" y="9427923"/>
            <a:ext cx="237814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b="1" dirty="0"/>
          </a:p>
          <a:p>
            <a:endParaRPr lang="en-US" sz="3200" b="1" dirty="0"/>
          </a:p>
          <a:p>
            <a:endParaRPr lang="en-US" sz="3200" b="1" dirty="0"/>
          </a:p>
          <a:p>
            <a:r>
              <a:rPr lang="en-US" sz="3200" b="1" dirty="0"/>
              <a:t>Store</a:t>
            </a:r>
          </a:p>
          <a:p>
            <a:r>
              <a:rPr lang="en-US" sz="3200" b="1" dirty="0"/>
              <a:t>18.2GeV</a:t>
            </a:r>
          </a:p>
          <a:p>
            <a:endParaRPr lang="en-US" sz="3200" b="1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C0E4146-BB1A-0634-1DF9-292910008B85}"/>
              </a:ext>
            </a:extLst>
          </p:cNvPr>
          <p:cNvCxnSpPr/>
          <p:nvPr/>
        </p:nvCxnSpPr>
        <p:spPr>
          <a:xfrm>
            <a:off x="1676400" y="8942539"/>
            <a:ext cx="883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1FF78471-ED5D-4893-213C-4EBB0B8AD3F3}"/>
              </a:ext>
            </a:extLst>
          </p:cNvPr>
          <p:cNvSpPr txBox="1"/>
          <p:nvPr/>
        </p:nvSpPr>
        <p:spPr>
          <a:xfrm>
            <a:off x="10822619" y="6012097"/>
            <a:ext cx="23781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b="1" dirty="0"/>
          </a:p>
          <a:p>
            <a:endParaRPr lang="en-US" sz="3200" b="1" dirty="0"/>
          </a:p>
          <a:p>
            <a:endParaRPr lang="en-US" sz="32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B58ECEA-8028-9A18-D31C-C94976BE1D58}"/>
              </a:ext>
            </a:extLst>
          </p:cNvPr>
          <p:cNvSpPr txBox="1"/>
          <p:nvPr/>
        </p:nvSpPr>
        <p:spPr>
          <a:xfrm>
            <a:off x="10430589" y="3924955"/>
            <a:ext cx="237814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b="1" dirty="0"/>
          </a:p>
          <a:p>
            <a:endParaRPr lang="en-US" sz="3200" b="1" dirty="0"/>
          </a:p>
          <a:p>
            <a:endParaRPr lang="en-US" sz="3200" b="1" dirty="0"/>
          </a:p>
          <a:p>
            <a:r>
              <a:rPr lang="en-US" sz="3200" b="1" dirty="0"/>
              <a:t>Store</a:t>
            </a:r>
          </a:p>
          <a:p>
            <a:r>
              <a:rPr lang="en-US" sz="3200" b="1" dirty="0"/>
              <a:t>31 GeV</a:t>
            </a:r>
          </a:p>
          <a:p>
            <a:endParaRPr lang="en-US" sz="3200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71433A9-B82A-66B7-03D5-598740416FB3}"/>
              </a:ext>
            </a:extLst>
          </p:cNvPr>
          <p:cNvSpPr txBox="1"/>
          <p:nvPr/>
        </p:nvSpPr>
        <p:spPr>
          <a:xfrm>
            <a:off x="2276265" y="5061638"/>
            <a:ext cx="7691133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25-10</a:t>
            </a:r>
          </a:p>
          <a:p>
            <a:r>
              <a:rPr lang="en-US" sz="3200" b="1" dirty="0">
                <a:solidFill>
                  <a:srgbClr val="FF0000"/>
                </a:solidFill>
              </a:rPr>
              <a:t> Benchmark IBS rates with coupling for flat beam</a:t>
            </a:r>
          </a:p>
          <a:p>
            <a:endParaRPr lang="en-US" sz="2800" dirty="0">
              <a:solidFill>
                <a:srgbClr val="FF0000"/>
              </a:solidFill>
            </a:endParaRPr>
          </a:p>
          <a:p>
            <a:r>
              <a:rPr lang="en-US" sz="2400" b="1" dirty="0"/>
              <a:t>Yun, Brendan, Kevin,  MCR</a:t>
            </a:r>
          </a:p>
        </p:txBody>
      </p:sp>
    </p:spTree>
    <p:extLst>
      <p:ext uri="{BB962C8B-B14F-4D97-AF65-F5344CB8AC3E}">
        <p14:creationId xmlns:p14="http://schemas.microsoft.com/office/powerpoint/2010/main" val="2425151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832AF07-397D-D126-47DB-6BC22A8337AE}"/>
              </a:ext>
            </a:extLst>
          </p:cNvPr>
          <p:cNvSpPr txBox="1"/>
          <p:nvPr/>
        </p:nvSpPr>
        <p:spPr>
          <a:xfrm>
            <a:off x="454604" y="1003669"/>
            <a:ext cx="1146684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FF0000"/>
                </a:solidFill>
              </a:rPr>
              <a:t>Backup APEX  Plan for  Dec.17 , Wednesday</a:t>
            </a:r>
          </a:p>
          <a:p>
            <a:pPr algn="ctr"/>
            <a:r>
              <a:rPr lang="en-US" sz="4000" b="1" dirty="0"/>
              <a:t> (  8:00am - 24:00 pm 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5F6BDB8-23AD-88C5-ED1E-DA3F4C8C08AD}"/>
              </a:ext>
            </a:extLst>
          </p:cNvPr>
          <p:cNvSpPr txBox="1"/>
          <p:nvPr/>
        </p:nvSpPr>
        <p:spPr>
          <a:xfrm>
            <a:off x="180309" y="2987060"/>
            <a:ext cx="1921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8am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F3D819D-A7D3-474B-D2B0-91D50525E0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3634" y="2782193"/>
            <a:ext cx="9224732" cy="12660777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48D201B-236E-8C59-99F7-372C656F8F00}"/>
              </a:ext>
            </a:extLst>
          </p:cNvPr>
          <p:cNvCxnSpPr/>
          <p:nvPr/>
        </p:nvCxnSpPr>
        <p:spPr>
          <a:xfrm>
            <a:off x="1702232" y="14438976"/>
            <a:ext cx="88392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9A4EEE80-E2F5-F2A0-65F2-AC5A3695F355}"/>
              </a:ext>
            </a:extLst>
          </p:cNvPr>
          <p:cNvSpPr txBox="1"/>
          <p:nvPr/>
        </p:nvSpPr>
        <p:spPr>
          <a:xfrm>
            <a:off x="4077656" y="13730948"/>
            <a:ext cx="61830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Back to  Physics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C2F07DC-B663-7375-35B7-3C0ACB51F9BC}"/>
              </a:ext>
            </a:extLst>
          </p:cNvPr>
          <p:cNvSpPr txBox="1"/>
          <p:nvPr/>
        </p:nvSpPr>
        <p:spPr>
          <a:xfrm>
            <a:off x="241139" y="14154730"/>
            <a:ext cx="1921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24pm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F1103FA-E3F7-B2A2-6DC3-78A98A6855B0}"/>
              </a:ext>
            </a:extLst>
          </p:cNvPr>
          <p:cNvSpPr txBox="1"/>
          <p:nvPr/>
        </p:nvSpPr>
        <p:spPr>
          <a:xfrm>
            <a:off x="5032752" y="14438976"/>
            <a:ext cx="61830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Physics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40A1B01-FB91-18C6-73CB-CA36B9D18B1F}"/>
              </a:ext>
            </a:extLst>
          </p:cNvPr>
          <p:cNvCxnSpPr/>
          <p:nvPr/>
        </p:nvCxnSpPr>
        <p:spPr>
          <a:xfrm>
            <a:off x="1702232" y="13496407"/>
            <a:ext cx="88392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ABFA9A9-1701-48BC-DCE1-9D1CB451EAD4}"/>
              </a:ext>
            </a:extLst>
          </p:cNvPr>
          <p:cNvSpPr txBox="1"/>
          <p:nvPr/>
        </p:nvSpPr>
        <p:spPr>
          <a:xfrm>
            <a:off x="241139" y="13261663"/>
            <a:ext cx="1921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23pm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A8E3B39-4AD6-6C74-EA44-44C7029E6B35}"/>
              </a:ext>
            </a:extLst>
          </p:cNvPr>
          <p:cNvSpPr txBox="1"/>
          <p:nvPr/>
        </p:nvSpPr>
        <p:spPr>
          <a:xfrm>
            <a:off x="2753637" y="8508021"/>
            <a:ext cx="806898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25-02: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CEC experiment</a:t>
            </a:r>
          </a:p>
          <a:p>
            <a:endParaRPr lang="en-US" sz="2800" dirty="0">
              <a:solidFill>
                <a:srgbClr val="FF0000"/>
              </a:solidFill>
            </a:endParaRPr>
          </a:p>
          <a:p>
            <a:r>
              <a:rPr lang="en-US" sz="2800" b="1" dirty="0"/>
              <a:t>Vladimir, Yichao, CEC team, MCR</a:t>
            </a:r>
            <a:endParaRPr lang="en-US" sz="28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730028D-700A-FD5C-5B39-E8EA422BAEEB}"/>
              </a:ext>
            </a:extLst>
          </p:cNvPr>
          <p:cNvSpPr txBox="1"/>
          <p:nvPr/>
        </p:nvSpPr>
        <p:spPr>
          <a:xfrm>
            <a:off x="241139" y="7752120"/>
            <a:ext cx="1921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13pm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7C62862-A3AF-845A-3FFA-7AE64BFFC107}"/>
              </a:ext>
            </a:extLst>
          </p:cNvPr>
          <p:cNvSpPr txBox="1"/>
          <p:nvPr/>
        </p:nvSpPr>
        <p:spPr>
          <a:xfrm>
            <a:off x="10489768" y="7362381"/>
            <a:ext cx="237814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b="1" dirty="0"/>
          </a:p>
          <a:p>
            <a:endParaRPr lang="en-US" sz="3200" b="1" dirty="0"/>
          </a:p>
          <a:p>
            <a:endParaRPr lang="en-US" sz="3200" b="1" dirty="0"/>
          </a:p>
          <a:p>
            <a:r>
              <a:rPr lang="en-US" sz="3200" b="1" dirty="0"/>
              <a:t>Store</a:t>
            </a:r>
          </a:p>
          <a:p>
            <a:r>
              <a:rPr lang="en-US" sz="3200" b="1" dirty="0"/>
              <a:t>18.2GeV</a:t>
            </a:r>
          </a:p>
          <a:p>
            <a:endParaRPr lang="en-US" sz="3200" b="1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7AD253D-6F06-F562-CA17-59F7A87F4CB8}"/>
              </a:ext>
            </a:extLst>
          </p:cNvPr>
          <p:cNvCxnSpPr/>
          <p:nvPr/>
        </p:nvCxnSpPr>
        <p:spPr>
          <a:xfrm>
            <a:off x="1702232" y="8100710"/>
            <a:ext cx="883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ADF085CE-CFFA-8A76-96BA-DF8B4091DC0E}"/>
              </a:ext>
            </a:extLst>
          </p:cNvPr>
          <p:cNvSpPr txBox="1"/>
          <p:nvPr/>
        </p:nvSpPr>
        <p:spPr>
          <a:xfrm>
            <a:off x="10822619" y="6012097"/>
            <a:ext cx="23781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b="1" dirty="0"/>
          </a:p>
          <a:p>
            <a:endParaRPr lang="en-US" sz="3200" b="1" dirty="0"/>
          </a:p>
          <a:p>
            <a:endParaRPr lang="en-US" sz="3200" b="1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4EEC019-FD7D-B4E7-75FF-B4100645F247}"/>
              </a:ext>
            </a:extLst>
          </p:cNvPr>
          <p:cNvSpPr txBox="1"/>
          <p:nvPr/>
        </p:nvSpPr>
        <p:spPr>
          <a:xfrm>
            <a:off x="10430589" y="3924955"/>
            <a:ext cx="237814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b="1" dirty="0"/>
          </a:p>
          <a:p>
            <a:endParaRPr lang="en-US" sz="3200" b="1" dirty="0"/>
          </a:p>
          <a:p>
            <a:endParaRPr lang="en-US" sz="3200" b="1" dirty="0"/>
          </a:p>
          <a:p>
            <a:r>
              <a:rPr lang="en-US" sz="3200" b="1" dirty="0"/>
              <a:t>31GeV</a:t>
            </a:r>
          </a:p>
          <a:p>
            <a:endParaRPr lang="en-US" sz="3200" b="1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A1E5F9F-89CE-882F-A24D-DFB4CF882B8F}"/>
              </a:ext>
            </a:extLst>
          </p:cNvPr>
          <p:cNvCxnSpPr/>
          <p:nvPr/>
        </p:nvCxnSpPr>
        <p:spPr>
          <a:xfrm>
            <a:off x="1650568" y="10866740"/>
            <a:ext cx="8839200" cy="0"/>
          </a:xfrm>
          <a:prstGeom prst="line">
            <a:avLst/>
          </a:prstGeom>
          <a:ln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F4A4F5CB-19C3-FA38-F05A-947062218E66}"/>
              </a:ext>
            </a:extLst>
          </p:cNvPr>
          <p:cNvSpPr txBox="1"/>
          <p:nvPr/>
        </p:nvSpPr>
        <p:spPr>
          <a:xfrm>
            <a:off x="10489768" y="10099389"/>
            <a:ext cx="237814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b="1" dirty="0"/>
          </a:p>
          <a:p>
            <a:endParaRPr lang="en-US" sz="3200" b="1" dirty="0"/>
          </a:p>
          <a:p>
            <a:endParaRPr lang="en-US" sz="3200" b="1" dirty="0"/>
          </a:p>
          <a:p>
            <a:r>
              <a:rPr lang="en-US" sz="3200" b="1" dirty="0"/>
              <a:t>Store</a:t>
            </a:r>
          </a:p>
          <a:p>
            <a:r>
              <a:rPr lang="en-US" sz="3200" b="1" dirty="0"/>
              <a:t>100GeV</a:t>
            </a:r>
          </a:p>
          <a:p>
            <a:endParaRPr lang="en-US" sz="3200" b="1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6E6A9E6-BC93-36EC-805D-B9D35409B495}"/>
              </a:ext>
            </a:extLst>
          </p:cNvPr>
          <p:cNvSpPr txBox="1"/>
          <p:nvPr/>
        </p:nvSpPr>
        <p:spPr>
          <a:xfrm>
            <a:off x="2361607" y="11126315"/>
            <a:ext cx="806898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25-01:</a:t>
            </a:r>
          </a:p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Maximize beam-beam parameters with flat beam collision </a:t>
            </a:r>
            <a:endParaRPr lang="en-US" sz="2800" b="1" dirty="0">
              <a:solidFill>
                <a:srgbClr val="7030A0"/>
              </a:solidFill>
            </a:endParaRPr>
          </a:p>
          <a:p>
            <a:r>
              <a:rPr lang="en-US" sz="2800" b="1" dirty="0">
                <a:solidFill>
                  <a:srgbClr val="7030A0"/>
                </a:solidFill>
              </a:rPr>
              <a:t>Yun, Brendan, Kevin, Travis, MCR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3E5F9BA-03FA-42C5-3565-F5CD28E67A42}"/>
              </a:ext>
            </a:extLst>
          </p:cNvPr>
          <p:cNvSpPr txBox="1"/>
          <p:nvPr/>
        </p:nvSpPr>
        <p:spPr>
          <a:xfrm>
            <a:off x="2162466" y="4675678"/>
            <a:ext cx="7691133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25-10</a:t>
            </a:r>
          </a:p>
          <a:p>
            <a:r>
              <a:rPr lang="en-US" sz="3200" b="1" dirty="0">
                <a:solidFill>
                  <a:srgbClr val="FF0000"/>
                </a:solidFill>
              </a:rPr>
              <a:t> Benchmark IBS rates with coupling for flat beam</a:t>
            </a:r>
          </a:p>
          <a:p>
            <a:endParaRPr lang="en-US" sz="2800" dirty="0">
              <a:solidFill>
                <a:srgbClr val="FF0000"/>
              </a:solidFill>
            </a:endParaRPr>
          </a:p>
          <a:p>
            <a:r>
              <a:rPr lang="en-US" sz="2400" b="1" dirty="0"/>
              <a:t>Yun, Brendan, Kevin, Travis, MCR</a:t>
            </a:r>
          </a:p>
        </p:txBody>
      </p:sp>
    </p:spTree>
    <p:extLst>
      <p:ext uri="{BB962C8B-B14F-4D97-AF65-F5344CB8AC3E}">
        <p14:creationId xmlns:p14="http://schemas.microsoft.com/office/powerpoint/2010/main" val="36280644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688</TotalTime>
  <Words>135</Words>
  <Application>Microsoft Office PowerPoint</Application>
  <PresentationFormat>Custom</PresentationFormat>
  <Paragraphs>61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Luo, Yun</dc:creator>
  <cp:lastModifiedBy>Luo, Yun</cp:lastModifiedBy>
  <cp:revision>137</cp:revision>
  <dcterms:created xsi:type="dcterms:W3CDTF">2021-04-19T19:33:17Z</dcterms:created>
  <dcterms:modified xsi:type="dcterms:W3CDTF">2025-12-09T15:23:01Z</dcterms:modified>
</cp:coreProperties>
</file>