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62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7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31036" y="1036298"/>
            <a:ext cx="4167676" cy="22307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12/23/25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534205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input intensity routinely up to 7x10</a:t>
            </a:r>
            <a:r>
              <a:rPr lang="en-US" baseline="30000" dirty="0"/>
              <a:t>11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extraction intensity ~ 2.5x10</a:t>
            </a:r>
            <a:r>
              <a:rPr lang="en-US" baseline="30000" dirty="0"/>
              <a:t>11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Incremental fill-by-fill increases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Increasing longitudinal emittance to avoid fast RHIC injection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 vs intensity slope nearing previous optimum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6401802" y="2026929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9162005" y="657596"/>
            <a:ext cx="28520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(protons)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937B06-FD3F-61A6-B8F0-7D362DC31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/>
          <a:stretch>
            <a:fillRect/>
          </a:stretch>
        </p:blipFill>
        <p:spPr bwMode="auto">
          <a:xfrm>
            <a:off x="7305310" y="3569864"/>
            <a:ext cx="3984850" cy="28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6DFE7-3F47-628E-9613-0E8F51B78A97}"/>
              </a:ext>
            </a:extLst>
          </p:cNvPr>
          <p:cNvSpPr txBox="1"/>
          <p:nvPr/>
        </p:nvSpPr>
        <p:spPr>
          <a:xfrm>
            <a:off x="9669203" y="34290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 vs intensity</a:t>
            </a:r>
          </a:p>
        </p:txBody>
      </p:sp>
      <p:pic>
        <p:nvPicPr>
          <p:cNvPr id="10" name="Picture 9" descr="Chart, scatter chart&#10;&#10;AI-generated content may be incorrect.">
            <a:extLst>
              <a:ext uri="{FF2B5EF4-FFF2-40B4-BE49-F238E27FC236}">
                <a16:creationId xmlns:a16="http://schemas.microsoft.com/office/drawing/2014/main" id="{69792E32-9F6C-AD6D-932A-AB994938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399" y="3089296"/>
            <a:ext cx="4167676" cy="37655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DAA9F5-6897-DE88-632F-37C4DB5FA201}"/>
              </a:ext>
            </a:extLst>
          </p:cNvPr>
          <p:cNvSpPr txBox="1"/>
          <p:nvPr/>
        </p:nvSpPr>
        <p:spPr>
          <a:xfrm>
            <a:off x="2771497" y="6231951"/>
            <a:ext cx="259558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extracted intensity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EC7A0-CC5F-E79E-270F-A5215D4311D2}"/>
              </a:ext>
            </a:extLst>
          </p:cNvPr>
          <p:cNvSpPr txBox="1"/>
          <p:nvPr/>
        </p:nvSpPr>
        <p:spPr>
          <a:xfrm rot="16200000">
            <a:off x="441064" y="4202421"/>
            <a:ext cx="24673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RHC Injected intensity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AB3C4-56C2-47DB-2A73-EB924A036098}"/>
              </a:ext>
            </a:extLst>
          </p:cNvPr>
          <p:cNvSpPr txBox="1"/>
          <p:nvPr/>
        </p:nvSpPr>
        <p:spPr>
          <a:xfrm>
            <a:off x="5203050" y="4400638"/>
            <a:ext cx="12073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/>
              <a:t>Flattens near </a:t>
            </a:r>
          </a:p>
          <a:p>
            <a:pPr algn="ctr"/>
            <a:r>
              <a:rPr lang="en-US" sz="1300" dirty="0"/>
              <a:t>2.5x10</a:t>
            </a:r>
            <a:r>
              <a:rPr lang="en-US" sz="1300" baseline="30000" dirty="0"/>
              <a:t>11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AB0832-F7A8-0196-2633-D3DA40870E4A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5367079" y="3839566"/>
            <a:ext cx="439662" cy="561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4196-0843-444E-B296-B9CEC8A7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656851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Polarization by fill</a:t>
            </a:r>
            <a:r>
              <a:rPr lang="en-US"/>
              <a:t>: comparison to Run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581BC-159D-A9A4-0BF9-31D5720B3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7" name="Picture 6" descr="Chart, scatter chart&#10;&#10;AI-generated content may be incorrect.">
            <a:extLst>
              <a:ext uri="{FF2B5EF4-FFF2-40B4-BE49-F238E27FC236}">
                <a16:creationId xmlns:a16="http://schemas.microsoft.com/office/drawing/2014/main" id="{6C4CE0F1-6C60-5188-8249-4958A8F0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55" y="1339726"/>
            <a:ext cx="6999129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483ED-3A73-763B-7C67-7BD5722CB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B65C7FBD-244E-540F-B726-36C9BBDF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384" y="964039"/>
            <a:ext cx="5346630" cy="4349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90746-9F1D-69F1-2341-06A24D4B0465}"/>
              </a:ext>
            </a:extLst>
          </p:cNvPr>
          <p:cNvSpPr txBox="1"/>
          <p:nvPr/>
        </p:nvSpPr>
        <p:spPr>
          <a:xfrm>
            <a:off x="9546822" y="102944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(All in </a:t>
            </a:r>
            <a:r>
              <a:rPr lang="en-US" dirty="0" err="1"/>
              <a:t>Bmad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36832-928C-6E0D-6075-41F09C9F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9579"/>
            <a:ext cx="11049000" cy="602902"/>
          </a:xfrm>
        </p:spPr>
        <p:txBody>
          <a:bodyPr>
            <a:normAutofit/>
          </a:bodyPr>
          <a:lstStyle/>
          <a:p>
            <a:r>
              <a:rPr lang="en-US" sz="3600" dirty="0"/>
              <a:t>Horizontal resonance correction tests with </a:t>
            </a:r>
            <a:r>
              <a:rPr lang="en-US" sz="3600" dirty="0" err="1"/>
              <a:t>Bmad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B5A25-391A-E8DB-8EA4-918E6B641553}"/>
              </a:ext>
            </a:extLst>
          </p:cNvPr>
          <p:cNvSpPr txBox="1"/>
          <p:nvPr/>
        </p:nvSpPr>
        <p:spPr>
          <a:xfrm>
            <a:off x="624198" y="1451745"/>
            <a:ext cx="5346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from SPRINT based correction to more sophisticated </a:t>
            </a:r>
            <a:r>
              <a:rPr lang="en-US" dirty="0" err="1"/>
              <a:t>Bmad</a:t>
            </a:r>
            <a:r>
              <a:rPr lang="en-US" dirty="0"/>
              <a:t> model</a:t>
            </a:r>
          </a:p>
          <a:p>
            <a:endParaRPr lang="en-US" dirty="0"/>
          </a:p>
          <a:p>
            <a:r>
              <a:rPr lang="en-US" dirty="0"/>
              <a:t>Including orbit effects is important</a:t>
            </a:r>
          </a:p>
          <a:p>
            <a:endParaRPr lang="en-US" dirty="0"/>
          </a:p>
          <a:p>
            <a:r>
              <a:rPr lang="en-US" dirty="0"/>
              <a:t>Noon-zero closed orbit effects significantly complicates correction.</a:t>
            </a:r>
          </a:p>
        </p:txBody>
      </p:sp>
    </p:spTree>
    <p:extLst>
      <p:ext uri="{BB962C8B-B14F-4D97-AF65-F5344CB8AC3E}">
        <p14:creationId xmlns:p14="http://schemas.microsoft.com/office/powerpoint/2010/main" val="83065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6726B-D067-FBAD-6973-CF412826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59377B90-8E28-4475-28AC-AFE1F370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03" y="1264101"/>
            <a:ext cx="4629897" cy="4302696"/>
          </a:xfrm>
          <a:prstGeom prst="rect">
            <a:avLst/>
          </a:prstGeom>
        </p:spPr>
      </p:pic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C28C4C65-BFAB-74C3-9E5C-8F42AB5A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38" y="1359997"/>
            <a:ext cx="4860446" cy="420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66D3D-3304-B88B-911F-9D3D555D2E5B}"/>
              </a:ext>
            </a:extLst>
          </p:cNvPr>
          <p:cNvSpPr txBox="1"/>
          <p:nvPr/>
        </p:nvSpPr>
        <p:spPr>
          <a:xfrm>
            <a:off x="2043953" y="1264101"/>
            <a:ext cx="11977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Ideal orbit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05F64-900A-A658-7BA7-27DC6A63FD4B}"/>
              </a:ext>
            </a:extLst>
          </p:cNvPr>
          <p:cNvSpPr txBox="1"/>
          <p:nvPr/>
        </p:nvSpPr>
        <p:spPr>
          <a:xfrm>
            <a:off x="6811384" y="1264101"/>
            <a:ext cx="23006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Fit to measured orbit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54CE6D-8ABC-8C7C-6ADF-EE62FA2B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9579"/>
            <a:ext cx="11049000" cy="3651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Resonance portraits with orbit feed-down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2630E-A90D-0F60-6EF5-EAF9CF9DFF64}"/>
              </a:ext>
            </a:extLst>
          </p:cNvPr>
          <p:cNvSpPr txBox="1"/>
          <p:nvPr/>
        </p:nvSpPr>
        <p:spPr>
          <a:xfrm>
            <a:off x="355257" y="442123"/>
            <a:ext cx="9099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Resonance is a complex number (black line), each skew quad represents a tunable complex resonance component (colored lines)</a:t>
            </a:r>
          </a:p>
          <a:p>
            <a:r>
              <a:rPr lang="en-US" sz="1400" dirty="0"/>
              <a:t>With orbit effects: response to skew quads nonlinear, highly variable from magnet to magnet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EA6A5-D996-BEAC-9BA9-7739BB2317F9}"/>
              </a:ext>
            </a:extLst>
          </p:cNvPr>
          <p:cNvSpPr txBox="1"/>
          <p:nvPr/>
        </p:nvSpPr>
        <p:spPr>
          <a:xfrm>
            <a:off x="2447103" y="5947263"/>
            <a:ext cx="823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for now is to avoid or account for orbit driven effects to improve correction</a:t>
            </a:r>
          </a:p>
        </p:txBody>
      </p:sp>
    </p:spTree>
    <p:extLst>
      <p:ext uri="{BB962C8B-B14F-4D97-AF65-F5344CB8AC3E}">
        <p14:creationId xmlns:p14="http://schemas.microsoft.com/office/powerpoint/2010/main" val="165623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1A9C-3985-6296-4889-D74156B5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29CE-E021-E3D1-D9E8-24202A52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ABE9CEBE-2EE6-CAC4-86EB-BF520FDC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03" y="1264101"/>
            <a:ext cx="4629897" cy="4302696"/>
          </a:xfrm>
          <a:prstGeom prst="rect">
            <a:avLst/>
          </a:prstGeom>
        </p:spPr>
      </p:pic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8C03CA66-9CF4-1146-B06D-13BC36D1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38" y="1359997"/>
            <a:ext cx="4860446" cy="420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605473-21EA-98DD-85F4-85E2540A438E}"/>
              </a:ext>
            </a:extLst>
          </p:cNvPr>
          <p:cNvSpPr txBox="1"/>
          <p:nvPr/>
        </p:nvSpPr>
        <p:spPr>
          <a:xfrm>
            <a:off x="2043953" y="1264101"/>
            <a:ext cx="11977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Ideal orbit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9EBA7-4355-4B4C-1952-DF62744D59DD}"/>
              </a:ext>
            </a:extLst>
          </p:cNvPr>
          <p:cNvSpPr txBox="1"/>
          <p:nvPr/>
        </p:nvSpPr>
        <p:spPr>
          <a:xfrm>
            <a:off x="6811384" y="1264101"/>
            <a:ext cx="23006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Fit to measured orbit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A1102C-4E97-850E-7BDA-E03C2EAD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9579"/>
            <a:ext cx="11049000" cy="3651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Resonance portraits with orbit feed-down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F8034-7A77-3FC3-D8BE-45E62740DE87}"/>
              </a:ext>
            </a:extLst>
          </p:cNvPr>
          <p:cNvSpPr txBox="1"/>
          <p:nvPr/>
        </p:nvSpPr>
        <p:spPr>
          <a:xfrm>
            <a:off x="355257" y="442123"/>
            <a:ext cx="9099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Resonance is a complex number (black line), each skew quad represents a tunable complex resonance component (colored lines)</a:t>
            </a:r>
          </a:p>
          <a:p>
            <a:r>
              <a:rPr lang="en-US" sz="1400" dirty="0"/>
              <a:t>With orbit effects: response to skew quads nonlinear, highly variable from magnet to magnet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91A7C-6A0E-49A5-BE2E-53C5642124E7}"/>
              </a:ext>
            </a:extLst>
          </p:cNvPr>
          <p:cNvSpPr txBox="1"/>
          <p:nvPr/>
        </p:nvSpPr>
        <p:spPr>
          <a:xfrm>
            <a:off x="2940503" y="5662693"/>
            <a:ext cx="72844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Goal : More Little Star of Bethlehem   </a:t>
            </a:r>
            <a:r>
              <a:rPr lang="en-US" dirty="0">
                <a:sym typeface="Wingdings" pitchFamily="2" charset="2"/>
              </a:rPr>
              <a:t>   </a:t>
            </a:r>
            <a:r>
              <a:rPr lang="en-US" dirty="0"/>
              <a:t>Less Little Start of Alderaan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7C55B3-B763-C00F-CD7C-EF2D3AB82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2416" y="3429000"/>
            <a:ext cx="2569640" cy="16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tar Wars A New Hope - The Destruction of Alderaan">
            <a:extLst>
              <a:ext uri="{FF2B5EF4-FFF2-40B4-BE49-F238E27FC236}">
                <a16:creationId xmlns:a16="http://schemas.microsoft.com/office/drawing/2014/main" id="{EF91F6BE-716B-A276-9122-FDF67EE4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786564" y="3257910"/>
            <a:ext cx="2617693" cy="1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96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35321</TotalTime>
  <Words>227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BNL</vt:lpstr>
      <vt:lpstr>Injector Status: Time meeting 12/23/25</vt:lpstr>
      <vt:lpstr>Polarization by fill: comparison to Run 24</vt:lpstr>
      <vt:lpstr>Horizontal resonance correction tests with Bmad</vt:lpstr>
      <vt:lpstr>Resonance portraits with orbit feed-down</vt:lpstr>
      <vt:lpstr>Resonance portraits with orbit feed-down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79</cp:revision>
  <dcterms:created xsi:type="dcterms:W3CDTF">2025-03-25T17:08:08Z</dcterms:created>
  <dcterms:modified xsi:type="dcterms:W3CDTF">2025-12-23T18:15:23Z</dcterms:modified>
  <cp:category/>
</cp:coreProperties>
</file>