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6" r:id="rId5"/>
    <p:sldId id="266" r:id="rId6"/>
    <p:sldId id="264" r:id="rId7"/>
    <p:sldId id="267"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9F12"/>
    <a:srgbClr val="FFFFFF"/>
    <a:srgbClr val="339966"/>
    <a:srgbClr val="000066"/>
    <a:srgbClr val="0066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23" autoAdjust="0"/>
    <p:restoredTop sz="57351" autoAdjust="0"/>
  </p:normalViewPr>
  <p:slideViewPr>
    <p:cSldViewPr snapToGrid="0">
      <p:cViewPr varScale="1">
        <p:scale>
          <a:sx n="98" d="100"/>
          <a:sy n="98" d="100"/>
        </p:scale>
        <p:origin x="7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73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A5E7-C3D1-96C2-D801-19430DDDE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1259B2-192F-15C7-351C-AC3245585698}"/>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177116B-6872-3DDD-1AE4-2DEDF554059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81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FC591-43DD-2C9D-C2D2-CE52CC5EE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A138A-8B85-456C-15DC-E988D16A1D3B}"/>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A97D1B00-CBDE-3C9D-BDBD-B272CE5A1B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008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A82C-8343-14E7-44AF-385A62EB1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E7241-C9F5-1B48-693E-858E0FAD385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1EC7FA3-6C28-82FC-D0AC-DDAC98491D0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4672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solidFill>
                  <a:srgbClr val="FFFFFF"/>
                </a:solidFill>
              </a:defRPr>
            </a:lvl1pPr>
            <a:lvl2pPr marL="0" indent="342900">
              <a:buSzTx/>
              <a:buNone/>
              <a:defRPr sz="1350">
                <a:solidFill>
                  <a:srgbClr val="FFFFFF"/>
                </a:solidFill>
              </a:defRPr>
            </a:lvl2pPr>
            <a:lvl3pPr marL="0" indent="685800">
              <a:buSzTx/>
              <a:buNone/>
              <a:defRPr sz="1350">
                <a:solidFill>
                  <a:srgbClr val="FFFFFF"/>
                </a:solidFill>
              </a:defRPr>
            </a:lvl3pPr>
            <a:lvl4pPr marL="0" indent="1028700">
              <a:buSzTx/>
              <a:buNone/>
              <a:defRPr sz="1350">
                <a:solidFill>
                  <a:srgbClr val="FFFFFF"/>
                </a:solidFill>
              </a:defRPr>
            </a:lvl4pPr>
            <a:lvl5pPr marL="0" indent="1371600">
              <a:buSzTx/>
              <a:buNone/>
              <a:defRPr sz="13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609880" y="4501443"/>
            <a:ext cx="7750970" cy="1259608"/>
          </a:xfrm>
          <a:prstGeom prst="rect">
            <a:avLst/>
          </a:prstGeom>
        </p:spPr>
        <p:txBody>
          <a:bodyPr/>
          <a:lstStyle>
            <a:lvl1pPr marL="0" indent="0">
              <a:defRPr sz="2400">
                <a:solidFill>
                  <a:srgbClr val="FFFFFF"/>
                </a:solidFill>
              </a:defRPr>
            </a:lvl1p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6289562" y="5755088"/>
            <a:ext cx="2428876" cy="419101"/>
          </a:xfrm>
          <a:prstGeom prst="rect">
            <a:avLst/>
          </a:prstGeom>
          <a:ln w="12700">
            <a:miter lim="400000"/>
          </a:ln>
        </p:spPr>
      </p:pic>
      <p:sp>
        <p:nvSpPr>
          <p:cNvPr id="15"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311699" y="593367"/>
            <a:ext cx="8520602" cy="763601"/>
          </a:xfrm>
          <a:prstGeom prst="rect">
            <a:avLst/>
          </a:prstGeom>
        </p:spPr>
        <p:txBody>
          <a:bodyPr lIns="121899" tIns="121899" rIns="121899" bIns="121899" anchor="t"/>
          <a:lstStyle>
            <a:lvl1pPr defTabSz="914400">
              <a:lnSpc>
                <a:spcPct val="100000"/>
              </a:lnSpc>
              <a:defRPr sz="2700" b="0"/>
            </a:lvl1pPr>
          </a:lstStyle>
          <a:p>
            <a:r>
              <a:t>Title Text</a:t>
            </a:r>
          </a:p>
        </p:txBody>
      </p:sp>
      <p:sp>
        <p:nvSpPr>
          <p:cNvPr id="115" name="Body Level One…"/>
          <p:cNvSpPr txBox="1">
            <a:spLocks noGrp="1"/>
          </p:cNvSpPr>
          <p:nvPr>
            <p:ph type="body" sz="half" idx="1"/>
          </p:nvPr>
        </p:nvSpPr>
        <p:spPr>
          <a:xfrm>
            <a:off x="311699" y="1536634"/>
            <a:ext cx="3999902"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350">
                <a:solidFill>
                  <a:srgbClr val="595959"/>
                </a:solidFill>
              </a:defRPr>
            </a:lvl1pPr>
            <a:lvl2pPr marL="800100" indent="-342900" defTabSz="914400">
              <a:lnSpc>
                <a:spcPct val="115000"/>
              </a:lnSpc>
              <a:spcBef>
                <a:spcPts val="0"/>
              </a:spcBef>
              <a:buClr>
                <a:srgbClr val="595959"/>
              </a:buClr>
              <a:buSzPts val="1800"/>
              <a:buFont typeface="Arial"/>
              <a:buChar char="○"/>
              <a:defRPr sz="1350">
                <a:solidFill>
                  <a:srgbClr val="595959"/>
                </a:solidFill>
              </a:defRPr>
            </a:lvl2pPr>
            <a:lvl3pPr marL="1143000" indent="-342900" defTabSz="914400">
              <a:lnSpc>
                <a:spcPct val="115000"/>
              </a:lnSpc>
              <a:spcBef>
                <a:spcPts val="0"/>
              </a:spcBef>
              <a:buClr>
                <a:srgbClr val="595959"/>
              </a:buClr>
              <a:buSzPts val="1800"/>
              <a:buFont typeface="Arial"/>
              <a:buChar char="■"/>
              <a:defRPr sz="1350">
                <a:solidFill>
                  <a:srgbClr val="595959"/>
                </a:solidFill>
              </a:defRPr>
            </a:lvl3pPr>
            <a:lvl4pPr marL="1485900" indent="-342900" defTabSz="914400">
              <a:lnSpc>
                <a:spcPct val="115000"/>
              </a:lnSpc>
              <a:spcBef>
                <a:spcPts val="0"/>
              </a:spcBef>
              <a:buClr>
                <a:srgbClr val="595959"/>
              </a:buClr>
              <a:buSzPts val="1800"/>
              <a:buFont typeface="Arial"/>
              <a:buChar char="●"/>
              <a:defRPr sz="1350">
                <a:solidFill>
                  <a:srgbClr val="595959"/>
                </a:solidFill>
              </a:defRPr>
            </a:lvl4pPr>
            <a:lvl5pPr marL="1828800" indent="-342900" defTabSz="914400">
              <a:lnSpc>
                <a:spcPct val="115000"/>
              </a:lnSpc>
              <a:spcBef>
                <a:spcPts val="0"/>
              </a:spcBef>
              <a:buClr>
                <a:srgbClr val="595959"/>
              </a:buClr>
              <a:buSzPts val="1800"/>
              <a:buFont typeface="Arial"/>
              <a:buChar char="○"/>
              <a:defRPr sz="135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4832400" y="1536634"/>
            <a:ext cx="3999901"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800">
                <a:solidFill>
                  <a:srgbClr val="595959"/>
                </a:solidFill>
              </a:defRPr>
            </a:lvl1pPr>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8701646" y="6271716"/>
            <a:ext cx="319512" cy="416615"/>
          </a:xfrm>
          <a:prstGeom prst="rect">
            <a:avLst/>
          </a:prstGeom>
        </p:spPr>
        <p:txBody>
          <a:bodyPr lIns="121899" tIns="121899" rIns="121899" bIns="121899">
            <a:normAutofit/>
          </a:bodyPr>
          <a:lstStyle>
            <a:lvl1pPr defTabSz="914400">
              <a:defRPr sz="9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23"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lvl1pPr>
            <a:lvl2pPr marL="0" indent="342900">
              <a:buSzTx/>
              <a:buNone/>
              <a:defRPr sz="1350"/>
            </a:lvl2pPr>
            <a:lvl3pPr marL="0" indent="685800">
              <a:buSzTx/>
              <a:buNone/>
              <a:defRPr sz="1350"/>
            </a:lvl3pPr>
            <a:lvl4pPr marL="0" indent="1028700">
              <a:buSzTx/>
              <a:buNone/>
              <a:defRPr sz="1350"/>
            </a:lvl4pPr>
            <a:lvl5pPr marL="0" indent="1371600">
              <a:buSzTx/>
              <a:buNone/>
              <a:defRPr sz="135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609880" y="4501443"/>
            <a:ext cx="7750970" cy="1259608"/>
          </a:xfrm>
          <a:prstGeom prst="rect">
            <a:avLst/>
          </a:prstGeom>
        </p:spPr>
        <p:txBody>
          <a:bodyPr/>
          <a:lstStyle>
            <a:lvl1pPr marL="0" indent="0">
              <a:defRPr sz="2400"/>
            </a:lvl1p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6289562" y="5742910"/>
            <a:ext cx="2428876" cy="419101"/>
          </a:xfrm>
          <a:prstGeom prst="rect">
            <a:avLst/>
          </a:prstGeom>
          <a:ln w="12700">
            <a:miter lim="400000"/>
          </a:ln>
        </p:spPr>
      </p:pic>
      <p:sp>
        <p:nvSpPr>
          <p:cNvPr id="26"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solidFill>
                  <a:srgbClr val="FFFFFF"/>
                </a:solidFill>
              </a:defRPr>
            </a:lvl1pPr>
            <a:lvl2pPr marL="0" indent="342900">
              <a:buSzTx/>
              <a:buNone/>
              <a:defRPr sz="1800">
                <a:solidFill>
                  <a:srgbClr val="FFFFFF"/>
                </a:solidFill>
              </a:defRPr>
            </a:lvl2pPr>
            <a:lvl3pPr marL="0" indent="685800">
              <a:buSzTx/>
              <a:buNone/>
              <a:defRPr sz="1800">
                <a:solidFill>
                  <a:srgbClr val="FFFFFF"/>
                </a:solidFill>
              </a:defRPr>
            </a:lvl3pPr>
            <a:lvl4pPr marL="0" indent="1028700">
              <a:buSzTx/>
              <a:buNone/>
              <a:defRPr sz="1800">
                <a:solidFill>
                  <a:srgbClr val="FFFFFF"/>
                </a:solidFill>
              </a:defRPr>
            </a:lvl4pPr>
            <a:lvl5pPr marL="0" indent="13716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53"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lvl1pPr>
            <a:lvl2pPr marL="0" indent="342900">
              <a:buSzTx/>
              <a:buNone/>
              <a:defRPr sz="1800"/>
            </a:lvl2pPr>
            <a:lvl3pPr marL="0" indent="685800">
              <a:buSzTx/>
              <a:buNone/>
              <a:defRPr sz="1800"/>
            </a:lvl3pPr>
            <a:lvl4pPr marL="0" indent="1028700">
              <a:buSzTx/>
              <a:buNone/>
              <a:defRPr sz="1800"/>
            </a:lvl4pPr>
            <a:lvl5pPr marL="0" indent="1371600">
              <a:buSzTx/>
              <a:buNone/>
              <a:defRPr sz="1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428625" y="1825625"/>
            <a:ext cx="38862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428625" y="365126"/>
            <a:ext cx="7886700" cy="1325563"/>
          </a:xfrm>
          <a:prstGeom prst="rect">
            <a:avLst/>
          </a:prstGeom>
        </p:spPr>
        <p:txBody>
          <a:bodyPr/>
          <a:lstStyle/>
          <a:p>
            <a:r>
              <a:t>Title Text</a:t>
            </a:r>
          </a:p>
        </p:txBody>
      </p:sp>
      <p:sp>
        <p:nvSpPr>
          <p:cNvPr id="70" name="Body Level One…"/>
          <p:cNvSpPr txBox="1">
            <a:spLocks noGrp="1"/>
          </p:cNvSpPr>
          <p:nvPr>
            <p:ph type="body" sz="quarter" idx="1"/>
          </p:nvPr>
        </p:nvSpPr>
        <p:spPr>
          <a:xfrm>
            <a:off x="428625" y="1681164"/>
            <a:ext cx="3868341" cy="823913"/>
          </a:xfrm>
          <a:prstGeom prst="rect">
            <a:avLst/>
          </a:prstGeom>
        </p:spPr>
        <p:txBody>
          <a:bodyPr anchor="b"/>
          <a:lstStyle>
            <a:lvl1pPr marL="0" indent="0">
              <a:defRPr sz="1800" b="1"/>
            </a:lvl1pPr>
            <a:lvl2pPr marL="0" indent="342900">
              <a:buSzTx/>
              <a:buNone/>
              <a:defRPr sz="1800" b="1"/>
            </a:lvl2pPr>
            <a:lvl3pPr marL="0" indent="685800">
              <a:buSzTx/>
              <a:buNone/>
              <a:defRPr sz="1800" b="1"/>
            </a:lvl3pPr>
            <a:lvl4pPr marL="0" indent="1028700">
              <a:buSzTx/>
              <a:buNone/>
              <a:defRPr sz="1800" b="1"/>
            </a:lvl4pPr>
            <a:lvl5pPr marL="0" indent="1371600">
              <a:buSz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4572000" y="1681164"/>
            <a:ext cx="3887391" cy="823913"/>
          </a:xfrm>
          <a:prstGeom prst="rect">
            <a:avLst/>
          </a:prstGeom>
        </p:spPr>
        <p:txBody>
          <a:bodyPr anchor="b"/>
          <a:lstStyle>
            <a:lvl1pPr marL="0" indent="0">
              <a:defRPr sz="2400" b="1"/>
            </a:lvl1pPr>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95" name="Body Level One…"/>
          <p:cNvSpPr txBox="1">
            <a:spLocks noGrp="1"/>
          </p:cNvSpPr>
          <p:nvPr>
            <p:ph type="body" sz="half" idx="1"/>
          </p:nvPr>
        </p:nvSpPr>
        <p:spPr>
          <a:xfrm>
            <a:off x="3887390" y="987426"/>
            <a:ext cx="4629151" cy="4873625"/>
          </a:xfrm>
          <a:prstGeom prst="rect">
            <a:avLst/>
          </a:prstGeom>
        </p:spPr>
        <p:txBody>
          <a:bodyPr/>
          <a:lstStyle>
            <a:lvl1pPr>
              <a:buSzPct val="100000"/>
              <a:buFont typeface="Arial"/>
              <a:buChar char="•"/>
              <a:defRPr sz="2400"/>
            </a:lvl1pPr>
            <a:lvl2pPr marL="538843" indent="-195943">
              <a:buFont typeface="Arial"/>
              <a:defRPr sz="2400"/>
            </a:lvl2pPr>
            <a:lvl3pPr marL="914400" indent="-228600">
              <a:buFont typeface="Arial"/>
              <a:defRPr sz="2400"/>
            </a:lvl3pPr>
            <a:lvl4pPr marL="1303020" indent="-274320">
              <a:buFont typeface="Arial"/>
              <a:defRPr sz="2400"/>
            </a:lvl4pPr>
            <a:lvl5pPr marL="1645920" indent="-274320">
              <a:buFont typeface="Arial"/>
              <a:defRPr sz="24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29840" y="2057400"/>
            <a:ext cx="2949179" cy="3811588"/>
          </a:xfrm>
          <a:prstGeom prst="rect">
            <a:avLst/>
          </a:prstGeom>
        </p:spPr>
        <p:txBody>
          <a:bodyPr/>
          <a:lstStyle>
            <a:lvl1pPr marL="0" indent="0">
              <a:defRPr sz="1600"/>
            </a:lvl1p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3887390" y="987426"/>
            <a:ext cx="462915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29841" y="2057400"/>
            <a:ext cx="2949179" cy="3811588"/>
          </a:xfrm>
          <a:prstGeom prst="rect">
            <a:avLst/>
          </a:prstGeom>
        </p:spPr>
        <p:txBody>
          <a:bodyPr/>
          <a:lstStyle>
            <a:lvl1pPr marL="0" indent="0">
              <a:defRPr sz="1200"/>
            </a:lvl1pPr>
            <a:lvl2pPr marL="0" indent="342900">
              <a:buSzTx/>
              <a:buNone/>
              <a:defRPr sz="1200"/>
            </a:lvl2pPr>
            <a:lvl3pPr marL="0" indent="685800">
              <a:buSzTx/>
              <a:buNone/>
              <a:defRPr sz="1200"/>
            </a:lvl3pPr>
            <a:lvl4pPr marL="0" indent="1028700">
              <a:buSzTx/>
              <a:buNone/>
              <a:defRPr sz="1200"/>
            </a:lvl4pPr>
            <a:lvl5pPr marL="0" indent="1371600">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28625" y="365126"/>
            <a:ext cx="828675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28625" y="1825625"/>
            <a:ext cx="8286750" cy="4207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598356" y="6441450"/>
            <a:ext cx="117020" cy="115416"/>
          </a:xfrm>
          <a:prstGeom prst="rect">
            <a:avLst/>
          </a:prstGeom>
          <a:ln w="12700">
            <a:miter lim="400000"/>
          </a:ln>
        </p:spPr>
        <p:txBody>
          <a:bodyPr wrap="none" lIns="0" tIns="0" rIns="0" bIns="0" anchor="ctr">
            <a:spAutoFit/>
          </a:bodyPr>
          <a:lstStyle>
            <a:lvl1pPr algn="r">
              <a:defRPr sz="75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1pPr>
      <a:lvl2pPr marL="542925" marR="0" indent="-200025"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2pPr>
      <a:lvl3pPr marL="925829" marR="0" indent="-240029"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3pPr>
      <a:lvl4pPr marL="12954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4pPr>
      <a:lvl5pPr marL="16383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5pPr>
      <a:lvl6pPr marL="19812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6pPr>
      <a:lvl7pPr marL="23241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7pPr>
      <a:lvl8pPr marL="26670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8pPr>
      <a:lvl9pPr marL="30099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xfrm>
            <a:off x="609880" y="2527861"/>
            <a:ext cx="7750970" cy="1460596"/>
          </a:xfrm>
          <a:prstGeom prst="rect">
            <a:avLst/>
          </a:prstGeom>
        </p:spPr>
        <p:txBody>
          <a:bodyPr>
            <a:normAutofit/>
          </a:bodyPr>
          <a:lstStyle/>
          <a:p>
            <a:r>
              <a:rPr sz="4800">
                <a:latin typeface="Times New Roman" panose="02020603050405020304" pitchFamily="18" charset="0"/>
                <a:cs typeface="Times New Roman" panose="02020603050405020304" pitchFamily="18" charset="0"/>
              </a:rPr>
              <a:t>sPHENIX </a:t>
            </a:r>
            <a:r>
              <a:rPr lang="en-US" sz="4800">
                <a:latin typeface="Times New Roman" panose="02020603050405020304" pitchFamily="18" charset="0"/>
                <a:cs typeface="Times New Roman" panose="02020603050405020304" pitchFamily="18" charset="0"/>
              </a:rPr>
              <a:t>S</a:t>
            </a:r>
            <a:r>
              <a:rPr sz="4800">
                <a:latin typeface="Times New Roman" panose="02020603050405020304" pitchFamily="18" charset="0"/>
                <a:cs typeface="Times New Roman" panose="02020603050405020304" pitchFamily="18" charset="0"/>
              </a:rPr>
              <a:t>tatus</a:t>
            </a:r>
            <a:endParaRPr sz="4800" dirty="0">
              <a:latin typeface="Times New Roman" panose="02020603050405020304" pitchFamily="18" charset="0"/>
              <a:cs typeface="Times New Roman" panose="02020603050405020304" pitchFamily="18" charset="0"/>
            </a:endParaRPr>
          </a:p>
        </p:txBody>
      </p:sp>
      <p:sp>
        <p:nvSpPr>
          <p:cNvPr id="127" name="RHC time meeting &amp; RHIC coordination meeting…"/>
          <p:cNvSpPr txBox="1">
            <a:spLocks noGrp="1"/>
          </p:cNvSpPr>
          <p:nvPr>
            <p:ph type="subTitle" sz="quarter" idx="1"/>
          </p:nvPr>
        </p:nvSpPr>
        <p:spPr>
          <a:xfrm>
            <a:off x="609880" y="5101447"/>
            <a:ext cx="7750970" cy="559639"/>
          </a:xfrm>
          <a:prstGeom prst="rect">
            <a:avLst/>
          </a:prstGeom>
        </p:spPr>
        <p:txBody>
          <a:bodyPr>
            <a:noAutofit/>
          </a:bodyPr>
          <a:lstStyle/>
          <a:p>
            <a:r>
              <a:rPr lang="en-US" sz="1800" dirty="0">
                <a:latin typeface="Times New Roman" panose="02020603050405020304" pitchFamily="18" charset="0"/>
                <a:cs typeface="Times New Roman" panose="02020603050405020304" pitchFamily="18" charset="0"/>
              </a:rPr>
              <a:t>Time M</a:t>
            </a:r>
            <a:r>
              <a:rPr sz="1800" dirty="0">
                <a:latin typeface="Times New Roman" panose="02020603050405020304" pitchFamily="18" charset="0"/>
                <a:cs typeface="Times New Roman" panose="02020603050405020304" pitchFamily="18" charset="0"/>
              </a:rPr>
              <a:t>eeting</a:t>
            </a:r>
          </a:p>
          <a:p>
            <a:r>
              <a:rPr lang="en-US" sz="1800" dirty="0">
                <a:latin typeface="Times New Roman" panose="02020603050405020304" pitchFamily="18" charset="0"/>
                <a:cs typeface="Times New Roman" panose="02020603050405020304" pitchFamily="18" charset="0"/>
              </a:rPr>
              <a:t>Dec.</a:t>
            </a:r>
            <a:r>
              <a:rPr sz="1800" dirty="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23</a:t>
            </a:r>
            <a:r>
              <a:rPr sz="180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202</a:t>
            </a:r>
            <a:r>
              <a:rPr lang="en-US" sz="1800" dirty="0">
                <a:latin typeface="Times New Roman" panose="02020603050405020304" pitchFamily="18" charset="0"/>
                <a:cs typeface="Times New Roman" panose="02020603050405020304" pitchFamily="18" charset="0"/>
              </a:rPr>
              <a:t>5</a:t>
            </a:r>
            <a:endParaRPr sz="1800" dirty="0">
              <a:latin typeface="Times New Roman" panose="02020603050405020304" pitchFamily="18" charset="0"/>
              <a:cs typeface="Times New Roman" panose="02020603050405020304" pitchFamily="18" charset="0"/>
            </a:endParaRPr>
          </a:p>
        </p:txBody>
      </p:sp>
      <p:sp>
        <p:nvSpPr>
          <p:cNvPr id="128" name="Text Placeholder 4"/>
          <p:cNvSpPr>
            <a:spLocks noGrp="1"/>
          </p:cNvSpPr>
          <p:nvPr>
            <p:ph type="body" idx="21"/>
          </p:nvPr>
        </p:nvSpPr>
        <p:spPr>
          <a:xfrm>
            <a:off x="609880" y="3811851"/>
            <a:ext cx="7750970" cy="94470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Autofit/>
          </a:bodyPr>
          <a:lstStyle/>
          <a:p>
            <a:pPr>
              <a:defRPr sz="2400">
                <a:solidFill>
                  <a:srgbClr val="FFFFFF"/>
                </a:solidFill>
              </a:defRPr>
            </a:pPr>
            <a:r>
              <a:rPr sz="2800" dirty="0">
                <a:latin typeface="Times New Roman" panose="02020603050405020304" pitchFamily="18" charset="0"/>
                <a:cs typeface="Times New Roman" panose="02020603050405020304" pitchFamily="18" charset="0"/>
              </a:rPr>
              <a:t>Kin Yip</a:t>
            </a:r>
          </a:p>
          <a:p>
            <a:pPr>
              <a:defRPr sz="2400">
                <a:solidFill>
                  <a:srgbClr val="FFFFFF"/>
                </a:solidFill>
              </a:defRPr>
            </a:pPr>
            <a:r>
              <a:rPr sz="2800" dirty="0">
                <a:latin typeface="Times New Roman" panose="02020603050405020304" pitchFamily="18" charset="0"/>
                <a:cs typeface="Times New Roman" panose="02020603050405020304" pitchFamily="18" charset="0"/>
              </a:rPr>
              <a:t>sPHENIX Director</a:t>
            </a:r>
            <a:r>
              <a:rPr lang="en-US" sz="2800" dirty="0">
                <a:latin typeface="Times New Roman" panose="02020603050405020304" pitchFamily="18" charset="0"/>
                <a:cs typeface="Times New Roman" panose="02020603050405020304" pitchFamily="18" charset="0"/>
              </a:rPr>
              <a:t> of Operations </a:t>
            </a:r>
            <a:endParaRPr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BEF1027-B48D-2F12-EBDA-C2C3773962B6}"/>
              </a:ext>
            </a:extLst>
          </p:cNvPr>
          <p:cNvSpPr>
            <a:spLocks noGrp="1"/>
          </p:cNvSpPr>
          <p:nvPr>
            <p:ph type="sldNum" sz="quarter" idx="2"/>
          </p:nvPr>
        </p:nvSpPr>
        <p:spPr>
          <a:xfrm>
            <a:off x="6500300" y="6298643"/>
            <a:ext cx="52900" cy="115416"/>
          </a:xfrm>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FD1E-A13D-3796-9226-33525D2DD5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DF506-89DB-B65D-2D76-48164C178DDE}"/>
              </a:ext>
            </a:extLst>
          </p:cNvPr>
          <p:cNvSpPr>
            <a:spLocks noGrp="1"/>
          </p:cNvSpPr>
          <p:nvPr>
            <p:ph idx="1"/>
          </p:nvPr>
        </p:nvSpPr>
        <p:spPr>
          <a:xfrm>
            <a:off x="224348" y="641867"/>
            <a:ext cx="8886995" cy="5953486"/>
          </a:xfrm>
          <a:solidFill>
            <a:schemeClr val="bg1"/>
          </a:solidFill>
        </p:spPr>
        <p:txBody>
          <a:bodyPr>
            <a:normAutofit/>
          </a:bodyPr>
          <a:lstStyle/>
          <a:p>
            <a:pPr marL="347472" lvl="1"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sPHENIX has started to take physics (</a:t>
            </a:r>
            <a:r>
              <a:rPr lang="en-US" sz="2500" kern="100" dirty="0" err="1">
                <a:solidFill>
                  <a:srgbClr val="0000FF"/>
                </a:solidFill>
                <a:latin typeface="Times New Roman" panose="02020603050405020304" pitchFamily="18" charset="0"/>
                <a:cs typeface="Times New Roman" panose="02020603050405020304" pitchFamily="18" charset="0"/>
              </a:rPr>
              <a:t>p+p</a:t>
            </a:r>
            <a:r>
              <a:rPr lang="en-US" sz="2500" kern="100" dirty="0">
                <a:solidFill>
                  <a:srgbClr val="0000FF"/>
                </a:solidFill>
                <a:latin typeface="Times New Roman" panose="02020603050405020304" pitchFamily="18" charset="0"/>
                <a:cs typeface="Times New Roman" panose="02020603050405020304" pitchFamily="18" charset="0"/>
              </a:rPr>
              <a:t>) data since Dec. 15.</a:t>
            </a:r>
            <a:endParaRPr lang="en-US" sz="2300" kern="100" dirty="0">
              <a:solidFill>
                <a:srgbClr val="0000FF"/>
              </a:solidFill>
              <a:latin typeface="Times New Roman" panose="02020603050405020304" pitchFamily="18" charset="0"/>
              <a:cs typeface="Times New Roman" panose="02020603050405020304" pitchFamily="18" charset="0"/>
            </a:endParaRPr>
          </a:p>
          <a:p>
            <a:pPr marL="730376" lvl="2" indent="-342900">
              <a:lnSpc>
                <a:spcPct val="100000"/>
              </a:lnSpc>
              <a:spcBef>
                <a:spcPts val="0"/>
              </a:spcBef>
              <a:buFont typeface="Courier New" panose="02070309020205020404" pitchFamily="49" charset="0"/>
              <a:buChar char="o"/>
            </a:pPr>
            <a:r>
              <a:rPr lang="en-US" sz="2300" kern="100" dirty="0">
                <a:solidFill>
                  <a:srgbClr val="0000FF"/>
                </a:solidFill>
                <a:latin typeface="Times New Roman" panose="02020603050405020304" pitchFamily="18" charset="0"/>
                <a:cs typeface="Times New Roman" panose="02020603050405020304" pitchFamily="18" charset="0"/>
              </a:rPr>
              <a:t>We have finished all trigger development and “frozen” the operation</a:t>
            </a:r>
            <a:r>
              <a:rPr lang="zh-TW" altLang="en-US" sz="2300" kern="100" dirty="0">
                <a:solidFill>
                  <a:srgbClr val="0000FF"/>
                </a:solidFill>
                <a:latin typeface="Times New Roman" panose="02020603050405020304" pitchFamily="18" charset="0"/>
                <a:cs typeface="Times New Roman" panose="02020603050405020304" pitchFamily="18" charset="0"/>
              </a:rPr>
              <a:t> </a:t>
            </a:r>
            <a:r>
              <a:rPr lang="en-US" altLang="zh-TW" sz="2300" kern="100" dirty="0">
                <a:solidFill>
                  <a:srgbClr val="0000FF"/>
                </a:solidFill>
                <a:latin typeface="Times New Roman" panose="02020603050405020304" pitchFamily="18" charset="0"/>
                <a:cs typeface="Times New Roman" panose="02020603050405020304" pitchFamily="18" charset="0"/>
              </a:rPr>
              <a:t>configuration</a:t>
            </a:r>
            <a:r>
              <a:rPr lang="en-US" sz="2300" kern="100" dirty="0">
                <a:solidFill>
                  <a:srgbClr val="0000FF"/>
                </a:solidFill>
                <a:latin typeface="Times New Roman" panose="02020603050405020304" pitchFamily="18" charset="0"/>
                <a:cs typeface="Times New Roman" panose="02020603050405020304" pitchFamily="18" charset="0"/>
              </a:rPr>
              <a:t>s for the holiday.</a:t>
            </a:r>
          </a:p>
          <a:p>
            <a:pPr marL="347472" lvl="1" indent="-342900">
              <a:lnSpc>
                <a:spcPct val="100000"/>
              </a:lnSpc>
              <a:spcBef>
                <a:spcPts val="0"/>
              </a:spcBef>
            </a:pPr>
            <a:endParaRPr lang="en-US" sz="2500" kern="100" dirty="0">
              <a:solidFill>
                <a:srgbClr val="0000FF"/>
              </a:solidFill>
              <a:latin typeface="Times New Roman" panose="02020603050405020304" pitchFamily="18" charset="0"/>
              <a:cs typeface="Times New Roman" panose="02020603050405020304" pitchFamily="18" charset="0"/>
            </a:endParaRPr>
          </a:p>
          <a:p>
            <a:pPr marL="347472" lvl="1" indent="-342900">
              <a:lnSpc>
                <a:spcPct val="100000"/>
              </a:lnSpc>
              <a:spcBef>
                <a:spcPts val="0"/>
              </a:spcBef>
            </a:pPr>
            <a:r>
              <a:rPr lang="en-US" sz="2500" dirty="0">
                <a:solidFill>
                  <a:srgbClr val="0000FF"/>
                </a:solidFill>
                <a:latin typeface="Times New Roman" panose="02020603050405020304" pitchFamily="18" charset="0"/>
                <a:cs typeface="Times New Roman" panose="02020603050405020304" pitchFamily="18" charset="0"/>
              </a:rPr>
              <a:t>100% streaming physics data-taking for Heavy-Flavor physics is a world-first for spin polarized collider experiment.</a:t>
            </a:r>
          </a:p>
          <a:p>
            <a:pPr marL="347472" lvl="1" indent="-342900">
              <a:lnSpc>
                <a:spcPct val="100000"/>
              </a:lnSpc>
              <a:spcBef>
                <a:spcPts val="0"/>
              </a:spcBef>
            </a:pPr>
            <a:endParaRPr lang="en-US" sz="2500" kern="100" dirty="0">
              <a:solidFill>
                <a:srgbClr val="0000FF"/>
              </a:solidFill>
              <a:latin typeface="Times New Roman" panose="02020603050405020304" pitchFamily="18" charset="0"/>
              <a:cs typeface="Times New Roman" panose="02020603050405020304" pitchFamily="18" charset="0"/>
            </a:endParaRPr>
          </a:p>
          <a:p>
            <a:pPr marL="347472" lvl="1"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We lost communication with the TPC Central Membrane (CM) in the morning of Dec. 19, when most other detectors had issues (presumably due to radiation from the beams).  It required an access to fix.</a:t>
            </a:r>
          </a:p>
          <a:p>
            <a:pPr marL="347472" lvl="1" indent="-342900">
              <a:lnSpc>
                <a:spcPct val="100000"/>
              </a:lnSpc>
              <a:spcBef>
                <a:spcPts val="0"/>
              </a:spcBef>
            </a:pPr>
            <a:endParaRPr lang="en-US" sz="2500" kern="100" dirty="0">
              <a:solidFill>
                <a:srgbClr val="0000FF"/>
              </a:solidFill>
              <a:latin typeface="Times New Roman" panose="02020603050405020304" pitchFamily="18" charset="0"/>
              <a:cs typeface="Times New Roman" panose="02020603050405020304" pitchFamily="18" charset="0"/>
            </a:endParaRPr>
          </a:p>
          <a:p>
            <a:pPr marL="347472" lvl="1"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Probably PLC communication error caused ~all racks to be shut off at 11:17 am (Monday).  It was recovered in ~an hour or so after an access.</a:t>
            </a:r>
          </a:p>
          <a:p>
            <a:pPr marL="4572" lvl="1" indent="0">
              <a:lnSpc>
                <a:spcPct val="100000"/>
              </a:lnSpc>
              <a:spcBef>
                <a:spcPts val="0"/>
              </a:spcBef>
              <a:buNone/>
            </a:pPr>
            <a:endParaRPr lang="en-US" sz="2500" kern="1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26A58071-8AD2-1BBC-F08C-FFE6E110CD6E}"/>
              </a:ext>
            </a:extLst>
          </p:cNvPr>
          <p:cNvSpPr>
            <a:spLocks noGrp="1"/>
          </p:cNvSpPr>
          <p:nvPr>
            <p:ph type="title"/>
          </p:nvPr>
        </p:nvSpPr>
        <p:spPr>
          <a:xfrm>
            <a:off x="127046" y="-102775"/>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Status </a:t>
            </a:r>
          </a:p>
        </p:txBody>
      </p:sp>
      <p:sp>
        <p:nvSpPr>
          <p:cNvPr id="7" name="Slide Number Placeholder 6">
            <a:extLst>
              <a:ext uri="{FF2B5EF4-FFF2-40B4-BE49-F238E27FC236}">
                <a16:creationId xmlns:a16="http://schemas.microsoft.com/office/drawing/2014/main" id="{494145B7-C92E-98E5-AC65-03D3D6FDAA69}"/>
              </a:ext>
            </a:extLst>
          </p:cNvPr>
          <p:cNvSpPr>
            <a:spLocks noGrp="1"/>
          </p:cNvSpPr>
          <p:nvPr>
            <p:ph type="sldNum" sz="quarter" idx="2"/>
          </p:nvPr>
        </p:nvSpPr>
        <p:spPr>
          <a:xfrm flipH="1">
            <a:off x="9009386" y="6711526"/>
            <a:ext cx="52899" cy="115416"/>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6744713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CC48D-1D9F-1DAD-EA37-7CDC87A21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434E6-A66A-3125-F23A-6AA6126843A4}"/>
              </a:ext>
            </a:extLst>
          </p:cNvPr>
          <p:cNvSpPr>
            <a:spLocks noGrp="1"/>
          </p:cNvSpPr>
          <p:nvPr>
            <p:ph type="title"/>
          </p:nvPr>
        </p:nvSpPr>
        <p:spPr>
          <a:xfrm>
            <a:off x="127046" y="-53080"/>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Status (cont.)</a:t>
            </a:r>
          </a:p>
        </p:txBody>
      </p:sp>
      <p:sp>
        <p:nvSpPr>
          <p:cNvPr id="7" name="Slide Number Placeholder 6">
            <a:extLst>
              <a:ext uri="{FF2B5EF4-FFF2-40B4-BE49-F238E27FC236}">
                <a16:creationId xmlns:a16="http://schemas.microsoft.com/office/drawing/2014/main" id="{F978430C-F8AD-0836-AD24-0F12CCE3A8D0}"/>
              </a:ext>
            </a:extLst>
          </p:cNvPr>
          <p:cNvSpPr>
            <a:spLocks noGrp="1"/>
          </p:cNvSpPr>
          <p:nvPr>
            <p:ph type="sldNum" sz="quarter" idx="2"/>
          </p:nvPr>
        </p:nvSpPr>
        <p:spPr>
          <a:xfrm flipH="1">
            <a:off x="9009386" y="6711526"/>
            <a:ext cx="52899" cy="115416"/>
          </a:xfrm>
        </p:spPr>
        <p:txBody>
          <a:bodyPr/>
          <a:lstStyle/>
          <a:p>
            <a:fld id="{86CB4B4D-7CA3-9044-876B-883B54F8677D}" type="slidenum">
              <a:rPr lang="en-US" smtClean="0"/>
              <a:t>3</a:t>
            </a:fld>
            <a:endParaRPr lang="en-US" dirty="0"/>
          </a:p>
        </p:txBody>
      </p:sp>
      <p:sp>
        <p:nvSpPr>
          <p:cNvPr id="9" name="Rectangle 8">
            <a:extLst>
              <a:ext uri="{FF2B5EF4-FFF2-40B4-BE49-F238E27FC236}">
                <a16:creationId xmlns:a16="http://schemas.microsoft.com/office/drawing/2014/main" id="{70D35D0A-25A0-E5CF-D585-0BEF3F1A668A}"/>
              </a:ext>
            </a:extLst>
          </p:cNvPr>
          <p:cNvSpPr/>
          <p:nvPr/>
        </p:nvSpPr>
        <p:spPr>
          <a:xfrm>
            <a:off x="1724564" y="5939021"/>
            <a:ext cx="131632" cy="129593"/>
          </a:xfrm>
          <a:prstGeom prst="rect">
            <a:avLst/>
          </a:prstGeom>
          <a:solidFill>
            <a:schemeClr val="accent6">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0" name="TextBox 9">
            <a:extLst>
              <a:ext uri="{FF2B5EF4-FFF2-40B4-BE49-F238E27FC236}">
                <a16:creationId xmlns:a16="http://schemas.microsoft.com/office/drawing/2014/main" id="{08A7DAB8-DE4D-C67B-C66C-C99C59669406}"/>
              </a:ext>
            </a:extLst>
          </p:cNvPr>
          <p:cNvSpPr txBox="1"/>
          <p:nvPr/>
        </p:nvSpPr>
        <p:spPr>
          <a:xfrm>
            <a:off x="1908314" y="5502307"/>
            <a:ext cx="6854796" cy="677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C00000"/>
                </a:solidFill>
                <a:latin typeface="Times New Roman" panose="02020603050405020304" pitchFamily="18" charset="0"/>
                <a:cs typeface="Times New Roman" panose="02020603050405020304" pitchFamily="18" charset="0"/>
              </a:rPr>
              <a:t>                      </a:t>
            </a:r>
          </a:p>
          <a:p>
            <a:pPr marL="0" marR="0" indent="0" algn="l" defTabSz="914400" rtl="0" fontAlgn="auto" latinLnBrk="0" hangingPunct="0">
              <a:lnSpc>
                <a:spcPct val="100000"/>
              </a:lnSpc>
              <a:spcBef>
                <a:spcPts val="0"/>
              </a:spcBef>
              <a:spcAft>
                <a:spcPts val="0"/>
              </a:spcAft>
              <a:buClrTx/>
              <a:buSzTx/>
              <a:buFontTx/>
              <a:buNone/>
              <a:tabLst/>
            </a:pPr>
            <a:r>
              <a:rPr lang="en-US" b="1" dirty="0">
                <a:solidFill>
                  <a:srgbClr val="7030A0"/>
                </a:solidFill>
                <a:latin typeface="Times New Roman" panose="02020603050405020304" pitchFamily="18" charset="0"/>
                <a:cs typeface="Times New Roman" panose="02020603050405020304" pitchFamily="18" charset="0"/>
              </a:rPr>
              <a:t>TPC Streaming Mode</a:t>
            </a:r>
            <a:endParaRPr kumimoji="0" lang="en-US" b="1" i="0" u="none" strike="noStrike" cap="none" spc="0" normalizeH="0" baseline="0" dirty="0">
              <a:ln>
                <a:noFill/>
              </a:ln>
              <a:solidFill>
                <a:srgbClr val="7030A0"/>
              </a:solidFill>
              <a:effectLst/>
              <a:uFillTx/>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148599CF-6362-BC08-A797-A285875FC258}"/>
              </a:ext>
            </a:extLst>
          </p:cNvPr>
          <p:cNvSpPr txBox="1"/>
          <p:nvPr/>
        </p:nvSpPr>
        <p:spPr>
          <a:xfrm rot="5400000">
            <a:off x="4440124" y="2816679"/>
            <a:ext cx="19104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1008C pump trips</a:t>
            </a:r>
          </a:p>
        </p:txBody>
      </p:sp>
      <p:sp>
        <p:nvSpPr>
          <p:cNvPr id="4" name="TextBox 3">
            <a:extLst>
              <a:ext uri="{FF2B5EF4-FFF2-40B4-BE49-F238E27FC236}">
                <a16:creationId xmlns:a16="http://schemas.microsoft.com/office/drawing/2014/main" id="{CDD86AA1-E838-ABCD-C91A-B7DF74CFC69A}"/>
              </a:ext>
            </a:extLst>
          </p:cNvPr>
          <p:cNvSpPr txBox="1"/>
          <p:nvPr/>
        </p:nvSpPr>
        <p:spPr>
          <a:xfrm rot="5400000">
            <a:off x="7156109" y="2862942"/>
            <a:ext cx="19104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bg1"/>
                </a:solidFill>
              </a:rPr>
              <a:t>CDU issue</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
        <p:nvSpPr>
          <p:cNvPr id="11" name="TextBox 10">
            <a:extLst>
              <a:ext uri="{FF2B5EF4-FFF2-40B4-BE49-F238E27FC236}">
                <a16:creationId xmlns:a16="http://schemas.microsoft.com/office/drawing/2014/main" id="{DEB9C5D7-90B2-A614-4B7F-85239813C9E8}"/>
              </a:ext>
            </a:extLst>
          </p:cNvPr>
          <p:cNvSpPr txBox="1"/>
          <p:nvPr/>
        </p:nvSpPr>
        <p:spPr>
          <a:xfrm rot="5400000">
            <a:off x="3996982" y="2973581"/>
            <a:ext cx="212087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1008C pump trips</a:t>
            </a:r>
          </a:p>
        </p:txBody>
      </p:sp>
      <p:sp>
        <p:nvSpPr>
          <p:cNvPr id="12" name="TextBox 11">
            <a:extLst>
              <a:ext uri="{FF2B5EF4-FFF2-40B4-BE49-F238E27FC236}">
                <a16:creationId xmlns:a16="http://schemas.microsoft.com/office/drawing/2014/main" id="{B62BD7D7-2D08-6968-A0B0-0369FF6F4A6E}"/>
              </a:ext>
            </a:extLst>
          </p:cNvPr>
          <p:cNvSpPr txBox="1"/>
          <p:nvPr/>
        </p:nvSpPr>
        <p:spPr>
          <a:xfrm rot="5400000">
            <a:off x="6344413" y="2731600"/>
            <a:ext cx="1910443"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solidFill>
                  <a:schemeClr val="bg1"/>
                </a:solidFill>
                <a:latin typeface="Times New Roman" panose="02020603050405020304" pitchFamily="18" charset="0"/>
                <a:cs typeface="Times New Roman" panose="02020603050405020304" pitchFamily="18" charset="0"/>
              </a:rPr>
              <a:t>CDU issue</a:t>
            </a:r>
            <a:endParaRPr kumimoji="0" lang="en-US" sz="20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A11161AE-2022-490C-3A7B-6F216EAF7AA3}"/>
              </a:ext>
            </a:extLst>
          </p:cNvPr>
          <p:cNvSpPr txBox="1"/>
          <p:nvPr/>
        </p:nvSpPr>
        <p:spPr>
          <a:xfrm>
            <a:off x="2855017" y="3356585"/>
            <a:ext cx="47705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6x6</a:t>
            </a:r>
          </a:p>
        </p:txBody>
      </p:sp>
      <p:sp>
        <p:nvSpPr>
          <p:cNvPr id="17" name="Rectangle 16">
            <a:extLst>
              <a:ext uri="{FF2B5EF4-FFF2-40B4-BE49-F238E27FC236}">
                <a16:creationId xmlns:a16="http://schemas.microsoft.com/office/drawing/2014/main" id="{68A509D8-DEF0-E0F1-313F-887358A27AAA}"/>
              </a:ext>
            </a:extLst>
          </p:cNvPr>
          <p:cNvSpPr/>
          <p:nvPr/>
        </p:nvSpPr>
        <p:spPr>
          <a:xfrm>
            <a:off x="1734724" y="6304781"/>
            <a:ext cx="131632" cy="129593"/>
          </a:xfrm>
          <a:prstGeom prst="rect">
            <a:avLst/>
          </a:prstGeom>
          <a:solidFill>
            <a:schemeClr val="accent4"/>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effectLst/>
              <a:uFillTx/>
              <a:latin typeface="Arial"/>
              <a:ea typeface="Arial"/>
              <a:cs typeface="Arial"/>
              <a:sym typeface="Arial"/>
            </a:endParaRPr>
          </a:p>
        </p:txBody>
      </p:sp>
      <p:sp>
        <p:nvSpPr>
          <p:cNvPr id="19" name="TextBox 18">
            <a:extLst>
              <a:ext uri="{FF2B5EF4-FFF2-40B4-BE49-F238E27FC236}">
                <a16:creationId xmlns:a16="http://schemas.microsoft.com/office/drawing/2014/main" id="{521D49F3-CD1A-9746-ED9C-D886554EB213}"/>
              </a:ext>
            </a:extLst>
          </p:cNvPr>
          <p:cNvSpPr txBox="1"/>
          <p:nvPr/>
        </p:nvSpPr>
        <p:spPr>
          <a:xfrm>
            <a:off x="1962620" y="6177460"/>
            <a:ext cx="25564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chemeClr val="accent4"/>
                </a:solidFill>
                <a:effectLst/>
                <a:uFillTx/>
                <a:latin typeface="Times New Roman" panose="02020603050405020304" pitchFamily="18" charset="0"/>
                <a:cs typeface="Times New Roman" panose="02020603050405020304" pitchFamily="18" charset="0"/>
                <a:sym typeface="Arial"/>
              </a:rPr>
              <a:t>TPC Triggered mode</a:t>
            </a:r>
          </a:p>
        </p:txBody>
      </p:sp>
      <p:sp>
        <p:nvSpPr>
          <p:cNvPr id="5" name="TextBox 4">
            <a:extLst>
              <a:ext uri="{FF2B5EF4-FFF2-40B4-BE49-F238E27FC236}">
                <a16:creationId xmlns:a16="http://schemas.microsoft.com/office/drawing/2014/main" id="{223487A0-87F2-31F8-0AB8-E6426BD07146}"/>
              </a:ext>
            </a:extLst>
          </p:cNvPr>
          <p:cNvSpPr txBox="1"/>
          <p:nvPr/>
        </p:nvSpPr>
        <p:spPr>
          <a:xfrm>
            <a:off x="4959262" y="3525390"/>
            <a:ext cx="369330" cy="6950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APEX</a:t>
            </a:r>
          </a:p>
        </p:txBody>
      </p:sp>
      <p:cxnSp>
        <p:nvCxnSpPr>
          <p:cNvPr id="14" name="Straight Arrow Connector 13">
            <a:extLst>
              <a:ext uri="{FF2B5EF4-FFF2-40B4-BE49-F238E27FC236}">
                <a16:creationId xmlns:a16="http://schemas.microsoft.com/office/drawing/2014/main" id="{80F06E6C-0199-2688-EEA8-76958AFDA138}"/>
              </a:ext>
            </a:extLst>
          </p:cNvPr>
          <p:cNvCxnSpPr>
            <a:cxnSpLocks/>
          </p:cNvCxnSpPr>
          <p:nvPr/>
        </p:nvCxnSpPr>
        <p:spPr>
          <a:xfrm>
            <a:off x="4928484" y="1976432"/>
            <a:ext cx="30778" cy="3245808"/>
          </a:xfrm>
          <a:prstGeom prst="straightConnector1">
            <a:avLst/>
          </a:prstGeom>
          <a:noFill/>
          <a:ln w="22225" cap="flat">
            <a:solidFill>
              <a:schemeClr val="bg1"/>
            </a:solidFill>
            <a:prstDash val="solid"/>
            <a:miter lim="800000"/>
            <a:headEnd type="stealth" w="lg" len="lg"/>
            <a:tailEnd type="stealth" w="lg" len="lg"/>
          </a:ln>
          <a:effectLst/>
          <a:sp3d/>
        </p:spPr>
        <p:style>
          <a:lnRef idx="0">
            <a:scrgbClr r="0" g="0" b="0"/>
          </a:lnRef>
          <a:fillRef idx="0">
            <a:scrgbClr r="0" g="0" b="0"/>
          </a:fillRef>
          <a:effectRef idx="0">
            <a:scrgbClr r="0" g="0" b="0"/>
          </a:effectRef>
          <a:fontRef idx="none"/>
        </p:style>
      </p:cxnSp>
      <p:pic>
        <p:nvPicPr>
          <p:cNvPr id="20" name="Picture 19" descr="Chart&#10;&#10;AI-generated content may be incorrect.">
            <a:extLst>
              <a:ext uri="{FF2B5EF4-FFF2-40B4-BE49-F238E27FC236}">
                <a16:creationId xmlns:a16="http://schemas.microsoft.com/office/drawing/2014/main" id="{70AF8BAA-2C07-D3AF-4EB2-F35F01CB3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1984"/>
            <a:ext cx="9144000" cy="4964459"/>
          </a:xfrm>
          <a:prstGeom prst="rect">
            <a:avLst/>
          </a:prstGeom>
        </p:spPr>
      </p:pic>
    </p:spTree>
    <p:extLst>
      <p:ext uri="{BB962C8B-B14F-4D97-AF65-F5344CB8AC3E}">
        <p14:creationId xmlns:p14="http://schemas.microsoft.com/office/powerpoint/2010/main" val="1095396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381F4-3F3C-A0E9-9A27-C46726948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7BAE6-A670-B8CC-F096-22085996142C}"/>
              </a:ext>
            </a:extLst>
          </p:cNvPr>
          <p:cNvSpPr>
            <a:spLocks noGrp="1"/>
          </p:cNvSpPr>
          <p:nvPr>
            <p:ph type="title"/>
          </p:nvPr>
        </p:nvSpPr>
        <p:spPr>
          <a:xfrm>
            <a:off x="127046" y="-53080"/>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Status (cont.)</a:t>
            </a:r>
          </a:p>
        </p:txBody>
      </p:sp>
      <p:sp>
        <p:nvSpPr>
          <p:cNvPr id="7" name="Slide Number Placeholder 6">
            <a:extLst>
              <a:ext uri="{FF2B5EF4-FFF2-40B4-BE49-F238E27FC236}">
                <a16:creationId xmlns:a16="http://schemas.microsoft.com/office/drawing/2014/main" id="{94CEFA8E-5DDF-19B8-5642-5ACD3D3D8AB9}"/>
              </a:ext>
            </a:extLst>
          </p:cNvPr>
          <p:cNvSpPr>
            <a:spLocks noGrp="1"/>
          </p:cNvSpPr>
          <p:nvPr>
            <p:ph type="sldNum" sz="quarter" idx="2"/>
          </p:nvPr>
        </p:nvSpPr>
        <p:spPr>
          <a:xfrm flipH="1">
            <a:off x="9009386" y="6711526"/>
            <a:ext cx="52899" cy="115416"/>
          </a:xfrm>
        </p:spPr>
        <p:txBody>
          <a:bodyPr/>
          <a:lstStyle/>
          <a:p>
            <a:fld id="{86CB4B4D-7CA3-9044-876B-883B54F8677D}" type="slidenum">
              <a:rPr lang="en-US" smtClean="0"/>
              <a:t>4</a:t>
            </a:fld>
            <a:endParaRPr lang="en-US" dirty="0"/>
          </a:p>
        </p:txBody>
      </p:sp>
      <p:sp>
        <p:nvSpPr>
          <p:cNvPr id="3" name="TextBox 2">
            <a:extLst>
              <a:ext uri="{FF2B5EF4-FFF2-40B4-BE49-F238E27FC236}">
                <a16:creationId xmlns:a16="http://schemas.microsoft.com/office/drawing/2014/main" id="{5F1FA2DE-410E-5785-5ABA-475F8E3DB5EF}"/>
              </a:ext>
            </a:extLst>
          </p:cNvPr>
          <p:cNvSpPr txBox="1"/>
          <p:nvPr/>
        </p:nvSpPr>
        <p:spPr>
          <a:xfrm rot="5400000">
            <a:off x="4440124" y="2816679"/>
            <a:ext cx="19104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Arial"/>
                <a:ea typeface="Arial"/>
                <a:cs typeface="Arial"/>
                <a:sym typeface="Arial"/>
              </a:rPr>
              <a:t>1008C pump trips</a:t>
            </a:r>
          </a:p>
        </p:txBody>
      </p:sp>
      <p:sp>
        <p:nvSpPr>
          <p:cNvPr id="4" name="TextBox 3">
            <a:extLst>
              <a:ext uri="{FF2B5EF4-FFF2-40B4-BE49-F238E27FC236}">
                <a16:creationId xmlns:a16="http://schemas.microsoft.com/office/drawing/2014/main" id="{529F63E1-09EC-872F-3800-10512BAF31BA}"/>
              </a:ext>
            </a:extLst>
          </p:cNvPr>
          <p:cNvSpPr txBox="1"/>
          <p:nvPr/>
        </p:nvSpPr>
        <p:spPr>
          <a:xfrm rot="5400000">
            <a:off x="7156109" y="2862942"/>
            <a:ext cx="19104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bg1"/>
                </a:solidFill>
              </a:rPr>
              <a:t>CDU issue</a:t>
            </a:r>
            <a:endParaRPr kumimoji="0" lang="en-US" sz="1800" b="0" i="0" u="none" strike="noStrike" cap="none" spc="0" normalizeH="0" baseline="0" dirty="0">
              <a:ln>
                <a:noFill/>
              </a:ln>
              <a:solidFill>
                <a:schemeClr val="bg1"/>
              </a:solidFill>
              <a:effectLst/>
              <a:uFillTx/>
              <a:latin typeface="Arial"/>
              <a:ea typeface="Arial"/>
              <a:cs typeface="Arial"/>
              <a:sym typeface="Arial"/>
            </a:endParaRPr>
          </a:p>
        </p:txBody>
      </p:sp>
      <p:sp>
        <p:nvSpPr>
          <p:cNvPr id="11" name="TextBox 10">
            <a:extLst>
              <a:ext uri="{FF2B5EF4-FFF2-40B4-BE49-F238E27FC236}">
                <a16:creationId xmlns:a16="http://schemas.microsoft.com/office/drawing/2014/main" id="{31A4F320-0E77-6828-C323-9DAD8DA05D5D}"/>
              </a:ext>
            </a:extLst>
          </p:cNvPr>
          <p:cNvSpPr txBox="1"/>
          <p:nvPr/>
        </p:nvSpPr>
        <p:spPr>
          <a:xfrm rot="5400000">
            <a:off x="3996982" y="2973581"/>
            <a:ext cx="212087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1008C pump trips</a:t>
            </a:r>
          </a:p>
        </p:txBody>
      </p:sp>
      <p:sp>
        <p:nvSpPr>
          <p:cNvPr id="12" name="TextBox 11">
            <a:extLst>
              <a:ext uri="{FF2B5EF4-FFF2-40B4-BE49-F238E27FC236}">
                <a16:creationId xmlns:a16="http://schemas.microsoft.com/office/drawing/2014/main" id="{7AB09102-AED1-370E-2091-9B1537666BAC}"/>
              </a:ext>
            </a:extLst>
          </p:cNvPr>
          <p:cNvSpPr txBox="1"/>
          <p:nvPr/>
        </p:nvSpPr>
        <p:spPr>
          <a:xfrm rot="5400000">
            <a:off x="6344413" y="2731600"/>
            <a:ext cx="1910443"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solidFill>
                  <a:schemeClr val="bg1"/>
                </a:solidFill>
                <a:latin typeface="Times New Roman" panose="02020603050405020304" pitchFamily="18" charset="0"/>
                <a:cs typeface="Times New Roman" panose="02020603050405020304" pitchFamily="18" charset="0"/>
              </a:rPr>
              <a:t>CDU issue</a:t>
            </a:r>
            <a:endParaRPr kumimoji="0" lang="en-US" sz="20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endParaRPr>
          </a:p>
        </p:txBody>
      </p:sp>
      <p:sp>
        <p:nvSpPr>
          <p:cNvPr id="8" name="TextBox 7">
            <a:extLst>
              <a:ext uri="{FF2B5EF4-FFF2-40B4-BE49-F238E27FC236}">
                <a16:creationId xmlns:a16="http://schemas.microsoft.com/office/drawing/2014/main" id="{27A7876F-1C3B-029B-883C-961179FB2939}"/>
              </a:ext>
            </a:extLst>
          </p:cNvPr>
          <p:cNvSpPr txBox="1"/>
          <p:nvPr/>
        </p:nvSpPr>
        <p:spPr>
          <a:xfrm>
            <a:off x="2855017" y="3356585"/>
            <a:ext cx="477052"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6x6</a:t>
            </a:r>
          </a:p>
        </p:txBody>
      </p:sp>
      <p:sp>
        <p:nvSpPr>
          <p:cNvPr id="5" name="TextBox 4">
            <a:extLst>
              <a:ext uri="{FF2B5EF4-FFF2-40B4-BE49-F238E27FC236}">
                <a16:creationId xmlns:a16="http://schemas.microsoft.com/office/drawing/2014/main" id="{748CAB06-A338-1943-D95A-5C66BA48BBAF}"/>
              </a:ext>
            </a:extLst>
          </p:cNvPr>
          <p:cNvSpPr txBox="1"/>
          <p:nvPr/>
        </p:nvSpPr>
        <p:spPr>
          <a:xfrm>
            <a:off x="4959262" y="3525390"/>
            <a:ext cx="369330" cy="6950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APEX</a:t>
            </a:r>
          </a:p>
        </p:txBody>
      </p:sp>
      <p:cxnSp>
        <p:nvCxnSpPr>
          <p:cNvPr id="14" name="Straight Arrow Connector 13">
            <a:extLst>
              <a:ext uri="{FF2B5EF4-FFF2-40B4-BE49-F238E27FC236}">
                <a16:creationId xmlns:a16="http://schemas.microsoft.com/office/drawing/2014/main" id="{99D4442F-CB75-5A8A-6AC2-972817AF35C9}"/>
              </a:ext>
            </a:extLst>
          </p:cNvPr>
          <p:cNvCxnSpPr>
            <a:cxnSpLocks/>
          </p:cNvCxnSpPr>
          <p:nvPr/>
        </p:nvCxnSpPr>
        <p:spPr>
          <a:xfrm>
            <a:off x="4928484" y="1976432"/>
            <a:ext cx="30778" cy="3245808"/>
          </a:xfrm>
          <a:prstGeom prst="straightConnector1">
            <a:avLst/>
          </a:prstGeom>
          <a:noFill/>
          <a:ln w="22225" cap="flat">
            <a:solidFill>
              <a:schemeClr val="bg1"/>
            </a:solidFill>
            <a:prstDash val="solid"/>
            <a:miter lim="800000"/>
            <a:headEnd type="stealth" w="lg" len="lg"/>
            <a:tailEnd type="stealth" w="lg" len="lg"/>
          </a:ln>
          <a:effectLst/>
          <a:sp3d/>
        </p:spPr>
        <p:style>
          <a:lnRef idx="0">
            <a:scrgbClr r="0" g="0" b="0"/>
          </a:lnRef>
          <a:fillRef idx="0">
            <a:scrgbClr r="0" g="0" b="0"/>
          </a:fillRef>
          <a:effectRef idx="0">
            <a:scrgbClr r="0" g="0" b="0"/>
          </a:effectRef>
          <a:fontRef idx="none"/>
        </p:style>
      </p:cxnSp>
      <p:pic>
        <p:nvPicPr>
          <p:cNvPr id="16" name="Picture 15">
            <a:extLst>
              <a:ext uri="{FF2B5EF4-FFF2-40B4-BE49-F238E27FC236}">
                <a16:creationId xmlns:a16="http://schemas.microsoft.com/office/drawing/2014/main" id="{3046B007-B67D-533D-885A-64FE3CE7E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12"/>
            <a:ext cx="9144000" cy="5124785"/>
          </a:xfrm>
          <a:prstGeom prst="rect">
            <a:avLst/>
          </a:prstGeom>
        </p:spPr>
      </p:pic>
      <p:sp>
        <p:nvSpPr>
          <p:cNvPr id="13" name="TextBox 12">
            <a:extLst>
              <a:ext uri="{FF2B5EF4-FFF2-40B4-BE49-F238E27FC236}">
                <a16:creationId xmlns:a16="http://schemas.microsoft.com/office/drawing/2014/main" id="{3A2ADB28-55B9-D765-7A25-247647404BF5}"/>
              </a:ext>
            </a:extLst>
          </p:cNvPr>
          <p:cNvSpPr txBox="1"/>
          <p:nvPr/>
        </p:nvSpPr>
        <p:spPr>
          <a:xfrm>
            <a:off x="306707" y="591045"/>
            <a:ext cx="48372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solidFill>
                  <a:srgbClr val="C00000"/>
                </a:solidFill>
                <a:latin typeface="Times New Roman" panose="02020603050405020304" pitchFamily="18" charset="0"/>
                <a:cs typeface="Times New Roman" panose="02020603050405020304" pitchFamily="18" charset="0"/>
              </a:rPr>
              <a:t>Using Run24 vernier scan results for cross-sections</a:t>
            </a:r>
            <a:endParaRPr kumimoji="0" lang="en-US" sz="1800" b="0" i="0" u="none" strike="noStrike" cap="none" spc="0" normalizeH="0" baseline="0" dirty="0">
              <a:ln>
                <a:noFill/>
              </a:ln>
              <a:solidFill>
                <a:srgbClr val="C00000"/>
              </a:solidFill>
              <a:effectLst/>
              <a:uFillTx/>
              <a:latin typeface="Times New Roman" panose="02020603050405020304" pitchFamily="18" charset="0"/>
              <a:cs typeface="Times New Roman" panose="02020603050405020304" pitchFamily="18" charset="0"/>
              <a:sym typeface="Arial"/>
            </a:endParaRPr>
          </a:p>
        </p:txBody>
      </p:sp>
      <p:cxnSp>
        <p:nvCxnSpPr>
          <p:cNvPr id="18" name="Straight Arrow Connector 17">
            <a:extLst>
              <a:ext uri="{FF2B5EF4-FFF2-40B4-BE49-F238E27FC236}">
                <a16:creationId xmlns:a16="http://schemas.microsoft.com/office/drawing/2014/main" id="{56692439-7963-82F3-DFFF-C3BA80C7CB5A}"/>
              </a:ext>
            </a:extLst>
          </p:cNvPr>
          <p:cNvCxnSpPr>
            <a:cxnSpLocks/>
          </p:cNvCxnSpPr>
          <p:nvPr/>
        </p:nvCxnSpPr>
        <p:spPr>
          <a:xfrm>
            <a:off x="4928484" y="906395"/>
            <a:ext cx="215443" cy="888109"/>
          </a:xfrm>
          <a:prstGeom prst="straightConnector1">
            <a:avLst/>
          </a:prstGeom>
          <a:noFill/>
          <a:ln w="38100"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76568589"/>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lcf76f155ced4ddcb4097134ff3c332f xmlns="46d32cf5-67aa-4169-8b5a-b88b5954077c">
      <Terms xmlns="http://schemas.microsoft.com/office/infopath/2007/PartnerControls"/>
    </lcf76f155ced4ddcb4097134ff3c332f>
    <TaxCatchAll xmlns="3bfd71d5-c7ac-4dca-b865-a609d1eb40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9" ma:contentTypeDescription="Create a new document." ma:contentTypeScope="" ma:versionID="6b5c440b9e1a4f3bdd077bc4993ce17d">
  <xsd:schema xmlns:xsd="http://www.w3.org/2001/XMLSchema" xmlns:xs="http://www.w3.org/2001/XMLSchema" xmlns:p="http://schemas.microsoft.com/office/2006/metadata/properties" xmlns:ns2="46d32cf5-67aa-4169-8b5a-b88b5954077c" xmlns:ns3="a15366be-a11d-406f-97c0-25efe51bccc8" xmlns:ns4="3bfd71d5-c7ac-4dca-b865-a609d1eb4074" targetNamespace="http://schemas.microsoft.com/office/2006/metadata/properties" ma:root="true" ma:fieldsID="04ea1c653435450ae8f27b81b248e8d7" ns2:_="" ns3:_="" ns4:_="">
    <xsd:import namespace="46d32cf5-67aa-4169-8b5a-b88b5954077c"/>
    <xsd:import namespace="a15366be-a11d-406f-97c0-25efe51bccc8"/>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51bce98-7737-4717-bdeb-0f7fab7ce19e}" ma:internalName="TaxCatchAll" ma:showField="CatchAllData" ma:web="a15366be-a11d-406f-97c0-25efe51bc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FC6D0-1318-4919-89B5-CF65DF79CEF6}">
  <ds:schemaRefs>
    <ds:schemaRef ds:uri="46d32cf5-67aa-4169-8b5a-b88b5954077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3bfd71d5-c7ac-4dca-b865-a609d1eb4074"/>
    <ds:schemaRef ds:uri="a15366be-a11d-406f-97c0-25efe51bccc8"/>
    <ds:schemaRef ds:uri="http://www.w3.org/XML/1998/namespace"/>
  </ds:schemaRefs>
</ds:datastoreItem>
</file>

<file path=customXml/itemProps2.xml><?xml version="1.0" encoding="utf-8"?>
<ds:datastoreItem xmlns:ds="http://schemas.openxmlformats.org/officeDocument/2006/customXml" ds:itemID="{CE9AE2C4-B681-4EA4-B8C9-3FD150EAF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6F2207-6B5B-489E-9C4F-A860AF040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71743</TotalTime>
  <Words>195</Words>
  <Application>Microsoft Office PowerPoint</Application>
  <PresentationFormat>On-screen Show (4:3)</PresentationFormat>
  <Paragraphs>36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Courier New</vt:lpstr>
      <vt:lpstr>Times New Roman</vt:lpstr>
      <vt:lpstr>BNL</vt:lpstr>
      <vt:lpstr>sPHENIX Status</vt:lpstr>
      <vt:lpstr>sPHENIX Status </vt:lpstr>
      <vt:lpstr>sPHENIX Status (cont.)</vt:lpstr>
      <vt:lpstr>sPHENIX Status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Meeting on July 1, 2025</dc:title>
  <cp:lastModifiedBy>Yip, Kin</cp:lastModifiedBy>
  <cp:revision>791</cp:revision>
  <dcterms:modified xsi:type="dcterms:W3CDTF">2025-12-23T15:57:41Z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y fmtid="{D5CDD505-2E9C-101B-9397-08002B2CF9AE}" pid="3" name="MediaServiceImageTags">
    <vt:lpwstr/>
  </property>
</Properties>
</file>