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</p:sldMasterIdLst>
  <p:notesMasterIdLst>
    <p:notesMasterId r:id="rId8"/>
  </p:notesMasterIdLst>
  <p:sldIdLst>
    <p:sldId id="263" r:id="rId5"/>
    <p:sldId id="265" r:id="rId6"/>
    <p:sldId id="269" r:id="rId7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D18384-B191-AE83-EF58-E501CA3AD2E5}" v="3" dt="2025-12-23T14:43:44.698"/>
    <p1510:client id="{DCEFFCE9-414F-01DB-EC0B-8F837A64E37B}" v="167" dt="2025-12-23T14:38:04.91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B684FE0F-8343-4344-89A2-473FE8A53A0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79E445AC-93DA-4524-BFAA-AC49BACC3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F8535434-B853-4026-B779-03534BF6FF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5650" indent="-290513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63638" indent="-231775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30363" indent="-231775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95500" indent="-231775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ACDA14D-F24B-45DC-A4EB-0B35D8B121FB}" type="slidenum">
              <a:rPr lang="en-US" altLang="en-US" sz="1200" smtClean="0"/>
              <a:pPr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043F50ED-D2A3-4236-9C9C-EB59B22052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153203E5-A236-4AEC-908C-1FCC8F7773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F762167B-3C96-4260-90AA-07935C58AB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5650" indent="-290513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63638" indent="-231775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30363" indent="-231775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95500" indent="-231775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E03B491-E3A5-46B6-BE3D-7EC79A823A0E}" type="slidenum">
              <a:rPr lang="en-US" altLang="en-US" sz="1200" smtClean="0">
                <a:solidFill>
                  <a:srgbClr val="000000"/>
                </a:solidFill>
              </a:rPr>
              <a:pPr/>
              <a:t>2</a:t>
            </a:fld>
            <a:endParaRPr lang="en-US" alt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7600820B-40B4-4F15-905E-72BAD0055C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390628BD-2929-4ABA-8C40-AF5ADDCEA3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D59FF0C5-F669-4EBE-A9C3-C4A8188A607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557FC39-95E1-4F1F-AA39-E935A60DD940}" type="slidenum">
              <a:rPr lang="en-US" altLang="en-US" sz="1200" smtClean="0"/>
              <a:pPr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CCAF04-6C30-614D-8071-3CC683E976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083" y="5755088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5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2381660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106609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2794568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3687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3630614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50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3573931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4133593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2391252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4160339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1811919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1049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825625"/>
            <a:ext cx="1104900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3840" userDrawn="1">
          <p15:clr>
            <a:srgbClr val="F26B43"/>
          </p15:clr>
        </p15:guide>
        <p15:guide id="9" pos="36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732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>
            <a:extLst>
              <a:ext uri="{FF2B5EF4-FFF2-40B4-BE49-F238E27FC236}">
                <a16:creationId xmlns:a16="http://schemas.microsoft.com/office/drawing/2014/main" id="{637A6BA2-395D-44A8-8C15-F43EA1C8F3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8056" y="585949"/>
            <a:ext cx="9144000" cy="632361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en-GB" altLang="en-US" sz="3600" b="1">
                <a:solidFill>
                  <a:srgbClr val="042B7F"/>
                </a:solidFill>
                <a:latin typeface="+mj-lt"/>
                <a:cs typeface="+mj-cs"/>
              </a:rPr>
              <a:t>RRPL Operations</a:t>
            </a:r>
          </a:p>
          <a:p>
            <a:pPr algn="ctr">
              <a:lnSpc>
                <a:spcPct val="80000"/>
              </a:lnSpc>
              <a:defRPr/>
            </a:pPr>
            <a:endParaRPr lang="en-GB" altLang="en-US" sz="3600" b="1">
              <a:solidFill>
                <a:srgbClr val="042B7F"/>
              </a:solidFill>
              <a:latin typeface="+mj-lt"/>
              <a:cs typeface="+mj-cs"/>
            </a:endParaRP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22B200BA-4A0F-4634-9EF4-00603008A7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912" y="1425680"/>
            <a:ext cx="10708809" cy="4447582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/>
          <a:lstStyle>
            <a:lvl1pPr marL="342900" indent="-342900">
              <a:spcBef>
                <a:spcPct val="20000"/>
              </a:spcBef>
              <a:buClr>
                <a:srgbClr val="042B7F"/>
              </a:buClr>
              <a:buSzPct val="110000"/>
              <a:buFont typeface="Wingdings" panose="05000000000000000000" pitchFamily="2" charset="2"/>
              <a:buChar char="§"/>
              <a:defRPr sz="2400" u="sng">
                <a:latin typeface="+mn-lt"/>
              </a:defRPr>
            </a:lvl1pPr>
            <a:lvl2pPr marL="742950" indent="-285750">
              <a:spcBef>
                <a:spcPct val="20000"/>
              </a:spcBef>
              <a:buClr>
                <a:srgbClr val="042B7F"/>
              </a:buClr>
              <a:buSzPct val="90000"/>
              <a:buFont typeface="Times" panose="02020603050405020304" pitchFamily="18" charset="0"/>
              <a:buChar char="•"/>
              <a:defRPr sz="2000">
                <a:latin typeface="+mn-lt"/>
              </a:defRPr>
            </a:lvl2pPr>
            <a:lvl3pPr marL="1085850" indent="-228600">
              <a:lnSpc>
                <a:spcPct val="80000"/>
              </a:lnSpc>
              <a:spcBef>
                <a:spcPct val="20000"/>
              </a:spcBef>
              <a:buClr>
                <a:srgbClr val="042B7F"/>
              </a:buClr>
              <a:buSzPct val="90000"/>
              <a:buChar char="-"/>
              <a:defRPr>
                <a:latin typeface="+mn-lt"/>
              </a:defRPr>
            </a:lvl3pPr>
            <a:lvl4pPr marL="1428750" indent="-228600">
              <a:lnSpc>
                <a:spcPct val="80000"/>
              </a:lnSpc>
              <a:spcBef>
                <a:spcPct val="20000"/>
              </a:spcBef>
              <a:buClr>
                <a:srgbClr val="042B7F"/>
              </a:buClr>
              <a:buSzPct val="90000"/>
              <a:buChar char="-"/>
              <a:defRPr>
                <a:latin typeface="+mn-lt"/>
              </a:defRPr>
            </a:lvl4pPr>
            <a:lvl5pPr marL="1771650" indent="-228600">
              <a:lnSpc>
                <a:spcPct val="80000"/>
              </a:lnSpc>
              <a:spcBef>
                <a:spcPct val="20000"/>
              </a:spcBef>
              <a:buClr>
                <a:srgbClr val="042B7F"/>
              </a:buClr>
              <a:buSzPct val="90000"/>
              <a:buChar char="-"/>
              <a:defRPr>
                <a:latin typeface="+mn-lt"/>
              </a:defRPr>
            </a:lvl5pPr>
            <a:lvl6pPr marL="2228850" indent="-2286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latin typeface="+mn-lt"/>
                <a:ea typeface="+mn-ea"/>
              </a:defRPr>
            </a:lvl6pPr>
            <a:lvl7pPr marL="2686050" indent="-2286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latin typeface="+mn-lt"/>
                <a:ea typeface="+mn-ea"/>
              </a:defRPr>
            </a:lvl7pPr>
            <a:lvl8pPr marL="3143250" indent="-2286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latin typeface="+mn-lt"/>
                <a:ea typeface="+mn-ea"/>
              </a:defRPr>
            </a:lvl8pPr>
            <a:lvl9pPr marL="3600450" indent="-2286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en-US" altLang="en-US"/>
              <a:t>RRPL - </a:t>
            </a:r>
            <a:r>
              <a:rPr lang="en-US" altLang="en-US" sz="2400"/>
              <a:t>Week of </a:t>
            </a:r>
            <a:r>
              <a:rPr lang="en-US" altLang="en-US"/>
              <a:t>12/22:</a:t>
            </a:r>
            <a:endParaRPr lang="en-US" altLang="en-US" sz="2400">
              <a:cs typeface="Arial"/>
            </a:endParaRPr>
          </a:p>
          <a:p>
            <a:pPr marL="1200150" lvl="2" indent="-342900">
              <a:buFont typeface="Wingdings"/>
              <a:buChar char="§"/>
              <a:defRPr/>
            </a:pPr>
            <a:r>
              <a:rPr lang="en-US" altLang="en-US" sz="2400" u="sng"/>
              <a:t>Special Operating Restriction</a:t>
            </a:r>
            <a:r>
              <a:rPr lang="en-US" altLang="en-US" sz="2400"/>
              <a:t>: </a:t>
            </a:r>
            <a:r>
              <a:rPr lang="en-US" altLang="en-US" sz="2400">
                <a:solidFill>
                  <a:srgbClr val="FF0000"/>
                </a:solidFill>
              </a:rPr>
              <a:t>BNL has issued a pause in all operations associated with radioactive materials in RRPL and BLIP hot cells/boxes covered under the current SAD/ASE until further notice </a:t>
            </a:r>
            <a:endParaRPr lang="en-US" altLang="en-US" sz="2400">
              <a:solidFill>
                <a:srgbClr val="FF0000"/>
              </a:solidFill>
              <a:cs typeface="Arial"/>
            </a:endParaRPr>
          </a:p>
          <a:p>
            <a:pPr marL="1200150" lvl="2" indent="-342900">
              <a:buFont typeface="Wingdings"/>
              <a:buChar char="§"/>
              <a:defRPr/>
            </a:pPr>
            <a:r>
              <a:rPr lang="en-US" altLang="en-US" sz="2400">
                <a:cs typeface="Arial"/>
              </a:rPr>
              <a:t>LANL Th target waste neutralized, solidification after special operation restrictions are resolved.</a:t>
            </a:r>
          </a:p>
          <a:p>
            <a:pPr marL="1200150" lvl="2" indent="-342900">
              <a:buFont typeface="Wingdings"/>
              <a:buChar char="§"/>
              <a:defRPr/>
            </a:pPr>
            <a:r>
              <a:rPr lang="en-US" altLang="en-US" sz="2400"/>
              <a:t>Coming weeks (pending continuation of operations): </a:t>
            </a:r>
            <a:endParaRPr lang="en-US" altLang="en-US" sz="2400">
              <a:cs typeface="Arial"/>
            </a:endParaRPr>
          </a:p>
          <a:p>
            <a:pPr marL="1485900" lvl="2">
              <a:buFont typeface="Wingdings" panose="05000000000000000000" pitchFamily="2" charset="2"/>
              <a:buChar char="§"/>
              <a:defRPr/>
            </a:pPr>
            <a:r>
              <a:rPr lang="en-US" sz="2000">
                <a:ea typeface="ＭＳ Ｐゴシック"/>
                <a:cs typeface="Arial"/>
              </a:rPr>
              <a:t>Ni/Co Hot Cell set-up in TPL; preparation for BLIP irradiated foil processing</a:t>
            </a:r>
          </a:p>
          <a:p>
            <a:pPr marL="1485900" lvl="2">
              <a:buFont typeface="Wingdings" panose="05000000000000000000" pitchFamily="2" charset="2"/>
              <a:buChar char="§"/>
              <a:defRPr/>
            </a:pPr>
            <a:r>
              <a:rPr lang="en-US" sz="2000">
                <a:ea typeface="ＭＳ Ｐゴシック"/>
                <a:cs typeface="Arial"/>
              </a:rPr>
              <a:t>Be-7 processing in TPL</a:t>
            </a:r>
          </a:p>
        </p:txBody>
      </p:sp>
    </p:spTree>
    <p:extLst>
      <p:ext uri="{BB962C8B-B14F-4D97-AF65-F5344CB8AC3E}">
        <p14:creationId xmlns:p14="http://schemas.microsoft.com/office/powerpoint/2010/main" val="327739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>
            <a:extLst>
              <a:ext uri="{FF2B5EF4-FFF2-40B4-BE49-F238E27FC236}">
                <a16:creationId xmlns:a16="http://schemas.microsoft.com/office/drawing/2014/main" id="{94778782-2162-44E1-B119-3FBB7A36BE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680884"/>
            <a:ext cx="10041082" cy="534988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/>
          <a:p>
            <a:pPr>
              <a:lnSpc>
                <a:spcPct val="80000"/>
              </a:lnSpc>
              <a:defRPr/>
            </a:pPr>
            <a:r>
              <a:rPr lang="en-GB" altLang="en-US" sz="3600" b="1">
                <a:solidFill>
                  <a:srgbClr val="042B7F"/>
                </a:solidFill>
                <a:latin typeface="+mj-lt"/>
                <a:cs typeface="+mj-cs"/>
              </a:rPr>
              <a:t>BLIP Operation – OFF Season Mode</a:t>
            </a: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64C66563-3370-4C2E-A1F4-C02A337C78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270" y="374952"/>
            <a:ext cx="10660253" cy="5384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/>
          <a:lstStyle>
            <a:lvl1pPr marL="342900" indent="-342900">
              <a:spcBef>
                <a:spcPct val="20000"/>
              </a:spcBef>
              <a:buClr>
                <a:srgbClr val="042B7F"/>
              </a:buClr>
              <a:buSzPct val="11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628650" indent="-285750">
              <a:spcBef>
                <a:spcPct val="20000"/>
              </a:spcBef>
              <a:buClr>
                <a:srgbClr val="042B7F"/>
              </a:buClr>
              <a:buSzPct val="90000"/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085850" indent="-228600">
              <a:lnSpc>
                <a:spcPct val="80000"/>
              </a:lnSpc>
              <a:spcBef>
                <a:spcPct val="20000"/>
              </a:spcBef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428750" indent="-228600">
              <a:lnSpc>
                <a:spcPct val="80000"/>
              </a:lnSpc>
              <a:spcBef>
                <a:spcPct val="20000"/>
              </a:spcBef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771650" indent="-228600">
              <a:lnSpc>
                <a:spcPct val="80000"/>
              </a:lnSpc>
              <a:spcBef>
                <a:spcPct val="20000"/>
              </a:spcBef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22885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68605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14325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60045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indent="0">
              <a:buNone/>
            </a:pPr>
            <a:endParaRPr lang="en-US" altLang="en-US" sz="1800">
              <a:latin typeface="Arial"/>
              <a:ea typeface="ＭＳ Ｐゴシック"/>
              <a:cs typeface="Arial"/>
            </a:endParaRPr>
          </a:p>
          <a:p>
            <a:endParaRPr lang="en-US" altLang="en-US" sz="1800">
              <a:latin typeface="Arial"/>
              <a:ea typeface="ＭＳ Ｐゴシック"/>
              <a:cs typeface="Arial"/>
            </a:endParaRPr>
          </a:p>
          <a:p>
            <a:pPr marL="0" indent="0">
              <a:buNone/>
            </a:pPr>
            <a:endParaRPr lang="en-US" altLang="en-US" sz="1800">
              <a:latin typeface="Arial"/>
              <a:ea typeface="ＭＳ Ｐゴシック"/>
              <a:cs typeface="Arial"/>
            </a:endParaRPr>
          </a:p>
          <a:p>
            <a:pPr marL="1205230" lvl="1" indent="-342900"/>
            <a:endParaRPr lang="en-US">
              <a:latin typeface="Arial"/>
              <a:ea typeface="ＭＳ Ｐゴシック"/>
              <a:cs typeface="Arial"/>
            </a:endParaRPr>
          </a:p>
          <a:p>
            <a:pPr marL="1205230" lvl="1" indent="-342900"/>
            <a:r>
              <a:rPr lang="en-US">
                <a:latin typeface="Arial"/>
                <a:ea typeface="ＭＳ Ｐゴシック"/>
                <a:cs typeface="Arial"/>
              </a:rPr>
              <a:t>Special Operation Restriction:</a:t>
            </a:r>
            <a:r>
              <a:rPr lang="en-US">
                <a:solidFill>
                  <a:srgbClr val="FF0000"/>
                </a:solidFill>
                <a:latin typeface="Arial"/>
                <a:ea typeface="ＭＳ Ｐゴシック"/>
                <a:cs typeface="Arial"/>
              </a:rPr>
              <a:t> BNL has issued a pause in all operations associated with radioactive materials in RRPL and BLIP hot cells/boxes covered under the current SAD/ASE until further notice.</a:t>
            </a:r>
          </a:p>
          <a:p>
            <a:pPr marL="1205230" lvl="1" indent="-342900"/>
            <a:r>
              <a:rPr lang="en-US">
                <a:latin typeface="Arial"/>
                <a:ea typeface="ＭＳ Ｐゴシック"/>
                <a:cs typeface="Arial"/>
              </a:rPr>
              <a:t>Issue found with rad wastewater tank alarm – persistent since last test of the alarm</a:t>
            </a:r>
            <a:endParaRPr lang="en-US">
              <a:solidFill>
                <a:srgbClr val="FF0000"/>
              </a:solidFill>
              <a:latin typeface="Arial"/>
              <a:ea typeface="ＭＳ Ｐゴシック"/>
              <a:cs typeface="Arial"/>
            </a:endParaRPr>
          </a:p>
          <a:p>
            <a:pPr marL="1205230" lvl="1" indent="-342900"/>
            <a:r>
              <a:rPr lang="en-US">
                <a:latin typeface="Arial"/>
                <a:ea typeface="ＭＳ Ｐゴシック"/>
                <a:cs typeface="Arial"/>
              </a:rPr>
              <a:t>Off-season maintenance/testing</a:t>
            </a:r>
            <a:endParaRPr lang="en-US">
              <a:cs typeface="Arial"/>
            </a:endParaRPr>
          </a:p>
          <a:p>
            <a:pPr lvl="3"/>
            <a:r>
              <a:rPr lang="en-US">
                <a:latin typeface="Arial"/>
                <a:ea typeface="ＭＳ Ｐゴシック"/>
                <a:cs typeface="Arial"/>
              </a:rPr>
              <a:t>This week weekly alarms testing</a:t>
            </a:r>
            <a:endParaRPr lang="en-US">
              <a:cs typeface="Arial"/>
            </a:endParaRPr>
          </a:p>
          <a:p>
            <a:pPr lvl="3"/>
            <a:r>
              <a:rPr lang="en-US" err="1">
                <a:latin typeface="Arial"/>
                <a:ea typeface="ＭＳ Ｐゴシック"/>
                <a:cs typeface="Arial"/>
              </a:rPr>
              <a:t>dP</a:t>
            </a:r>
            <a:r>
              <a:rPr lang="en-US">
                <a:latin typeface="Arial"/>
                <a:ea typeface="ＭＳ Ｐゴシック"/>
                <a:cs typeface="Arial"/>
              </a:rPr>
              <a:t> indication on target water filter is now reading correctly after some adjustments but still working with SME from water group to purchase new calibrated gauges and calibrating transducer</a:t>
            </a:r>
            <a:endParaRPr lang="en-US">
              <a:cs typeface="Arial"/>
            </a:endParaRPr>
          </a:p>
          <a:p>
            <a:pPr lvl="3"/>
            <a:r>
              <a:rPr lang="en-US">
                <a:latin typeface="Arial"/>
                <a:ea typeface="ＭＳ Ｐゴシック"/>
                <a:cs typeface="Arial"/>
              </a:rPr>
              <a:t>Request to water group to regenerate/replace the resin in the makeup water deionizer.</a:t>
            </a:r>
          </a:p>
          <a:p>
            <a:pPr marL="342900" lvl="1" indent="0">
              <a:buNone/>
            </a:pPr>
            <a:endParaRPr lang="en-US" altLang="en-US" sz="160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74942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46A9B0F-B807-4407-9D74-7D7E433C8E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050" y="1713140"/>
            <a:ext cx="11660354" cy="4268904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11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108585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42875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177165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  <a:lvl6pPr marL="2228850" indent="-228600" algn="l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686050" indent="-228600" algn="l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143250" indent="-228600" algn="l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600450" indent="-228600" algn="l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4170" lvl="1" indent="-344170">
              <a:buNone/>
              <a:defRPr/>
            </a:pPr>
            <a:r>
              <a:rPr lang="en-US" u="sng">
                <a:solidFill>
                  <a:srgbClr val="000000"/>
                </a:solidFill>
                <a:ea typeface="MS PGothic"/>
                <a:cs typeface="Arial"/>
              </a:rPr>
              <a:t>Commissioning Path Forward</a:t>
            </a:r>
            <a:r>
              <a:rPr lang="en-US">
                <a:solidFill>
                  <a:srgbClr val="000000"/>
                </a:solidFill>
                <a:ea typeface="MS PGothic"/>
                <a:cs typeface="Arial"/>
              </a:rPr>
              <a:t>: Commissioning in progress. </a:t>
            </a:r>
          </a:p>
          <a:p>
            <a:pPr marL="285750" lvl="1">
              <a:defRPr/>
            </a:pPr>
            <a:r>
              <a:rPr lang="en-US" sz="2000">
                <a:solidFill>
                  <a:srgbClr val="000000"/>
                </a:solidFill>
                <a:ea typeface="MS PGothic"/>
                <a:cs typeface="Arial"/>
              </a:rPr>
              <a:t>Cyclotron is working under module 3 of the commissioning plan.</a:t>
            </a:r>
            <a:endParaRPr lang="en-US">
              <a:solidFill>
                <a:srgbClr val="000000"/>
              </a:solidFill>
              <a:cs typeface="+mn-lt"/>
            </a:endParaRPr>
          </a:p>
          <a:p>
            <a:pPr lvl="2">
              <a:defRPr/>
            </a:pPr>
            <a:r>
              <a:rPr lang="en-US" sz="1700">
                <a:solidFill>
                  <a:srgbClr val="000000"/>
                </a:solidFill>
                <a:ea typeface="MS PGothic"/>
                <a:cs typeface="+mn-lt"/>
              </a:rPr>
              <a:t>Next step in commissioning plan is Ni target irradiation. Target ready, canning record approved, need RWP to cover target removal operation (in progress)</a:t>
            </a:r>
          </a:p>
          <a:p>
            <a:pPr marL="285750" lvl="1">
              <a:defRPr/>
            </a:pPr>
            <a:r>
              <a:rPr lang="en-US">
                <a:solidFill>
                  <a:srgbClr val="000000"/>
                </a:solidFill>
                <a:ea typeface="MS PGothic"/>
                <a:cs typeface="+mn-lt"/>
              </a:rPr>
              <a:t>Cobot</a:t>
            </a:r>
            <a:r>
              <a:rPr lang="en-US">
                <a:solidFill>
                  <a:srgbClr val="000000"/>
                </a:solidFill>
                <a:ea typeface="MS PGothic"/>
                <a:cs typeface="Arial"/>
              </a:rPr>
              <a:t> (robotic arm for target movement) configuring software &amp; hardware for remote operation from control room. Parts ordered, new remote pendant nearing completion</a:t>
            </a:r>
            <a:endParaRPr lang="en-US">
              <a:solidFill>
                <a:srgbClr val="000000"/>
              </a:solidFill>
              <a:cs typeface="Arial"/>
            </a:endParaRPr>
          </a:p>
          <a:p>
            <a:pPr marL="285750" lvl="1">
              <a:defRPr/>
            </a:pPr>
            <a:r>
              <a:rPr lang="en-US">
                <a:solidFill>
                  <a:srgbClr val="000000"/>
                </a:solidFill>
                <a:ea typeface="MS PGothic"/>
                <a:cs typeface="Arial"/>
              </a:rPr>
              <a:t>Intermittent RF trips attributed to blower (air cooling) flow switch – has been recalibrated</a:t>
            </a:r>
            <a:endParaRPr lang="en-US">
              <a:solidFill>
                <a:srgbClr val="000000"/>
              </a:solidFill>
              <a:cs typeface="Arial"/>
            </a:endParaRPr>
          </a:p>
          <a:p>
            <a:pPr marL="285750" lvl="1">
              <a:defRPr/>
            </a:pPr>
            <a:r>
              <a:rPr lang="en-US">
                <a:solidFill>
                  <a:srgbClr val="000000"/>
                </a:solidFill>
                <a:ea typeface="MS PGothic"/>
                <a:cs typeface="Arial"/>
              </a:rPr>
              <a:t>WO submitted for filter and fluid change of hydraulic pump.</a:t>
            </a:r>
            <a:endParaRPr lang="en-US">
              <a:solidFill>
                <a:srgbClr val="000000"/>
              </a:solidFill>
              <a:cs typeface="+mn-lt"/>
            </a:endParaRPr>
          </a:p>
          <a:p>
            <a:pPr marL="285750" lvl="1">
              <a:defRPr/>
            </a:pPr>
            <a:r>
              <a:rPr lang="en-US">
                <a:solidFill>
                  <a:srgbClr val="000000"/>
                </a:solidFill>
                <a:ea typeface="+mn-lt"/>
                <a:cs typeface="+mn-lt"/>
              </a:rPr>
              <a:t>RF/dummy load interrupt flow switch installed and tested.</a:t>
            </a:r>
            <a:endParaRPr lang="en-US">
              <a:solidFill>
                <a:srgbClr val="000000"/>
              </a:solidFill>
              <a:ea typeface="MS PGothic"/>
              <a:cs typeface="Arial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BAA9728A-A262-4E12-8689-0B952EA66C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0"/>
            <a:ext cx="9144000" cy="1248697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en-GB" altLang="en-US" sz="3600" b="1">
                <a:solidFill>
                  <a:srgbClr val="042B7F"/>
                </a:solidFill>
                <a:latin typeface="+mj-lt"/>
                <a:cs typeface="+mj-cs"/>
              </a:rPr>
              <a:t>Cyclotron Activities</a:t>
            </a:r>
          </a:p>
        </p:txBody>
      </p:sp>
    </p:spTree>
    <p:extLst>
      <p:ext uri="{BB962C8B-B14F-4D97-AF65-F5344CB8AC3E}">
        <p14:creationId xmlns:p14="http://schemas.microsoft.com/office/powerpoint/2010/main" val="2153847646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_PPT_Template_2021_Widescreen_Compressed" id="{1E50E555-00B6-2147-91A8-A2CEA3515EB8}" vid="{2E9CFCAC-53E9-4D4D-AE1F-381DB7BC788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51ae030c-e7ff-4e68-b2a4-530e777983b7">
      <UserInfo>
        <DisplayName>Fliller, Raymond</DisplayName>
        <AccountId>49</AccountId>
        <AccountType/>
      </UserInfo>
      <UserInfo>
        <DisplayName>Marr, Gregory</DisplayName>
        <AccountId>80</AccountId>
        <AccountType/>
      </UserInfo>
    </SharedWithUsers>
    <TaxCatchAll xmlns="3bfd71d5-c7ac-4dca-b865-a609d1eb4074" xsi:nil="true"/>
    <lcf76f155ced4ddcb4097134ff3c332f xmlns="c570ff57-61dc-4c9c-9f29-01323a33c2e1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F63EEEEAB81F489B21C644B959EEF6" ma:contentTypeVersion="16" ma:contentTypeDescription="Create a new document." ma:contentTypeScope="" ma:versionID="ec183a637af6cd04057230a1c16d7644">
  <xsd:schema xmlns:xsd="http://www.w3.org/2001/XMLSchema" xmlns:xs="http://www.w3.org/2001/XMLSchema" xmlns:p="http://schemas.microsoft.com/office/2006/metadata/properties" xmlns:ns2="c570ff57-61dc-4c9c-9f29-01323a33c2e1" xmlns:ns3="51ae030c-e7ff-4e68-b2a4-530e777983b7" xmlns:ns4="3bfd71d5-c7ac-4dca-b865-a609d1eb4074" targetNamespace="http://schemas.microsoft.com/office/2006/metadata/properties" ma:root="true" ma:fieldsID="87ed3d0174e0d4dfa4e3baba036c861c" ns2:_="" ns3:_="" ns4:_="">
    <xsd:import namespace="c570ff57-61dc-4c9c-9f29-01323a33c2e1"/>
    <xsd:import namespace="51ae030c-e7ff-4e68-b2a4-530e777983b7"/>
    <xsd:import namespace="3bfd71d5-c7ac-4dca-b865-a609d1eb407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4:TaxCatchAll" minOccurs="0"/>
                <xsd:element ref="ns2:MediaServiceLocatio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70ff57-61dc-4c9c-9f29-01323a33c2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a325a567-783b-4eae-ad25-f71283ef2f6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ae030c-e7ff-4e68-b2a4-530e777983b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fd71d5-c7ac-4dca-b865-a609d1eb4074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92f970d1-4ec7-45c9-9ff4-5836ea687489}" ma:internalName="TaxCatchAll" ma:showField="CatchAllData" ma:web="51ae030c-e7ff-4e68-b2a4-530e777983b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34C94C8-A039-4C8F-BE1A-A70CADC17EE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858D2BA-C037-4B33-8B60-4489B88DA946}">
  <ds:schemaRefs>
    <ds:schemaRef ds:uri="3bfd71d5-c7ac-4dca-b865-a609d1eb4074"/>
    <ds:schemaRef ds:uri="51ae030c-e7ff-4e68-b2a4-530e777983b7"/>
    <ds:schemaRef ds:uri="c570ff57-61dc-4c9c-9f29-01323a33c2e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B8D6E0E-C671-4C02-BB9D-50BF6133F866}">
  <ds:schemaRefs>
    <ds:schemaRef ds:uri="3bfd71d5-c7ac-4dca-b865-a609d1eb4074"/>
    <ds:schemaRef ds:uri="51ae030c-e7ff-4e68-b2a4-530e777983b7"/>
    <ds:schemaRef ds:uri="c570ff57-61dc-4c9c-9f29-01323a33c2e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Procedures for AP Hot Cells IRR</Template>
  <Application>Microsoft Office PowerPoint</Application>
  <PresentationFormat>Widescreen</PresentationFormat>
  <Slides>3</Slides>
  <Notes>3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BNL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Procedures for the AP Hot Cells IRR</dc:title>
  <dc:subject/>
  <dc:creator>Vitkun, Christopher</dc:creator>
  <cp:keywords/>
  <dc:description/>
  <cp:revision>2</cp:revision>
  <cp:lastPrinted>2021-10-01T18:13:14Z</cp:lastPrinted>
  <dcterms:created xsi:type="dcterms:W3CDTF">2021-09-27T21:23:39Z</dcterms:created>
  <dcterms:modified xsi:type="dcterms:W3CDTF">2025-12-23T15:14:54Z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0x0101008CF63EEEEAB81F489B21C644B959EEF6</vt:lpwstr>
  </property>
  <property fmtid="{D5CDD505-2E9C-101B-9397-08002B2CF9AE}" pid="3" name="MediaServiceImageTags">
    <vt:lpwstr/>
  </property>
</Properties>
</file>