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4" r:id="rId7"/>
    <p:sldId id="267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117" d="100"/>
          <a:sy n="117" d="100"/>
        </p:scale>
        <p:origin x="15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A5E7-C3D1-96C2-D801-19430DDD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59B2-192F-15C7-351C-AC3245585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7116B-6872-3DDD-1AE4-2DEDF5540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1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A82C-8343-14E7-44AF-385A62EB1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E7241-C9F5-1B48-693E-858E0FAD3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C7FA3-6C28-82FC-D0AC-DDAC98491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7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FD1E-A13D-3796-9226-33525D2D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F506-89DB-B65D-2D76-48164C17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64" y="675742"/>
            <a:ext cx="8886995" cy="609245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continues to take physics (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data towards the goal of 13/pb (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the C-AD Access Control for fixing the buzzer for 8GE1 twice.</a:t>
            </a:r>
          </a:p>
          <a:p>
            <a:pPr marL="4572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taking has been quite smooth, except for some stores, the initial backgrounds were too high such that we had to wait a little for the background to subside before we could take physics data.</a:t>
            </a:r>
          </a:p>
          <a:p>
            <a:pPr marL="4572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EMCAL power supply (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MegaPac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chassis replacement on Sat. (Jan. 3) was about the only major downtime (4.5 hours) for sPHENIX detectors.</a:t>
            </a: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Vernier scan was performed Monday afternoon (Jan. 5).   Analysis is ongoing ...</a:t>
            </a: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concerned with the availability of 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HJet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measurements.  We appreciate its smooth operation since Dec. 31, 2025.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58071-8AD2-1BBC-F08C-FFE6E110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0277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145B7-C92E-98E5-AC65-03D3D6FDAA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713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5308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1724564" y="6153031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1918042" y="5735772"/>
            <a:ext cx="6854796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Streaming Mode         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EMCAL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MegaPac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replacement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599CF-6362-BC08-A797-A285875FC258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AA1-E838-ABCD-C91A-B7DF74CFC69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C5D7-90B2-A614-4B7F-85239813C9E8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7D7-2D08-6968-A0B0-0369FF6F4A6E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161AE-2022-490C-3A7B-6F216EAF7AA3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A509D8-DEF0-E0F1-313F-887358A27AAA}"/>
              </a:ext>
            </a:extLst>
          </p:cNvPr>
          <p:cNvSpPr/>
          <p:nvPr/>
        </p:nvSpPr>
        <p:spPr>
          <a:xfrm>
            <a:off x="1734724" y="6460429"/>
            <a:ext cx="131632" cy="129593"/>
          </a:xfrm>
          <a:prstGeom prst="rect">
            <a:avLst/>
          </a:prstGeom>
          <a:solidFill>
            <a:schemeClr val="accent4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D49F3-CD1A-9746-ED9C-D886554EB213}"/>
              </a:ext>
            </a:extLst>
          </p:cNvPr>
          <p:cNvSpPr txBox="1"/>
          <p:nvPr/>
        </p:nvSpPr>
        <p:spPr>
          <a:xfrm>
            <a:off x="1962620" y="6342831"/>
            <a:ext cx="25564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TPC Triggered mode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487A0-87F2-31F8-0AB8-E6426BD07146}"/>
              </a:ext>
            </a:extLst>
          </p:cNvPr>
          <p:cNvSpPr txBox="1"/>
          <p:nvPr/>
        </p:nvSpPr>
        <p:spPr>
          <a:xfrm>
            <a:off x="4959262" y="3525390"/>
            <a:ext cx="369330" cy="695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APEX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F06E6C-0199-2688-EEA8-76958AFDA138}"/>
              </a:ext>
            </a:extLst>
          </p:cNvPr>
          <p:cNvCxnSpPr>
            <a:cxnSpLocks/>
          </p:cNvCxnSpPr>
          <p:nvPr/>
        </p:nvCxnSpPr>
        <p:spPr>
          <a:xfrm>
            <a:off x="4928484" y="1976432"/>
            <a:ext cx="30778" cy="3245808"/>
          </a:xfrm>
          <a:prstGeom prst="straightConnector1">
            <a:avLst/>
          </a:prstGeom>
          <a:noFill/>
          <a:ln w="22225" cap="flat">
            <a:solidFill>
              <a:schemeClr val="bg1"/>
            </a:solidFill>
            <a:prstDash val="solid"/>
            <a:miter lim="800000"/>
            <a:headEnd type="stealth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 descr="Chart&#10;&#10;AI-generated content may be incorrect.">
            <a:extLst>
              <a:ext uri="{FF2B5EF4-FFF2-40B4-BE49-F238E27FC236}">
                <a16:creationId xmlns:a16="http://schemas.microsoft.com/office/drawing/2014/main" id="{30FB2FF4-DF0B-20CD-03CC-38B2E3F37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012"/>
            <a:ext cx="9144000" cy="4643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324B2C-544B-1B67-B2E5-EC0B06C81BF0}"/>
              </a:ext>
            </a:extLst>
          </p:cNvPr>
          <p:cNvCxnSpPr>
            <a:cxnSpLocks/>
          </p:cNvCxnSpPr>
          <p:nvPr/>
        </p:nvCxnSpPr>
        <p:spPr>
          <a:xfrm flipV="1">
            <a:off x="5796077" y="5350213"/>
            <a:ext cx="0" cy="715266"/>
          </a:xfrm>
          <a:prstGeom prst="straightConnector1">
            <a:avLst/>
          </a:prstGeom>
          <a:noFill/>
          <a:ln w="7620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381F4-3F3C-A0E9-9A27-C46726948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BAE6-A670-B8CC-F096-22085996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5308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EFA8E-5DDF-19B8-5642-5ACD3D3D8A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FA2DE-410E-5785-5ABA-475F8E3DB5EF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F63E1-09EC-872F-3800-10512BAF31B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4F320-0E77-6828-C323-9DAD8DA05D5D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09102-AED1-370E-2091-9B1537666BAC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7876F-1C3B-029B-883C-961179FB2939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CAB06-A338-1943-D95A-5C66BA48BBAF}"/>
              </a:ext>
            </a:extLst>
          </p:cNvPr>
          <p:cNvSpPr txBox="1"/>
          <p:nvPr/>
        </p:nvSpPr>
        <p:spPr>
          <a:xfrm>
            <a:off x="4959262" y="3525390"/>
            <a:ext cx="369330" cy="695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APEX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D4442F-CB75-5A8A-6AC2-972817AF35C9}"/>
              </a:ext>
            </a:extLst>
          </p:cNvPr>
          <p:cNvCxnSpPr>
            <a:cxnSpLocks/>
          </p:cNvCxnSpPr>
          <p:nvPr/>
        </p:nvCxnSpPr>
        <p:spPr>
          <a:xfrm>
            <a:off x="4928484" y="1976432"/>
            <a:ext cx="30778" cy="3245808"/>
          </a:xfrm>
          <a:prstGeom prst="straightConnector1">
            <a:avLst/>
          </a:prstGeom>
          <a:noFill/>
          <a:ln w="22225" cap="flat">
            <a:solidFill>
              <a:schemeClr val="bg1"/>
            </a:solidFill>
            <a:prstDash val="solid"/>
            <a:miter lim="800000"/>
            <a:headEnd type="stealth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2ADB28-55B9-D765-7A25-247647404BF5}"/>
              </a:ext>
            </a:extLst>
          </p:cNvPr>
          <p:cNvSpPr txBox="1"/>
          <p:nvPr/>
        </p:nvSpPr>
        <p:spPr>
          <a:xfrm>
            <a:off x="306707" y="591045"/>
            <a:ext cx="48372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Run24 vernier scan results for cross-sections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 descr="Graphical user interface&#10;&#10;AI-generated content may be incorrect.">
            <a:extLst>
              <a:ext uri="{FF2B5EF4-FFF2-40B4-BE49-F238E27FC236}">
                <a16:creationId xmlns:a16="http://schemas.microsoft.com/office/drawing/2014/main" id="{58DC67D5-AEC5-A46C-2D5F-B2C1D0794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269"/>
            <a:ext cx="9144000" cy="514165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692439-7963-82F3-DFFF-C3BA80C7CB5A}"/>
              </a:ext>
            </a:extLst>
          </p:cNvPr>
          <p:cNvCxnSpPr>
            <a:cxnSpLocks/>
          </p:cNvCxnSpPr>
          <p:nvPr/>
        </p:nvCxnSpPr>
        <p:spPr>
          <a:xfrm>
            <a:off x="4928484" y="906395"/>
            <a:ext cx="215443" cy="1139727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765685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72004</TotalTime>
  <Words>216</Words>
  <Application>Microsoft Office PowerPoint</Application>
  <PresentationFormat>On-screen Show (4:3)</PresentationFormat>
  <Paragraphs>39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Status 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815</cp:revision>
  <dcterms:modified xsi:type="dcterms:W3CDTF">2026-01-06T16:39:26Z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