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256" r:id="rId5"/>
    <p:sldId id="266" r:id="rId6"/>
    <p:sldId id="268" r:id="rId7"/>
    <p:sldId id="264" r:id="rId8"/>
    <p:sldId id="267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117" d="100"/>
          <a:sy n="117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4A5E7-C3D1-96C2-D801-19430DDD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259B2-192F-15C7-351C-AC3245585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7116B-6872-3DDD-1AE4-2DEDF554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4BB6C-6CF0-C662-5A1D-3CF8DA024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52B0C-1389-64BB-0CFC-7F087F0F4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D92F4-FD8D-BABC-3D63-DD320FF62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1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A82C-8343-14E7-44AF-385A62EB1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E7241-C9F5-1B48-693E-858E0FAD3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EC7FA3-6C28-82FC-D0AC-DDAC98491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7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3FD1E-A13D-3796-9226-33525D2DD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F506-89DB-B65D-2D76-48164C17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64" y="773022"/>
            <a:ext cx="8886995" cy="60924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continues efficient physics data taking.  We’ve reached 56% of 45/pb 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Runs (24+25) goal.  High quality data is important, together with RHIC polarimetry and acceptable background.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Thur. (Jan. 8), we used collisions with 12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12 bunches with no magnetic field to study track matching between TPC &amp; silicon detectors (which help us understand misalignment) and this also allows us to study distortion in TPC.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Sunday (Jan. 11), there was &lt; 2-hour access by our TPC expert to replace a blown fuse in a controller board (Low-Voltage).</a:t>
            </a:r>
          </a:p>
          <a:p>
            <a:pPr marL="730376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Otherwise, mostly smooth running.</a:t>
            </a:r>
          </a:p>
          <a:p>
            <a:pPr marL="730376" lvl="2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Emergency generator transfer test was done in 1008 together with a few other service buildings on Monday (Jan. 12).</a:t>
            </a: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58071-8AD2-1BBC-F08C-FFE6E110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145B7-C92E-98E5-AC65-03D3D6FDAA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3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E1ADD-EF2E-2A72-C350-15D1299CE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87CD4-A87C-5986-B760-3E7C54F32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64" y="675742"/>
            <a:ext cx="8886995" cy="60924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continue to do data reconstruction and quick analysis to check on data quality.  For example :</a:t>
            </a: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472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D645B3-F956-0A58-B74A-F9CD3720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02775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0DE67-9E9B-0D83-6789-D5708D465B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5D78DD-2207-2D82-D0B9-9644F56A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6" y="1857983"/>
            <a:ext cx="7587574" cy="40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643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724564" y="615303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18042" y="5735772"/>
            <a:ext cx="6854796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Streaming Mode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A509D8-DEF0-E0F1-313F-887358A27AAA}"/>
              </a:ext>
            </a:extLst>
          </p:cNvPr>
          <p:cNvSpPr/>
          <p:nvPr/>
        </p:nvSpPr>
        <p:spPr>
          <a:xfrm>
            <a:off x="1734724" y="6460429"/>
            <a:ext cx="131632" cy="129593"/>
          </a:xfrm>
          <a:prstGeom prst="rect">
            <a:avLst/>
          </a:prstGeom>
          <a:solidFill>
            <a:schemeClr val="accent4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D49F3-CD1A-9746-ED9C-D886554EB213}"/>
              </a:ext>
            </a:extLst>
          </p:cNvPr>
          <p:cNvSpPr txBox="1"/>
          <p:nvPr/>
        </p:nvSpPr>
        <p:spPr>
          <a:xfrm>
            <a:off x="1962620" y="6342831"/>
            <a:ext cx="2556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TPC Triggered 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487A0-87F2-31F8-0AB8-E6426BD07146}"/>
              </a:ext>
            </a:extLst>
          </p:cNvPr>
          <p:cNvSpPr txBox="1"/>
          <p:nvPr/>
        </p:nvSpPr>
        <p:spPr>
          <a:xfrm>
            <a:off x="4959262" y="3525390"/>
            <a:ext cx="369330" cy="695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eaVert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APEX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F06E6C-0199-2688-EEA8-76958AFDA138}"/>
              </a:ext>
            </a:extLst>
          </p:cNvPr>
          <p:cNvCxnSpPr>
            <a:cxnSpLocks/>
          </p:cNvCxnSpPr>
          <p:nvPr/>
        </p:nvCxnSpPr>
        <p:spPr>
          <a:xfrm>
            <a:off x="4928484" y="1976432"/>
            <a:ext cx="30778" cy="3245808"/>
          </a:xfrm>
          <a:prstGeom prst="straightConnector1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  <a:headEnd type="stealth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Picture 14" descr="Chart&#10;&#10;AI-generated content may be incorrect.">
            <a:extLst>
              <a:ext uri="{FF2B5EF4-FFF2-40B4-BE49-F238E27FC236}">
                <a16:creationId xmlns:a16="http://schemas.microsoft.com/office/drawing/2014/main" id="{C7CB77B4-0748-788F-847F-8080FF247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428"/>
            <a:ext cx="9144000" cy="4669143"/>
          </a:xfrm>
          <a:prstGeom prst="rect">
            <a:avLst/>
          </a:prstGeom>
        </p:spPr>
      </p:pic>
      <p:pic>
        <p:nvPicPr>
          <p:cNvPr id="20" name="Picture 19" descr="Chart&#10;&#10;AI-generated content may be incorrect.">
            <a:extLst>
              <a:ext uri="{FF2B5EF4-FFF2-40B4-BE49-F238E27FC236}">
                <a16:creationId xmlns:a16="http://schemas.microsoft.com/office/drawing/2014/main" id="{B2140917-2E47-2AEC-0E4D-2C41576AD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" y="1084700"/>
            <a:ext cx="9144000" cy="4669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0E0A33-FF5A-F6D4-4E9A-A62B3572DB07}"/>
              </a:ext>
            </a:extLst>
          </p:cNvPr>
          <p:cNvSpPr txBox="1"/>
          <p:nvPr/>
        </p:nvSpPr>
        <p:spPr>
          <a:xfrm>
            <a:off x="5210680" y="6342831"/>
            <a:ext cx="227241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12x12 bunches study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9D552F-DEBA-7CAB-8F00-89BBF48FFAF3}"/>
              </a:ext>
            </a:extLst>
          </p:cNvPr>
          <p:cNvCxnSpPr/>
          <p:nvPr/>
        </p:nvCxnSpPr>
        <p:spPr>
          <a:xfrm flipH="1" flipV="1">
            <a:off x="5143927" y="5535386"/>
            <a:ext cx="562909" cy="877492"/>
          </a:xfrm>
          <a:prstGeom prst="straightConnector1">
            <a:avLst/>
          </a:prstGeom>
          <a:noFill/>
          <a:ln w="127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81F4-3F3C-A0E9-9A27-C4672694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n a black background&#10;&#10;AI-generated content may be incorrect.">
            <a:extLst>
              <a:ext uri="{FF2B5EF4-FFF2-40B4-BE49-F238E27FC236}">
                <a16:creationId xmlns:a16="http://schemas.microsoft.com/office/drawing/2014/main" id="{ABDEC740-9ED5-CEA5-7FA6-EA45768AA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8079"/>
            <a:ext cx="9144000" cy="51681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BDCC54-ED07-7857-DCDA-AB207188B8DC}"/>
              </a:ext>
            </a:extLst>
          </p:cNvPr>
          <p:cNvSpPr txBox="1"/>
          <p:nvPr/>
        </p:nvSpPr>
        <p:spPr>
          <a:xfrm>
            <a:off x="-1" y="948343"/>
            <a:ext cx="9144000" cy="36933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7BAE6-A670-B8CC-F096-22085996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5308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FA8E-5DDF-19B8-5642-5ACD3D3D8A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7876F-1C3B-029B-883C-961179FB2939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692439-7963-82F3-DFFF-C3BA80C7CB5A}"/>
              </a:ext>
            </a:extLst>
          </p:cNvPr>
          <p:cNvCxnSpPr>
            <a:cxnSpLocks/>
          </p:cNvCxnSpPr>
          <p:nvPr/>
        </p:nvCxnSpPr>
        <p:spPr>
          <a:xfrm>
            <a:off x="4928484" y="867483"/>
            <a:ext cx="215443" cy="113972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2ADB28-55B9-D765-7A25-247647404BF5}"/>
              </a:ext>
            </a:extLst>
          </p:cNvPr>
          <p:cNvSpPr txBox="1"/>
          <p:nvPr/>
        </p:nvSpPr>
        <p:spPr>
          <a:xfrm>
            <a:off x="306707" y="542405"/>
            <a:ext cx="48372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Run24 vernier scan results for cross-sections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5685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72556</TotalTime>
  <Words>230</Words>
  <Application>Microsoft Office PowerPoint</Application>
  <PresentationFormat>On-screen Show (4:3)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BNL</vt:lpstr>
      <vt:lpstr>sPHENIX Status</vt:lpstr>
      <vt:lpstr>sPHENIX Status </vt:lpstr>
      <vt:lpstr>sPHENIX Status (cont.)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825</cp:revision>
  <dcterms:modified xsi:type="dcterms:W3CDTF">2026-01-13T18:57:14Z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