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8" autoAdjust="0"/>
    <p:restoredTop sz="94660"/>
  </p:normalViewPr>
  <p:slideViewPr>
    <p:cSldViewPr snapToGrid="0">
      <p:cViewPr varScale="1">
        <p:scale>
          <a:sx n="92" d="100"/>
          <a:sy n="92" d="100"/>
        </p:scale>
        <p:origin x="12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EAFC6-F08E-129F-AAA7-EA78C1F201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26F8E4-135A-896C-2A69-89F6C3F80A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39D0C6-C5EB-14FE-08CD-D886FF8BA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85586-F973-4503-BCAC-1C812ABBC3F0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79EEC3-2EFE-708D-E28D-67A1AD128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454091-6DBA-773D-8551-CF72602DD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4BE5C-B536-4D41-99FC-CC119D2C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887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8F5CE-D054-1691-ECED-95E1B989B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4AF0F4-F6C1-DD3E-39CA-F80897F677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35890D-5285-49DE-57F3-C073A8E12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85586-F973-4503-BCAC-1C812ABBC3F0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CFFB7-1AAF-6010-9710-620A7866A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8B3ED-04CF-3788-1D29-E0E258C04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4BE5C-B536-4D41-99FC-CC119D2C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991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19EBF4-4077-3C8B-359E-6CB5838FE8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F494C8-8149-5CA4-FDA3-3E4882AFD6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592A07-C1F3-6B82-33E4-3FC377E19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85586-F973-4503-BCAC-1C812ABBC3F0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2ACF6B-9B8E-4DF2-3668-BAE2AE69C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1E39FE-10F3-E170-74D7-F717825F8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4BE5C-B536-4D41-99FC-CC119D2C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123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41E7A-19C3-774F-1008-85D938082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1F8A35-A93B-2EB7-F1C1-B451E49227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F5E7FF-740D-8C46-7337-6D3B30C3A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85586-F973-4503-BCAC-1C812ABBC3F0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22DB4E-6BFE-CA49-82D5-2C30208BC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5B02A0-53BE-66D2-F7CE-AEC8CF4DD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4BE5C-B536-4D41-99FC-CC119D2C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609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D3D83-6696-CEF9-D40F-E26D3EEA9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C9348F-2120-06D8-CECB-9E27AC2FBE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608D80-3E73-42B3-7C15-A3AFB597C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85586-F973-4503-BCAC-1C812ABBC3F0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E325AE-7A4F-5571-A979-6AB5303FB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462F03-A87F-9D21-B325-75E83AE42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4BE5C-B536-4D41-99FC-CC119D2C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636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EB931-8F6F-B024-40E9-F81D980B8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59D2E8-4291-B0DC-C959-CCCEF4D167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26679E-B86F-C30E-D748-216AA2126C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489619-FE46-FFBA-90D3-0036886D6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85586-F973-4503-BCAC-1C812ABBC3F0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71FD52-FFB9-E5CD-937A-4B30F968A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5BE9B6-2CEC-CB95-AE0D-8F9E0A2BE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4BE5C-B536-4D41-99FC-CC119D2C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083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28FF5-73E3-FA40-5BD9-742F8D948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724143-CE55-3D7E-4B53-BC26C3929C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FD64FE-348B-BE34-5452-A0D6064349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AB2733-5796-E3F1-B69D-F3161AD66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0AB1D1-6166-E3DB-69F0-45C53385A9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ED23BE-6E6B-D615-A727-E1E62E746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85586-F973-4503-BCAC-1C812ABBC3F0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C1FBE1-B5C9-C8C6-8B6B-D8849F1B4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4B5F20-D810-1B7A-DF89-15478765D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4BE5C-B536-4D41-99FC-CC119D2C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597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7D61A-7C9C-2200-4136-58D9DD5E5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D2442B-6700-C756-BAA9-86907E906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85586-F973-4503-BCAC-1C812ABBC3F0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30BB3A-A105-4CB8-E754-BF1B917E3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9D9657-B7AE-3099-A502-EA4AC9CDD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4BE5C-B536-4D41-99FC-CC119D2C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37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479F48-9520-CC69-4C1E-601DBAD05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85586-F973-4503-BCAC-1C812ABBC3F0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967A0B-E4A5-7162-F003-623029318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A56980-C0F8-EB07-BE73-6D260B597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4BE5C-B536-4D41-99FC-CC119D2C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187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8FC516-DFAE-60BF-479A-A866F398E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B4E635-CB3D-B373-232B-2AD477A8A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695523-14B5-8EAC-1AB5-38862B2A4B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FE00C9-3020-F336-C879-DFF085E29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85586-F973-4503-BCAC-1C812ABBC3F0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309D81-5EC5-7470-3B70-EE2D19773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989E3C-70D2-71E5-A468-815004522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4BE5C-B536-4D41-99FC-CC119D2C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57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970F1-17E5-2C73-7802-17B97AA60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6D0BF4-51DF-1BEC-D0B7-9353A606D7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2B72DE-52D6-0A04-573C-2049C1941E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EDC0C5-07A8-00F0-9BE9-615B6CEE3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85586-F973-4503-BCAC-1C812ABBC3F0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0F1EA2-A684-5547-3F5C-72C5B7BD5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EA3A81-8AAB-C384-B9BF-3C4BABE48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4BE5C-B536-4D41-99FC-CC119D2C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156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0855E1-D12C-FC6C-B75C-75CD80AEA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C70351-E18C-D6B1-B9A5-D0ADD6B7AE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445A3B-8D79-4FC6-D83F-BB503CE946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285586-F973-4503-BCAC-1C812ABBC3F0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4A120C-2035-7B54-6714-48D56E00E9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D455A-5985-61B6-2CC7-C538D6D580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34BE5C-B536-4D41-99FC-CC119D2CE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938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B553B-57DF-6476-C058-46875EC858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APEX Report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10961E-37FB-5144-7343-1F75ABB784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Jan 20, 2026</a:t>
            </a:r>
          </a:p>
        </p:txBody>
      </p:sp>
    </p:spTree>
    <p:extLst>
      <p:ext uri="{BB962C8B-B14F-4D97-AF65-F5344CB8AC3E}">
        <p14:creationId xmlns:p14="http://schemas.microsoft.com/office/powerpoint/2010/main" val="3233739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71C82-58B7-CA45-7215-62EA3F63C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APEX  Planning </a:t>
            </a:r>
            <a:r>
              <a:rPr lang="en-US" dirty="0"/>
              <a:t>( </a:t>
            </a:r>
            <a:r>
              <a:rPr lang="en-US" sz="2800" dirty="0"/>
              <a:t>from last Friday’s scheduling meeting </a:t>
            </a:r>
            <a:r>
              <a:rPr lang="en-US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B95617-DD86-0E94-B107-B9896A8F0C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84425"/>
            <a:ext cx="10515600" cy="4351338"/>
          </a:xfrm>
        </p:spPr>
        <p:txBody>
          <a:bodyPr/>
          <a:lstStyle/>
          <a:p>
            <a:pPr lvl="0"/>
            <a:r>
              <a:rPr lang="en-US" sz="2400" dirty="0" err="1">
                <a:solidFill>
                  <a:srgbClr val="FF0000"/>
                </a:solidFill>
              </a:rPr>
              <a:t>sPHENIX</a:t>
            </a:r>
            <a:r>
              <a:rPr lang="en-US" sz="2400" dirty="0">
                <a:solidFill>
                  <a:srgbClr val="FF0000"/>
                </a:solidFill>
              </a:rPr>
              <a:t> p-p will stop on 8:00AM 20</a:t>
            </a:r>
            <a:r>
              <a:rPr lang="en-US" sz="2400" baseline="30000" dirty="0">
                <a:solidFill>
                  <a:srgbClr val="FF0000"/>
                </a:solidFill>
              </a:rPr>
              <a:t>th</a:t>
            </a:r>
            <a:r>
              <a:rPr lang="en-US" sz="2400" dirty="0">
                <a:solidFill>
                  <a:srgbClr val="FF0000"/>
                </a:solidFill>
              </a:rPr>
              <a:t> Jan.</a:t>
            </a:r>
          </a:p>
          <a:p>
            <a:pPr lvl="0"/>
            <a:r>
              <a:rPr lang="en-US" sz="2400" dirty="0">
                <a:solidFill>
                  <a:srgbClr val="FF0000"/>
                </a:solidFill>
              </a:rPr>
              <a:t>Followed by 1 day of </a:t>
            </a:r>
            <a:r>
              <a:rPr lang="en-US" sz="2400" dirty="0" err="1">
                <a:solidFill>
                  <a:srgbClr val="FF0000"/>
                </a:solidFill>
              </a:rPr>
              <a:t>CeC</a:t>
            </a:r>
            <a:r>
              <a:rPr lang="en-US" sz="2400" dirty="0">
                <a:solidFill>
                  <a:srgbClr val="FF0000"/>
                </a:solidFill>
              </a:rPr>
              <a:t>/</a:t>
            </a:r>
            <a:r>
              <a:rPr lang="en-US" sz="2400" dirty="0" err="1">
                <a:solidFill>
                  <a:srgbClr val="FF0000"/>
                </a:solidFill>
              </a:rPr>
              <a:t>Acceleartor</a:t>
            </a:r>
            <a:r>
              <a:rPr lang="en-US" sz="2400" dirty="0">
                <a:solidFill>
                  <a:srgbClr val="FF0000"/>
                </a:solidFill>
              </a:rPr>
              <a:t> R&amp;D, ends Jan. 21, 8:00AM</a:t>
            </a:r>
          </a:p>
          <a:p>
            <a:pPr lvl="0"/>
            <a:r>
              <a:rPr lang="en-US" sz="2400" dirty="0"/>
              <a:t>STAR fixed target will go for 7 days (4+3) or until 1B + 800M events at the two beam energies are secured. </a:t>
            </a:r>
            <a:r>
              <a:rPr lang="en-US" sz="2400" dirty="0">
                <a:solidFill>
                  <a:srgbClr val="FF0000"/>
                </a:solidFill>
              </a:rPr>
              <a:t>Tentatively stops on January 28</a:t>
            </a:r>
            <a:r>
              <a:rPr lang="en-US" sz="2400" baseline="30000" dirty="0">
                <a:solidFill>
                  <a:srgbClr val="FF0000"/>
                </a:solidFill>
              </a:rPr>
              <a:t>th</a:t>
            </a:r>
            <a:r>
              <a:rPr lang="en-US" sz="2400" dirty="0">
                <a:solidFill>
                  <a:srgbClr val="FF0000"/>
                </a:solidFill>
              </a:rPr>
              <a:t>, 8:00AM</a:t>
            </a:r>
          </a:p>
          <a:p>
            <a:pPr lvl="0"/>
            <a:r>
              <a:rPr lang="en-US" sz="2400" dirty="0">
                <a:solidFill>
                  <a:srgbClr val="FF0000"/>
                </a:solidFill>
              </a:rPr>
              <a:t>Followed by 3 days of APEX, tentatively stop on January 31, 8:00AM</a:t>
            </a:r>
          </a:p>
          <a:p>
            <a:pPr lvl="0"/>
            <a:r>
              <a:rPr lang="en-US" sz="2400" dirty="0"/>
              <a:t>Followed by 6 days of O-O. Stope on February 6, 9:00AM (with S4 dumping the beam!)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927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imeline&#10;&#10;AI-generated content may be incorrect.">
            <a:extLst>
              <a:ext uri="{FF2B5EF4-FFF2-40B4-BE49-F238E27FC236}">
                <a16:creationId xmlns:a16="http://schemas.microsoft.com/office/drawing/2014/main" id="{EC34D8C7-FE62-D8A6-0EF6-813DBE8A94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857" y="0"/>
            <a:ext cx="5225143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1A48BD4-FB79-D9A9-CBB0-D1A4D2BC08E2}"/>
              </a:ext>
            </a:extLst>
          </p:cNvPr>
          <p:cNvSpPr txBox="1"/>
          <p:nvPr/>
        </p:nvSpPr>
        <p:spPr>
          <a:xfrm>
            <a:off x="7003472" y="2899064"/>
            <a:ext cx="474864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Experiment 25-01: maximize beam-beam parameters for flat beam collision (Yun)</a:t>
            </a:r>
          </a:p>
          <a:p>
            <a:r>
              <a:rPr lang="en-US" dirty="0"/>
              <a:t>      deferred. 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Goal of CEC experiment: to demonstrate coherent electron cooling.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Backup experiment: 25-06 ramp test with ions in resonance islands (Henry)</a:t>
            </a:r>
          </a:p>
        </p:txBody>
      </p:sp>
    </p:spTree>
    <p:extLst>
      <p:ext uri="{BB962C8B-B14F-4D97-AF65-F5344CB8AC3E}">
        <p14:creationId xmlns:p14="http://schemas.microsoft.com/office/powerpoint/2010/main" val="881780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149</Words>
  <Application>Microsoft Office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APEX Report</vt:lpstr>
      <vt:lpstr>APEX  Planning ( from last Friday’s scheduling meeting 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Luo, Yun</dc:creator>
  <cp:lastModifiedBy>Luo, Yun</cp:lastModifiedBy>
  <cp:revision>1</cp:revision>
  <dcterms:created xsi:type="dcterms:W3CDTF">2026-01-20T16:28:17Z</dcterms:created>
  <dcterms:modified xsi:type="dcterms:W3CDTF">2026-01-20T16:37:53Z</dcterms:modified>
</cp:coreProperties>
</file>