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9"/>
  </p:notesMasterIdLst>
  <p:sldIdLst>
    <p:sldId id="256" r:id="rId5"/>
    <p:sldId id="266" r:id="rId6"/>
    <p:sldId id="267" r:id="rId7"/>
    <p:sldId id="268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FF"/>
    <a:srgbClr val="EE9F12"/>
    <a:srgbClr val="FFFFFF"/>
    <a:srgbClr val="339966"/>
    <a:srgbClr val="000066"/>
    <a:srgbClr val="0066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5"/>
          </a:solidFill>
        </a:fill>
      </a:tcStyle>
    </a:wholeTbl>
    <a:band2H>
      <a:tcTxStyle/>
      <a:tcStyle>
        <a:tcBdr/>
        <a:fill>
          <a:solidFill>
            <a:srgbClr val="E6E9EB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C"/>
          </a:solidFill>
        </a:fill>
      </a:tcStyle>
    </a:wholeTbl>
    <a:band2H>
      <a:tcTxStyle/>
      <a:tcStyle>
        <a:tcBdr/>
        <a:fill>
          <a:solidFill>
            <a:srgbClr val="FFF6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23" autoAdjust="0"/>
    <p:restoredTop sz="57351" autoAdjust="0"/>
  </p:normalViewPr>
  <p:slideViewPr>
    <p:cSldViewPr snapToGrid="0">
      <p:cViewPr varScale="1">
        <p:scale>
          <a:sx n="98" d="100"/>
          <a:sy n="98" d="100"/>
        </p:scale>
        <p:origin x="7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31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4A5E7-C3D1-96C2-D801-19430DDDE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1259B2-192F-15C7-351C-AC32455856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77116B-6872-3DDD-1AE4-2DEDF55405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818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D6DB7-39A2-A453-AD09-8933A4E38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2F2411-60F1-E5EE-EEA9-77E0CADF2C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503100-2DC3-0F90-B209-8B7AA900A1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017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8A018-F01B-7447-AC3D-CC0011BE1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B17356-DCE6-5C7F-0EE8-3E361FF8C5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D6A16C-FC3E-5A36-1D08-768C52DF7B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56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5773230"/>
            <a:ext cx="7750970" cy="746185"/>
          </a:xfrm>
          <a:prstGeom prst="rect">
            <a:avLst/>
          </a:prstGeom>
        </p:spPr>
        <p:txBody>
          <a:bodyPr/>
          <a:lstStyle>
            <a:lvl1pPr marL="0" indent="0">
              <a:defRPr sz="135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135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135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135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135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2400">
                <a:solidFill>
                  <a:srgbClr val="FFFFFF"/>
                </a:solidFill>
              </a:defRPr>
            </a:lvl1pPr>
          </a:lstStyle>
          <a:p>
            <a:pPr marL="0" indent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2" y="5755088"/>
            <a:ext cx="242887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36181" y="6298643"/>
            <a:ext cx="117019" cy="1154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311699" y="593367"/>
            <a:ext cx="8520602" cy="763601"/>
          </a:xfrm>
          <a:prstGeom prst="rect">
            <a:avLst/>
          </a:prstGeom>
        </p:spPr>
        <p:txBody>
          <a:bodyPr lIns="121899" tIns="121899" rIns="121899" bIns="121899" anchor="t"/>
          <a:lstStyle>
            <a:lvl1pPr defTabSz="914400">
              <a:lnSpc>
                <a:spcPct val="100000"/>
              </a:lnSpc>
              <a:defRPr sz="2700" b="0"/>
            </a:lvl1pPr>
          </a:lstStyle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1536634"/>
            <a:ext cx="3999902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410936" indent="-306161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350">
                <a:solidFill>
                  <a:srgbClr val="595959"/>
                </a:solidFill>
              </a:defRPr>
            </a:lvl1pPr>
            <a:lvl2pPr marL="8001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350">
                <a:solidFill>
                  <a:srgbClr val="595959"/>
                </a:solidFill>
              </a:defRPr>
            </a:lvl2pPr>
            <a:lvl3pPr marL="11430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■"/>
              <a:defRPr sz="1350">
                <a:solidFill>
                  <a:srgbClr val="595959"/>
                </a:solidFill>
              </a:defRPr>
            </a:lvl3pPr>
            <a:lvl4pPr marL="14859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350">
                <a:solidFill>
                  <a:srgbClr val="595959"/>
                </a:solidFill>
              </a:defRPr>
            </a:lvl4pPr>
            <a:lvl5pPr marL="18288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350"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4832400" y="1536634"/>
            <a:ext cx="3999901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410936" indent="-306161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1pPr>
          </a:lstStyle>
          <a:p>
            <a: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01646" y="6271716"/>
            <a:ext cx="319512" cy="416615"/>
          </a:xfrm>
          <a:prstGeom prst="rect">
            <a:avLst/>
          </a:prstGeom>
        </p:spPr>
        <p:txBody>
          <a:bodyPr lIns="121899" tIns="121899" rIns="121899" bIns="121899">
            <a:normAutofit/>
          </a:bodyPr>
          <a:lstStyle>
            <a:lvl1pPr defTabSz="914400">
              <a:defRPr sz="9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t>Click To Edit Master Title Style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5773230"/>
            <a:ext cx="7750970" cy="746185"/>
          </a:xfrm>
          <a:prstGeom prst="rect">
            <a:avLst/>
          </a:prstGeom>
        </p:spPr>
        <p:txBody>
          <a:bodyPr/>
          <a:lstStyle>
            <a:lvl1pPr marL="0" indent="0">
              <a:defRPr sz="1350"/>
            </a:lvl1pPr>
            <a:lvl2pPr marL="0" indent="342900">
              <a:buSzTx/>
              <a:buNone/>
              <a:defRPr sz="1350"/>
            </a:lvl2pPr>
            <a:lvl3pPr marL="0" indent="685800">
              <a:buSzTx/>
              <a:buNone/>
              <a:defRPr sz="1350"/>
            </a:lvl3pPr>
            <a:lvl4pPr marL="0" indent="1028700">
              <a:buSzTx/>
              <a:buNone/>
              <a:defRPr sz="1350"/>
            </a:lvl4pPr>
            <a:lvl5pPr marL="0" indent="1371600">
              <a:buSzTx/>
              <a:buNone/>
              <a:defRPr sz="13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2400"/>
            </a:lvl1pPr>
          </a:lstStyle>
          <a:p>
            <a:pPr marL="0" indent="0">
              <a:defRPr sz="2400"/>
            </a:pPr>
            <a:endParaRPr/>
          </a:p>
        </p:txBody>
      </p:sp>
      <p:pic>
        <p:nvPicPr>
          <p:cNvPr id="2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2" y="5742910"/>
            <a:ext cx="242887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36181" y="6298643"/>
            <a:ext cx="117019" cy="1154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180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180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180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180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t>Click To Edit Master Title Style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1800"/>
            </a:lvl1pPr>
            <a:lvl2pPr marL="0" indent="342900">
              <a:buSzTx/>
              <a:buNone/>
              <a:defRPr sz="1800"/>
            </a:lvl2pPr>
            <a:lvl3pPr marL="0" indent="685800">
              <a:buSzTx/>
              <a:buNone/>
              <a:defRPr sz="1800"/>
            </a:lvl3pPr>
            <a:lvl4pPr marL="0" indent="1028700">
              <a:buSzTx/>
              <a:buNone/>
              <a:defRPr sz="1800"/>
            </a:lvl4pPr>
            <a:lvl5pPr marL="0" indent="1371600"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28625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</a:lvl1pPr>
            <a:lvl2pPr>
              <a:buFont typeface="Arial"/>
            </a:lvl2pPr>
            <a:lvl3pPr>
              <a:buFont typeface="Arial"/>
            </a:lvl3pPr>
            <a:lvl4pPr>
              <a:buFont typeface="Arial"/>
            </a:lvl4pPr>
            <a:lvl5pPr>
              <a:buFont typeface="Arial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28625" y="1681164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1800" b="1"/>
            </a:lvl1pPr>
            <a:lvl2pPr marL="0" indent="342900">
              <a:buSzTx/>
              <a:buNone/>
              <a:defRPr sz="1800" b="1"/>
            </a:lvl2pPr>
            <a:lvl3pPr marL="0" indent="685800">
              <a:buSzTx/>
              <a:buNone/>
              <a:defRPr sz="1800" b="1"/>
            </a:lvl3pPr>
            <a:lvl4pPr marL="0" indent="1028700">
              <a:buSzTx/>
              <a:buNone/>
              <a:defRPr sz="1800" b="1"/>
            </a:lvl4pPr>
            <a:lvl5pPr marL="0" indent="1371600">
              <a:buSzTx/>
              <a:buNone/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572000" y="1681164"/>
            <a:ext cx="3887391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2400" b="1"/>
            </a:lvl1pPr>
          </a:lstStyle>
          <a:p>
            <a:pPr marL="0" indent="0">
              <a:defRPr sz="2400" b="1"/>
            </a:pPr>
            <a:endParaRPr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  <a:defRPr sz="2400"/>
            </a:lvl1pPr>
            <a:lvl2pPr marL="538843" indent="-195943">
              <a:buFont typeface="Arial"/>
              <a:defRPr sz="2400"/>
            </a:lvl2pPr>
            <a:lvl3pPr marL="914400" indent="-228600">
              <a:buFont typeface="Arial"/>
              <a:defRPr sz="2400"/>
            </a:lvl3pPr>
            <a:lvl4pPr marL="1303020" indent="-274320">
              <a:buFont typeface="Arial"/>
              <a:defRPr sz="2400"/>
            </a:lvl4pPr>
            <a:lvl5pPr marL="1645920" indent="-274320">
              <a:buFont typeface="Arial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defRPr sz="1600"/>
            </a:lvl1pPr>
          </a:lstStyle>
          <a:p>
            <a:pPr marL="0" indent="0">
              <a:defRPr sz="1600"/>
            </a:pPr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10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defRPr sz="1200"/>
            </a:lvl1pPr>
            <a:lvl2pPr marL="0" indent="342900">
              <a:buSzTx/>
              <a:buNone/>
              <a:defRPr sz="1200"/>
            </a:lvl2pPr>
            <a:lvl3pPr marL="0" indent="685800">
              <a:buSzTx/>
              <a:buNone/>
              <a:defRPr sz="1200"/>
            </a:lvl3pPr>
            <a:lvl4pPr marL="0" indent="1028700">
              <a:buSzTx/>
              <a:buNone/>
              <a:defRPr sz="1200"/>
            </a:lvl4pPr>
            <a:lvl5pPr marL="0" indent="1371600">
              <a:buSz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28625" y="1825625"/>
            <a:ext cx="8286750" cy="4207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98356" y="6441450"/>
            <a:ext cx="117020" cy="11541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75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transition spd="med"/>
  <p:hf hdr="0" ftr="0" dt="0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42925" marR="0" indent="-200025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925829" marR="0" indent="-240029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2954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6383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9812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3241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6670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0099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3429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6858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0287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3716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7145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0574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24003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27432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PHENIX status"/>
          <p:cNvSpPr txBox="1">
            <a:spLocks noGrp="1"/>
          </p:cNvSpPr>
          <p:nvPr>
            <p:ph type="ctrTitle"/>
          </p:nvPr>
        </p:nvSpPr>
        <p:spPr>
          <a:xfrm>
            <a:off x="609880" y="2527861"/>
            <a:ext cx="7750970" cy="14605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tatus</a:t>
            </a:r>
          </a:p>
        </p:txBody>
      </p:sp>
      <p:sp>
        <p:nvSpPr>
          <p:cNvPr id="127" name="RHC time meeting &amp; RHIC coordination meeting…"/>
          <p:cNvSpPr txBox="1">
            <a:spLocks noGrp="1"/>
          </p:cNvSpPr>
          <p:nvPr>
            <p:ph type="subTitle" sz="quarter" idx="1"/>
          </p:nvPr>
        </p:nvSpPr>
        <p:spPr>
          <a:xfrm>
            <a:off x="609880" y="5101447"/>
            <a:ext cx="7750970" cy="55963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M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eeting</a:t>
            </a:r>
          </a:p>
          <a:p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Feb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 Placeholder 4"/>
          <p:cNvSpPr>
            <a:spLocks noGrp="1"/>
          </p:cNvSpPr>
          <p:nvPr>
            <p:ph type="body" idx="21"/>
          </p:nvPr>
        </p:nvSpPr>
        <p:spPr>
          <a:xfrm>
            <a:off x="609880" y="3811851"/>
            <a:ext cx="7750970" cy="9447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 Yip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Director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Operations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F1027-B48D-2F12-EBDA-C2C3773962B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500300" y="6298643"/>
            <a:ext cx="52900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3FD1E-A13D-3796-9226-33525D2DD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DF506-89DB-B65D-2D76-48164C178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708" y="597922"/>
            <a:ext cx="8867121" cy="611360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zh-TW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Setup for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O+O collisions was quick and smooth. ~2:30 am (Sunday), we already started to take physics data with all subsystems.</a:t>
            </a:r>
          </a:p>
          <a:p>
            <a:pPr marL="714375" lvl="1" indent="-342900">
              <a:buFont typeface="Courier New" panose="02070309020205020404" pitchFamily="49" charset="0"/>
              <a:buChar char="o"/>
            </a:pP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Trigger adjustments (on the 1st day) include jet thresholds to 8/10/12/15 GeV, rejection factors and MBD/ZDC ratios.</a:t>
            </a:r>
          </a:p>
          <a:p>
            <a:pPr marL="714375" lvl="1" indent="-342900">
              <a:buFont typeface="Courier New" panose="02070309020205020404" pitchFamily="49" charset="0"/>
              <a:buChar char="o"/>
            </a:pP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Monday (Feb. 2): a vernier scan was performed and we optimized crossing angle choice with a systematic study.</a:t>
            </a:r>
          </a:p>
          <a:p>
            <a:pPr marL="714375" lvl="1" indent="-342900"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MVTX</a:t>
            </a:r>
            <a:r>
              <a:rPr lang="zh-TW" alt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zh-TW" alt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seen</a:t>
            </a:r>
            <a:r>
              <a:rPr lang="zh-TW" alt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zh-TW" alt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few</a:t>
            </a:r>
            <a:r>
              <a:rPr lang="zh-TW" alt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auto-</a:t>
            </a:r>
          </a:p>
          <a:p>
            <a:pPr marL="0" lvl="0" indent="0"/>
            <a:r>
              <a:rPr lang="en-US" altLang="zh-TW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recoveries and it’s running in streaming </a:t>
            </a:r>
          </a:p>
          <a:p>
            <a:pPr marL="0" lvl="0" indent="0"/>
            <a:r>
              <a:rPr lang="en-US" altLang="zh-TW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mode.</a:t>
            </a:r>
          </a:p>
          <a:p>
            <a:pPr marL="0" lvl="0" indent="0"/>
            <a:endParaRPr lang="en-US" sz="25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Reminder: beam use proposal goal is </a:t>
            </a:r>
          </a:p>
          <a:p>
            <a:pPr marL="0" lvl="0" indent="0"/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13/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O+O with two weeks of beam time.</a:t>
            </a:r>
            <a:endParaRPr lang="en-US" sz="25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5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5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A58071-8AD2-1BBC-F08C-FFE6E110C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131959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145B7-C92E-98E5-AC65-03D3D6FDAA6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711526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9402A0-7284-E812-0CD4-A862B39E2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032" y="3250242"/>
            <a:ext cx="3425710" cy="342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7136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B4C02-FF0A-6E6F-588D-D71697F3B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8DFCE-91FB-D167-CB36-34064C04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102775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 (cont.)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DDF36-6806-5CA2-9B6D-DC8AD64118E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711526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 dirty="0"/>
          </a:p>
        </p:txBody>
      </p:sp>
      <p:pic>
        <p:nvPicPr>
          <p:cNvPr id="4" name="Picture 3" descr="Chart, histogram&#10;&#10;AI-generated content may be incorrect.">
            <a:extLst>
              <a:ext uri="{FF2B5EF4-FFF2-40B4-BE49-F238E27FC236}">
                <a16:creationId xmlns:a16="http://schemas.microsoft.com/office/drawing/2014/main" id="{76C565A7-05C2-C39A-EFC9-66A81F2593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8190"/>
            <a:ext cx="9144000" cy="45216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0D35D0A-25A0-E5CF-D585-0BEF3F1A668A}"/>
              </a:ext>
            </a:extLst>
          </p:cNvPr>
          <p:cNvSpPr/>
          <p:nvPr/>
        </p:nvSpPr>
        <p:spPr>
          <a:xfrm>
            <a:off x="3470050" y="6152396"/>
            <a:ext cx="131632" cy="1295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08A7DAB8-DE4D-C67B-C66C-C99C59669406}"/>
              </a:ext>
            </a:extLst>
          </p:cNvPr>
          <p:cNvSpPr txBox="1"/>
          <p:nvPr/>
        </p:nvSpPr>
        <p:spPr>
          <a:xfrm>
            <a:off x="3702440" y="5727974"/>
            <a:ext cx="6854796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TPC Streaming Mode</a:t>
            </a:r>
            <a:endParaRPr kumimoji="0" lang="en-US" b="1" i="0" u="none" strike="noStrike" cap="none" spc="0" normalizeH="0" baseline="0" dirty="0">
              <a:ln>
                <a:noFill/>
              </a:ln>
              <a:solidFill>
                <a:srgbClr val="7030A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A509D8-DEF0-E0F1-313F-887358A27AAA}"/>
              </a:ext>
            </a:extLst>
          </p:cNvPr>
          <p:cNvSpPr/>
          <p:nvPr/>
        </p:nvSpPr>
        <p:spPr>
          <a:xfrm>
            <a:off x="3480210" y="6459794"/>
            <a:ext cx="131632" cy="129593"/>
          </a:xfrm>
          <a:prstGeom prst="rect">
            <a:avLst/>
          </a:prstGeom>
          <a:solidFill>
            <a:schemeClr val="accent4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Box 18">
            <a:extLst>
              <a:ext uri="{FF2B5EF4-FFF2-40B4-BE49-F238E27FC236}">
                <a16:creationId xmlns:a16="http://schemas.microsoft.com/office/drawing/2014/main" id="{521D49F3-CD1A-9746-ED9C-D886554EB213}"/>
              </a:ext>
            </a:extLst>
          </p:cNvPr>
          <p:cNvSpPr txBox="1"/>
          <p:nvPr/>
        </p:nvSpPr>
        <p:spPr>
          <a:xfrm>
            <a:off x="3708106" y="6342196"/>
            <a:ext cx="255647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TPC Triggered mode</a:t>
            </a:r>
          </a:p>
        </p:txBody>
      </p:sp>
    </p:spTree>
    <p:extLst>
      <p:ext uri="{BB962C8B-B14F-4D97-AF65-F5344CB8AC3E}">
        <p14:creationId xmlns:p14="http://schemas.microsoft.com/office/powerpoint/2010/main" val="33447496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B1CB5-76A8-B1C2-6016-5CE5DBE92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0FDB0-1AED-A300-7BB2-AD0972470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102775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 (cont.)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FBA3BA-B0E8-B931-B129-ACFC1C550BE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711526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 dirty="0"/>
          </a:p>
        </p:txBody>
      </p:sp>
      <p:pic>
        <p:nvPicPr>
          <p:cNvPr id="4" name="Picture 3" descr="A picture containing graphical user interface&#10;&#10;AI-generated content may be incorrect.">
            <a:extLst>
              <a:ext uri="{FF2B5EF4-FFF2-40B4-BE49-F238E27FC236}">
                <a16:creationId xmlns:a16="http://schemas.microsoft.com/office/drawing/2014/main" id="{9E8B0EE4-B85A-D372-CFE5-E25A82DEE6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8348"/>
            <a:ext cx="9144000" cy="4981303"/>
          </a:xfrm>
          <a:prstGeom prst="rect">
            <a:avLst/>
          </a:prstGeom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95B8E38-7CE8-141C-F875-28298C35EA35}"/>
              </a:ext>
            </a:extLst>
          </p:cNvPr>
          <p:cNvSpPr/>
          <p:nvPr/>
        </p:nvSpPr>
        <p:spPr>
          <a:xfrm>
            <a:off x="2142440" y="1945005"/>
            <a:ext cx="3434395" cy="235488"/>
          </a:xfrm>
          <a:prstGeom prst="rect">
            <a:avLst/>
          </a:prstGeom>
          <a:noFill/>
          <a:ln w="25400" cap="flat">
            <a:solidFill>
              <a:srgbClr val="0000FF"/>
            </a:solidFill>
            <a:prstDash val="solid"/>
            <a:miter lim="800000"/>
          </a:ln>
          <a:effectLst>
            <a:outerShdw blurRad="50800" dist="50800" dir="5400000" algn="ctr" rotWithShape="0">
              <a:srgbClr val="0066FF">
                <a:alpha val="5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C2E5A94-F817-E73F-0586-EC9102EC1294}"/>
              </a:ext>
            </a:extLst>
          </p:cNvPr>
          <p:cNvCxnSpPr>
            <a:cxnSpLocks/>
          </p:cNvCxnSpPr>
          <p:nvPr/>
        </p:nvCxnSpPr>
        <p:spPr>
          <a:xfrm>
            <a:off x="4367719" y="2102626"/>
            <a:ext cx="817230" cy="2622662"/>
          </a:xfrm>
          <a:prstGeom prst="straightConnector1">
            <a:avLst/>
          </a:prstGeom>
          <a:noFill/>
          <a:ln w="38100" cap="flat">
            <a:solidFill>
              <a:srgbClr val="0000FF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D9724E1-7A04-3817-1A9F-21C80483086E}"/>
              </a:ext>
            </a:extLst>
          </p:cNvPr>
          <p:cNvSpPr txBox="1"/>
          <p:nvPr/>
        </p:nvSpPr>
        <p:spPr>
          <a:xfrm rot="20004602">
            <a:off x="5377680" y="3648107"/>
            <a:ext cx="272125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66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ull detector, full acceptance</a:t>
            </a:r>
          </a:p>
        </p:txBody>
      </p:sp>
    </p:spTree>
    <p:extLst>
      <p:ext uri="{BB962C8B-B14F-4D97-AF65-F5344CB8AC3E}">
        <p14:creationId xmlns:p14="http://schemas.microsoft.com/office/powerpoint/2010/main" val="333657229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DF185586794B9FD90DFA27274EE3" ma:contentTypeVersion="19" ma:contentTypeDescription="Create a new document." ma:contentTypeScope="" ma:versionID="6b5c440b9e1a4f3bdd077bc4993ce17d">
  <xsd:schema xmlns:xsd="http://www.w3.org/2001/XMLSchema" xmlns:xs="http://www.w3.org/2001/XMLSchema" xmlns:p="http://schemas.microsoft.com/office/2006/metadata/properties" xmlns:ns2="46d32cf5-67aa-4169-8b5a-b88b5954077c" xmlns:ns3="a15366be-a11d-406f-97c0-25efe51bccc8" xmlns:ns4="3bfd71d5-c7ac-4dca-b865-a609d1eb4074" targetNamespace="http://schemas.microsoft.com/office/2006/metadata/properties" ma:root="true" ma:fieldsID="04ea1c653435450ae8f27b81b248e8d7" ns2:_="" ns3:_="" ns4:_="">
    <xsd:import namespace="46d32cf5-67aa-4169-8b5a-b88b5954077c"/>
    <xsd:import namespace="a15366be-a11d-406f-97c0-25efe51bccc8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32cf5-67aa-4169-8b5a-b88b59540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2" nillable="true" ma:displayName="Date" ma:default="[today]" ma:format="DateTime" ma:internalName="Date">
      <xsd:simpleType>
        <xsd:restriction base="dms:DateTim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366be-a11d-406f-97c0-25efe51bcc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51bce98-7737-4717-bdeb-0f7fab7ce19e}" ma:internalName="TaxCatchAll" ma:showField="CatchAllData" ma:web="a15366be-a11d-406f-97c0-25efe51bcc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46d32cf5-67aa-4169-8b5a-b88b5954077c">2024-02-21T14:12:02+00:00</Date>
    <lcf76f155ced4ddcb4097134ff3c332f xmlns="46d32cf5-67aa-4169-8b5a-b88b5954077c">
      <Terms xmlns="http://schemas.microsoft.com/office/infopath/2007/PartnerControls"/>
    </lcf76f155ced4ddcb4097134ff3c332f>
    <TaxCatchAll xmlns="3bfd71d5-c7ac-4dca-b865-a609d1eb4074" xsi:nil="true"/>
  </documentManagement>
</p:properties>
</file>

<file path=customXml/itemProps1.xml><?xml version="1.0" encoding="utf-8"?>
<ds:datastoreItem xmlns:ds="http://schemas.openxmlformats.org/officeDocument/2006/customXml" ds:itemID="{E86F2207-6B5B-489E-9C4F-A860AF0407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9AE2C4-B681-4EA4-B8C9-3FD150EAF8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32cf5-67aa-4169-8b5a-b88b5954077c"/>
    <ds:schemaRef ds:uri="a15366be-a11d-406f-97c0-25efe51bccc8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7FC6D0-1318-4919-89B5-CF65DF79CEF6}">
  <ds:schemaRefs>
    <ds:schemaRef ds:uri="46d32cf5-67aa-4169-8b5a-b88b5954077c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3bfd71d5-c7ac-4dca-b865-a609d1eb4074"/>
    <ds:schemaRef ds:uri="a15366be-a11d-406f-97c0-25efe51bccc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76922</TotalTime>
  <Words>154</Words>
  <Application>Microsoft Office PowerPoint</Application>
  <PresentationFormat>On-screen Show (4:3)</PresentationFormat>
  <Paragraphs>26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Courier New</vt:lpstr>
      <vt:lpstr>Times New Roman</vt:lpstr>
      <vt:lpstr>BNL</vt:lpstr>
      <vt:lpstr>sPHENIX Status</vt:lpstr>
      <vt:lpstr>sPHENIX Status </vt:lpstr>
      <vt:lpstr>sPHENIX Status (cont.) </vt:lpstr>
      <vt:lpstr>sPHENIX Status (cont.)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Meeting on July 1, 2025</dc:title>
  <cp:lastModifiedBy>Yip, Kin</cp:lastModifiedBy>
  <cp:revision>863</cp:revision>
  <dcterms:modified xsi:type="dcterms:W3CDTF">2026-02-03T16:58:58Z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0x0101009E72DF185586794B9FD90DFA27274EE3</vt:lpwstr>
  </property>
  <property fmtid="{D5CDD505-2E9C-101B-9397-08002B2CF9AE}" pid="3" name="MediaServiceImageTags">
    <vt:lpwstr/>
  </property>
</Properties>
</file>