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8"/>
  </p:notesMasterIdLst>
  <p:sldIdLst>
    <p:sldId id="263" r:id="rId5"/>
    <p:sldId id="265" r:id="rId6"/>
    <p:sldId id="269" r:id="rId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BC4EE-FE77-4E1E-AF42-D42E5674D9F7}" v="1" dt="2026-02-03T14:38:11.644"/>
    <p1510:client id="{2A79A42C-63B5-DD53-01C8-E881C8B184DE}" v="32" dt="2026-02-03T14:29:14.539"/>
    <p1510:client id="{2E3A14FC-6583-CDF4-F2FE-244ED39D1647}" v="44" dt="2026-02-03T14:19:43.656"/>
    <p1510:client id="{A51CDDAB-92FA-E472-9C37-ADCE37693BBA}" v="107" dt="2026-02-03T13:41:55.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E36F475-F7F5-6C41-B37C-656C49194CAF}" type="datetimeFigureOut">
              <a:rPr lang="en-US" smtClean="0"/>
              <a:t>2/3/2026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684FE0F-8343-4344-89A2-473FE8A53A0A}"/>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79E445AC-93DA-4524-BFAA-AC49BACC3F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F8535434-B853-4026-B779-03534BF6FF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55650" indent="-290513">
              <a:defRPr sz="2800">
                <a:solidFill>
                  <a:schemeClr val="tx1"/>
                </a:solidFill>
                <a:latin typeface="Arial" panose="020B0604020202020204" pitchFamily="34" charset="0"/>
                <a:ea typeface="ＭＳ Ｐゴシック" panose="020B0600070205080204" pitchFamily="34" charset="-128"/>
              </a:defRPr>
            </a:lvl2pPr>
            <a:lvl3pPr marL="1163638" indent="-231775">
              <a:defRPr sz="2800">
                <a:solidFill>
                  <a:schemeClr val="tx1"/>
                </a:solidFill>
                <a:latin typeface="Arial" panose="020B0604020202020204" pitchFamily="34" charset="0"/>
                <a:ea typeface="ＭＳ Ｐゴシック" panose="020B0600070205080204" pitchFamily="34" charset="-128"/>
              </a:defRPr>
            </a:lvl3pPr>
            <a:lvl4pPr marL="1630363" indent="-231775">
              <a:defRPr sz="2800">
                <a:solidFill>
                  <a:schemeClr val="tx1"/>
                </a:solidFill>
                <a:latin typeface="Arial" panose="020B0604020202020204" pitchFamily="34" charset="0"/>
                <a:ea typeface="ＭＳ Ｐゴシック" panose="020B0600070205080204" pitchFamily="34" charset="-128"/>
              </a:defRPr>
            </a:lvl4pPr>
            <a:lvl5pPr marL="2095500" indent="-231775">
              <a:defRPr sz="2800">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ACDA14D-F24B-45DC-A4EB-0B35D8B121FB}" type="slidenum">
              <a:rPr lang="en-US" altLang="en-US" sz="1200" smtClean="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43F50ED-D2A3-4236-9C9C-EB59B220523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153203E5-A236-4AEC-908C-1FCC8F777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F762167B-3C96-4260-90AA-07935C58AB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55650" indent="-290513">
              <a:defRPr sz="2800">
                <a:solidFill>
                  <a:schemeClr val="tx1"/>
                </a:solidFill>
                <a:latin typeface="Arial" panose="020B0604020202020204" pitchFamily="34" charset="0"/>
                <a:ea typeface="ＭＳ Ｐゴシック" panose="020B0600070205080204" pitchFamily="34" charset="-128"/>
              </a:defRPr>
            </a:lvl2pPr>
            <a:lvl3pPr marL="1163638" indent="-231775">
              <a:defRPr sz="2800">
                <a:solidFill>
                  <a:schemeClr val="tx1"/>
                </a:solidFill>
                <a:latin typeface="Arial" panose="020B0604020202020204" pitchFamily="34" charset="0"/>
                <a:ea typeface="ＭＳ Ｐゴシック" panose="020B0600070205080204" pitchFamily="34" charset="-128"/>
              </a:defRPr>
            </a:lvl3pPr>
            <a:lvl4pPr marL="1630363" indent="-231775">
              <a:defRPr sz="2800">
                <a:solidFill>
                  <a:schemeClr val="tx1"/>
                </a:solidFill>
                <a:latin typeface="Arial" panose="020B0604020202020204" pitchFamily="34" charset="0"/>
                <a:ea typeface="ＭＳ Ｐゴシック" panose="020B0600070205080204" pitchFamily="34" charset="-128"/>
              </a:defRPr>
            </a:lvl4pPr>
            <a:lvl5pPr marL="2095500" indent="-231775">
              <a:defRPr sz="2800">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7E03B491-E3A5-46B6-BE3D-7EC79A823A0E}" type="slidenum">
              <a:rPr lang="en-US" altLang="en-US" sz="1200" smtClean="0">
                <a:solidFill>
                  <a:srgbClr val="000000"/>
                </a:solidFill>
              </a:rPr>
              <a:pPr/>
              <a:t>2</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600820B-40B4-4F15-905E-72BAD0055CF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90628BD-2929-4ABA-8C40-AF5ADDCEA3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D59FF0C5-F669-4EBE-A9C3-C4A8188A60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557FC39-95E1-4F1F-AA39-E935A60DD940}" type="slidenum">
              <a:rPr lang="en-US" altLang="en-US" sz="1200" smtClean="0"/>
              <a:pPr/>
              <a:t>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637A6BA2-395D-44A8-8C15-F43EA1C8F316}"/>
              </a:ext>
            </a:extLst>
          </p:cNvPr>
          <p:cNvSpPr>
            <a:spLocks noChangeArrowheads="1"/>
          </p:cNvSpPr>
          <p:nvPr/>
        </p:nvSpPr>
        <p:spPr bwMode="auto">
          <a:xfrm>
            <a:off x="1218056" y="585949"/>
            <a:ext cx="9144000" cy="632361"/>
          </a:xfrm>
          <a:prstGeom prst="rect">
            <a:avLst/>
          </a:prstGeom>
          <a:noFill/>
          <a:ln>
            <a:noFill/>
          </a:ln>
        </p:spPr>
        <p:txBody>
          <a:bodyPr anchor="ctr"/>
          <a:lstStyle/>
          <a:p>
            <a:pPr algn="ctr">
              <a:lnSpc>
                <a:spcPct val="80000"/>
              </a:lnSpc>
              <a:defRPr/>
            </a:pPr>
            <a:r>
              <a:rPr lang="en-GB" altLang="en-US" sz="3600" b="1">
                <a:solidFill>
                  <a:srgbClr val="042B7F"/>
                </a:solidFill>
                <a:latin typeface="+mj-lt"/>
                <a:cs typeface="+mj-cs"/>
              </a:rPr>
              <a:t>RRPL Operations</a:t>
            </a:r>
          </a:p>
          <a:p>
            <a:pPr algn="ctr">
              <a:lnSpc>
                <a:spcPct val="80000"/>
              </a:lnSpc>
              <a:defRPr/>
            </a:pPr>
            <a:endParaRPr lang="en-GB" altLang="en-US" sz="3600" b="1">
              <a:solidFill>
                <a:srgbClr val="042B7F"/>
              </a:solidFill>
              <a:latin typeface="+mj-lt"/>
              <a:cs typeface="+mj-cs"/>
            </a:endParaRPr>
          </a:p>
        </p:txBody>
      </p:sp>
      <p:sp>
        <p:nvSpPr>
          <p:cNvPr id="5" name="TextBox 1">
            <a:extLst>
              <a:ext uri="{FF2B5EF4-FFF2-40B4-BE49-F238E27FC236}">
                <a16:creationId xmlns:a16="http://schemas.microsoft.com/office/drawing/2014/main" id="{22B200BA-4A0F-4634-9EF4-00603008A7C1}"/>
              </a:ext>
            </a:extLst>
          </p:cNvPr>
          <p:cNvSpPr txBox="1">
            <a:spLocks noChangeArrowheads="1"/>
          </p:cNvSpPr>
          <p:nvPr/>
        </p:nvSpPr>
        <p:spPr bwMode="auto">
          <a:xfrm>
            <a:off x="558912" y="1425680"/>
            <a:ext cx="10971672" cy="5578624"/>
          </a:xfrm>
          <a:prstGeom prst="rect">
            <a:avLst/>
          </a:prstGeom>
          <a:noFill/>
          <a:ln>
            <a:noFill/>
          </a:ln>
        </p:spPr>
        <p:txBody>
          <a:bodyPr lIns="91440" tIns="45720" rIns="91440" bIns="45720" anchor="t"/>
          <a:lstStyle>
            <a:lvl1pPr marL="342900" indent="-342900">
              <a:spcBef>
                <a:spcPct val="20000"/>
              </a:spcBef>
              <a:buClr>
                <a:srgbClr val="042B7F"/>
              </a:buClr>
              <a:buSzPct val="110000"/>
              <a:buFont typeface="Wingdings" panose="05000000000000000000" pitchFamily="2" charset="2"/>
              <a:buChar char="§"/>
              <a:defRPr sz="2400" u="sng">
                <a:latin typeface="+mn-lt"/>
              </a:defRPr>
            </a:lvl1pPr>
            <a:lvl2pPr marL="742950" indent="-285750">
              <a:spcBef>
                <a:spcPct val="20000"/>
              </a:spcBef>
              <a:buClr>
                <a:srgbClr val="042B7F"/>
              </a:buClr>
              <a:buSzPct val="90000"/>
              <a:buFont typeface="Times" panose="02020603050405020304" pitchFamily="18" charset="0"/>
              <a:buChar char="•"/>
              <a:defRPr sz="2000">
                <a:latin typeface="+mn-lt"/>
              </a:defRPr>
            </a:lvl2pPr>
            <a:lvl3pPr marL="1085850" indent="-228600">
              <a:lnSpc>
                <a:spcPct val="80000"/>
              </a:lnSpc>
              <a:spcBef>
                <a:spcPct val="20000"/>
              </a:spcBef>
              <a:buClr>
                <a:srgbClr val="042B7F"/>
              </a:buClr>
              <a:buSzPct val="90000"/>
              <a:buChar char="-"/>
              <a:defRPr>
                <a:latin typeface="+mn-lt"/>
              </a:defRPr>
            </a:lvl3pPr>
            <a:lvl4pPr marL="1428750" indent="-228600">
              <a:lnSpc>
                <a:spcPct val="80000"/>
              </a:lnSpc>
              <a:spcBef>
                <a:spcPct val="20000"/>
              </a:spcBef>
              <a:buClr>
                <a:srgbClr val="042B7F"/>
              </a:buClr>
              <a:buSzPct val="90000"/>
              <a:buChar char="-"/>
              <a:defRPr>
                <a:latin typeface="+mn-lt"/>
              </a:defRPr>
            </a:lvl4pPr>
            <a:lvl5pPr marL="1771650" indent="-228600">
              <a:lnSpc>
                <a:spcPct val="80000"/>
              </a:lnSpc>
              <a:spcBef>
                <a:spcPct val="20000"/>
              </a:spcBef>
              <a:buClr>
                <a:srgbClr val="042B7F"/>
              </a:buClr>
              <a:buSzPct val="90000"/>
              <a:buChar char="-"/>
              <a:defRPr>
                <a:latin typeface="+mn-lt"/>
              </a:defRPr>
            </a:lvl5pPr>
            <a:lvl6pPr marL="2228850" indent="-228600" fontAlgn="base">
              <a:lnSpc>
                <a:spcPct val="80000"/>
              </a:lnSpc>
              <a:spcBef>
                <a:spcPct val="20000"/>
              </a:spcBef>
              <a:spcAft>
                <a:spcPct val="0"/>
              </a:spcAft>
              <a:buClr>
                <a:srgbClr val="042B7F"/>
              </a:buClr>
              <a:buSzPct val="90000"/>
              <a:buChar char="-"/>
              <a:defRPr>
                <a:latin typeface="+mn-lt"/>
                <a:ea typeface="+mn-ea"/>
              </a:defRPr>
            </a:lvl6pPr>
            <a:lvl7pPr marL="2686050" indent="-228600" fontAlgn="base">
              <a:lnSpc>
                <a:spcPct val="80000"/>
              </a:lnSpc>
              <a:spcBef>
                <a:spcPct val="20000"/>
              </a:spcBef>
              <a:spcAft>
                <a:spcPct val="0"/>
              </a:spcAft>
              <a:buClr>
                <a:srgbClr val="042B7F"/>
              </a:buClr>
              <a:buSzPct val="90000"/>
              <a:buChar char="-"/>
              <a:defRPr>
                <a:latin typeface="+mn-lt"/>
                <a:ea typeface="+mn-ea"/>
              </a:defRPr>
            </a:lvl7pPr>
            <a:lvl8pPr marL="3143250" indent="-228600" fontAlgn="base">
              <a:lnSpc>
                <a:spcPct val="80000"/>
              </a:lnSpc>
              <a:spcBef>
                <a:spcPct val="20000"/>
              </a:spcBef>
              <a:spcAft>
                <a:spcPct val="0"/>
              </a:spcAft>
              <a:buClr>
                <a:srgbClr val="042B7F"/>
              </a:buClr>
              <a:buSzPct val="90000"/>
              <a:buChar char="-"/>
              <a:defRPr>
                <a:latin typeface="+mn-lt"/>
                <a:ea typeface="+mn-ea"/>
              </a:defRPr>
            </a:lvl8pPr>
            <a:lvl9pPr marL="3600450" indent="-228600" fontAlgn="base">
              <a:lnSpc>
                <a:spcPct val="80000"/>
              </a:lnSpc>
              <a:spcBef>
                <a:spcPct val="20000"/>
              </a:spcBef>
              <a:spcAft>
                <a:spcPct val="0"/>
              </a:spcAft>
              <a:buClr>
                <a:srgbClr val="042B7F"/>
              </a:buClr>
              <a:buSzPct val="90000"/>
              <a:buChar char="-"/>
              <a:defRPr>
                <a:latin typeface="+mn-lt"/>
                <a:ea typeface="+mn-ea"/>
              </a:defRPr>
            </a:lvl9pPr>
          </a:lstStyle>
          <a:p>
            <a:pPr>
              <a:defRPr/>
            </a:pPr>
            <a:r>
              <a:rPr lang="en-US" altLang="en-US" dirty="0"/>
              <a:t>RRPL - </a:t>
            </a:r>
            <a:r>
              <a:rPr lang="en-US" altLang="en-US" sz="2400" dirty="0"/>
              <a:t>Week of </a:t>
            </a:r>
            <a:r>
              <a:rPr lang="en-US" altLang="en-US" dirty="0"/>
              <a:t>02/02:</a:t>
            </a:r>
            <a:endParaRPr lang="en-US" altLang="en-US" sz="2400" dirty="0">
              <a:cs typeface="Arial"/>
            </a:endParaRPr>
          </a:p>
          <a:p>
            <a:pPr lvl="1" fontAlgn="base"/>
            <a:r>
              <a:rPr lang="en-US" altLang="en-US" u="sng" dirty="0">
                <a:solidFill>
                  <a:srgbClr val="FF0000"/>
                </a:solidFill>
              </a:rPr>
              <a:t>Special Operating Restrictions</a:t>
            </a:r>
            <a:r>
              <a:rPr lang="en-US" altLang="en-US" dirty="0"/>
              <a:t>: </a:t>
            </a:r>
            <a:r>
              <a:rPr lang="en-US" b="1" dirty="0"/>
              <a:t>BNL has issued a pause in all operations associated with radioactive materials in RRPL hot cells/boxes not related to the following:</a:t>
            </a:r>
            <a:r>
              <a:rPr lang="en-US" dirty="0"/>
              <a:t> </a:t>
            </a:r>
          </a:p>
          <a:p>
            <a:pPr lvl="2" fontAlgn="base"/>
            <a:r>
              <a:rPr lang="en-US" sz="2000" dirty="0"/>
              <a:t>Performing targeted housekeeping and maintenance activities, including removal and disposal of waste in hot cells/hot boxes per established facility procedures, and removal of combustibles in the facility, etc. to reduce risk in the facility. </a:t>
            </a:r>
          </a:p>
          <a:p>
            <a:pPr lvl="2" fontAlgn="base"/>
            <a:r>
              <a:rPr lang="en-US" sz="2000" dirty="0"/>
              <a:t>Conducting those operational activities necessary to prepare for and execute an ORR, using surrogate material only, per DOE O 425.1D, Verification of Readiness to Start Up or Restart Nuclear Facilities. </a:t>
            </a:r>
          </a:p>
          <a:p>
            <a:pPr lvl="2" fontAlgn="base"/>
            <a:endParaRPr lang="en-US" sz="1000" dirty="0"/>
          </a:p>
          <a:p>
            <a:pPr marL="857250" lvl="1" indent="-342900">
              <a:buFont typeface="Wingdings"/>
              <a:buChar char="§"/>
              <a:defRPr/>
            </a:pPr>
            <a:r>
              <a:rPr lang="en-US" altLang="en-US" sz="2600" dirty="0">
                <a:cs typeface="Arial"/>
              </a:rPr>
              <a:t>LANL Th target waste solidification and characterization paperwork week of 2/2.</a:t>
            </a:r>
          </a:p>
          <a:p>
            <a:pPr marL="857250" lvl="1" indent="-342900">
              <a:buFont typeface="Wingdings"/>
              <a:buChar char="§"/>
              <a:defRPr/>
            </a:pPr>
            <a:r>
              <a:rPr lang="en-US" altLang="en-US" sz="2600" dirty="0"/>
              <a:t>Coming weeks: </a:t>
            </a:r>
            <a:endParaRPr lang="en-US" altLang="en-US" sz="2600" dirty="0">
              <a:cs typeface="Arial"/>
            </a:endParaRPr>
          </a:p>
          <a:p>
            <a:pPr marL="1485900" lvl="2">
              <a:buFont typeface="Wingdings" panose="05000000000000000000" pitchFamily="2" charset="2"/>
              <a:buChar char="§"/>
              <a:defRPr/>
            </a:pPr>
            <a:r>
              <a:rPr lang="en-US" sz="2000" dirty="0">
                <a:ea typeface="ＭＳ Ｐゴシック"/>
                <a:cs typeface="Arial"/>
              </a:rPr>
              <a:t>Waste Removal from AP Hot Cells</a:t>
            </a:r>
          </a:p>
          <a:p>
            <a:pPr marL="1485900" lvl="2">
              <a:buFont typeface="Wingdings" panose="05000000000000000000" pitchFamily="2" charset="2"/>
              <a:buChar char="§"/>
              <a:defRPr/>
            </a:pPr>
            <a:r>
              <a:rPr lang="en-US" sz="2000" dirty="0">
                <a:ea typeface="ＭＳ Ｐゴシック"/>
                <a:cs typeface="Arial"/>
              </a:rPr>
              <a:t>Housekeeping in Hoods and Gloveboxes of RRPL</a:t>
            </a:r>
          </a:p>
        </p:txBody>
      </p:sp>
    </p:spTree>
    <p:extLst>
      <p:ext uri="{BB962C8B-B14F-4D97-AF65-F5344CB8AC3E}">
        <p14:creationId xmlns:p14="http://schemas.microsoft.com/office/powerpoint/2010/main" val="32773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94778782-2162-44E1-B119-3FBB7A36BEB7}"/>
              </a:ext>
            </a:extLst>
          </p:cNvPr>
          <p:cNvSpPr>
            <a:spLocks noChangeArrowheads="1"/>
          </p:cNvSpPr>
          <p:nvPr/>
        </p:nvSpPr>
        <p:spPr bwMode="auto">
          <a:xfrm>
            <a:off x="1524000" y="680884"/>
            <a:ext cx="10041082" cy="534988"/>
          </a:xfrm>
          <a:prstGeom prst="rect">
            <a:avLst/>
          </a:prstGeom>
          <a:noFill/>
          <a:ln>
            <a:noFill/>
          </a:ln>
        </p:spPr>
        <p:txBody>
          <a:bodyPr lIns="91440" tIns="45720" rIns="91440" bIns="45720" anchor="ctr"/>
          <a:lstStyle/>
          <a:p>
            <a:pPr>
              <a:lnSpc>
                <a:spcPct val="80000"/>
              </a:lnSpc>
              <a:defRPr/>
            </a:pPr>
            <a:r>
              <a:rPr lang="en-GB" altLang="en-US" sz="3600" b="1">
                <a:solidFill>
                  <a:srgbClr val="042B7F"/>
                </a:solidFill>
                <a:latin typeface="+mj-lt"/>
                <a:cs typeface="+mj-cs"/>
              </a:rPr>
              <a:t>BLIP Operation – OFF Season Mode</a:t>
            </a:r>
          </a:p>
        </p:txBody>
      </p:sp>
      <p:sp>
        <p:nvSpPr>
          <p:cNvPr id="5" name="TextBox 1">
            <a:extLst>
              <a:ext uri="{FF2B5EF4-FFF2-40B4-BE49-F238E27FC236}">
                <a16:creationId xmlns:a16="http://schemas.microsoft.com/office/drawing/2014/main" id="{64C66563-3370-4C2E-A1F4-C02A337C78CD}"/>
              </a:ext>
            </a:extLst>
          </p:cNvPr>
          <p:cNvSpPr txBox="1">
            <a:spLocks noChangeArrowheads="1"/>
          </p:cNvSpPr>
          <p:nvPr/>
        </p:nvSpPr>
        <p:spPr bwMode="auto">
          <a:xfrm>
            <a:off x="205270" y="374952"/>
            <a:ext cx="10660253" cy="538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lr>
                <a:srgbClr val="042B7F"/>
              </a:buClr>
              <a:buSzPct val="11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628650" indent="-285750">
              <a:spcBef>
                <a:spcPct val="20000"/>
              </a:spcBef>
              <a:buClr>
                <a:srgbClr val="042B7F"/>
              </a:buClr>
              <a:buSzPct val="9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085850" indent="-2286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3pPr>
            <a:lvl4pPr marL="1428750" indent="-2286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4pPr>
            <a:lvl5pPr marL="1771650" indent="-2286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5pPr>
            <a:lvl6pPr marL="2228850" indent="-2286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6pPr>
            <a:lvl7pPr marL="2686050" indent="-2286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7pPr>
            <a:lvl8pPr marL="3143250" indent="-2286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8pPr>
            <a:lvl9pPr marL="3600450" indent="-2286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9pPr>
          </a:lstStyle>
          <a:p>
            <a:pPr marL="0" indent="0">
              <a:buNone/>
            </a:pPr>
            <a:endParaRPr lang="en-US" altLang="en-US" sz="1800" dirty="0">
              <a:latin typeface="Arial"/>
              <a:ea typeface="ＭＳ Ｐゴシック"/>
              <a:cs typeface="Arial"/>
            </a:endParaRPr>
          </a:p>
          <a:p>
            <a:endParaRPr lang="en-US" altLang="en-US" sz="1800" dirty="0">
              <a:latin typeface="Arial"/>
              <a:ea typeface="ＭＳ Ｐゴシック"/>
              <a:cs typeface="Arial"/>
            </a:endParaRPr>
          </a:p>
          <a:p>
            <a:pPr marL="0" indent="0">
              <a:buNone/>
            </a:pPr>
            <a:endParaRPr lang="en-US" altLang="en-US" sz="1800" dirty="0">
              <a:latin typeface="Arial"/>
              <a:ea typeface="ＭＳ Ｐゴシック"/>
              <a:cs typeface="Arial"/>
            </a:endParaRPr>
          </a:p>
          <a:p>
            <a:pPr marL="1205230" lvl="1" indent="-342900"/>
            <a:endParaRPr lang="en-US" dirty="0">
              <a:latin typeface="Arial"/>
              <a:ea typeface="ＭＳ Ｐゴシック"/>
              <a:cs typeface="Arial"/>
            </a:endParaRPr>
          </a:p>
          <a:p>
            <a:pPr marL="1205230" lvl="1" indent="-342900"/>
            <a:r>
              <a:rPr lang="en-US" dirty="0">
                <a:latin typeface="Arial"/>
                <a:ea typeface="ＭＳ Ｐゴシック"/>
                <a:cs typeface="Arial"/>
              </a:rPr>
              <a:t>Special Operation Restriction:</a:t>
            </a:r>
            <a:r>
              <a:rPr lang="en-US" dirty="0">
                <a:solidFill>
                  <a:srgbClr val="FF0000"/>
                </a:solidFill>
                <a:latin typeface="Arial"/>
                <a:ea typeface="ＭＳ Ｐゴシック"/>
                <a:cs typeface="Arial"/>
              </a:rPr>
              <a:t> BNL has issued a pause in all operations associated with radioactive materials in BLIP hot cells/boxes covered under the current SAD/ASE until further notice.</a:t>
            </a:r>
          </a:p>
          <a:p>
            <a:pPr marL="1205230" lvl="1" indent="-342900"/>
            <a:r>
              <a:rPr lang="en-US" dirty="0">
                <a:latin typeface="Arial"/>
                <a:ea typeface="ＭＳ Ｐゴシック"/>
                <a:cs typeface="Arial"/>
              </a:rPr>
              <a:t>Planned BLIP authorization to operate 2/27 (no irradiation until March)</a:t>
            </a:r>
          </a:p>
          <a:p>
            <a:pPr marL="1205230" lvl="1" indent="-342900"/>
            <a:r>
              <a:rPr lang="en-US" dirty="0">
                <a:latin typeface="Arial"/>
                <a:ea typeface="ＭＳ Ｐゴシック"/>
                <a:cs typeface="Arial"/>
              </a:rPr>
              <a:t>Off-season maintenance/testing</a:t>
            </a:r>
            <a:endParaRPr lang="en-US" dirty="0">
              <a:cs typeface="Arial"/>
            </a:endParaRPr>
          </a:p>
          <a:p>
            <a:pPr lvl="3"/>
            <a:r>
              <a:rPr lang="en-US" dirty="0">
                <a:latin typeface="Arial"/>
                <a:ea typeface="ＭＳ Ｐゴシック"/>
                <a:cs typeface="Arial"/>
              </a:rPr>
              <a:t>This week weekly alarms testing</a:t>
            </a:r>
            <a:endParaRPr lang="en-US" dirty="0">
              <a:cs typeface="Arial"/>
            </a:endParaRPr>
          </a:p>
          <a:p>
            <a:pPr lvl="3"/>
            <a:r>
              <a:rPr lang="en-US" dirty="0">
                <a:latin typeface="Arial"/>
                <a:ea typeface="ＭＳ Ｐゴシック"/>
                <a:cs typeface="Arial"/>
              </a:rPr>
              <a:t>Request to water group to regenerate/replace the resin in the makeup water deionizer:</a:t>
            </a:r>
          </a:p>
          <a:p>
            <a:pPr marL="1200150" lvl="3" indent="0">
              <a:buNone/>
            </a:pPr>
            <a:r>
              <a:rPr lang="en-US" dirty="0">
                <a:latin typeface="Arial"/>
                <a:ea typeface="ＭＳ Ｐゴシック"/>
                <a:cs typeface="Arial"/>
              </a:rPr>
              <a:t> </a:t>
            </a:r>
            <a:r>
              <a:rPr lang="en-US" dirty="0">
                <a:solidFill>
                  <a:schemeClr val="accent1">
                    <a:lumMod val="60000"/>
                    <a:lumOff val="40000"/>
                  </a:schemeClr>
                </a:solidFill>
                <a:latin typeface="Arial"/>
                <a:ea typeface="ＭＳ Ｐゴシック"/>
                <a:cs typeface="Arial"/>
              </a:rPr>
              <a:t>  It was recommended to abandon the existing 3 cu foot cartridge and install a  smaller cartridge for the deionizer. It might suit better our requirements. Water System Group will plan the job. Water Group will start next week (first week in February) reviewing and planning the job.</a:t>
            </a:r>
            <a:endParaRPr lang="en-US" dirty="0">
              <a:solidFill>
                <a:schemeClr val="accent1">
                  <a:lumMod val="60000"/>
                  <a:lumOff val="40000"/>
                </a:schemeClr>
              </a:solidFill>
              <a:cs typeface="Arial"/>
            </a:endParaRPr>
          </a:p>
          <a:p>
            <a:pPr lvl="3">
              <a:buFont typeface="Calibri"/>
              <a:buChar char="-"/>
            </a:pPr>
            <a:r>
              <a:rPr lang="en-US" dirty="0">
                <a:latin typeface="Arial"/>
                <a:ea typeface="ＭＳ Ｐゴシック"/>
                <a:cs typeface="Arial"/>
              </a:rPr>
              <a:t>Prepare for soda-lime trap remaining part removal.</a:t>
            </a:r>
            <a:endParaRPr lang="en-US" dirty="0">
              <a:cs typeface="Arial"/>
            </a:endParaRPr>
          </a:p>
          <a:p>
            <a:pPr marL="342900" lvl="1" indent="0">
              <a:buNone/>
            </a:pPr>
            <a:endParaRPr lang="en-US" altLang="en-US" sz="1600" dirty="0">
              <a:cs typeface="Arial"/>
            </a:endParaRPr>
          </a:p>
        </p:txBody>
      </p:sp>
    </p:spTree>
    <p:extLst>
      <p:ext uri="{BB962C8B-B14F-4D97-AF65-F5344CB8AC3E}">
        <p14:creationId xmlns:p14="http://schemas.microsoft.com/office/powerpoint/2010/main" val="387494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46A9B0F-B807-4407-9D74-7D7E433C8EBE}"/>
              </a:ext>
            </a:extLst>
          </p:cNvPr>
          <p:cNvSpPr txBox="1">
            <a:spLocks noChangeArrowheads="1"/>
          </p:cNvSpPr>
          <p:nvPr/>
        </p:nvSpPr>
        <p:spPr bwMode="auto">
          <a:xfrm>
            <a:off x="400050" y="1713140"/>
            <a:ext cx="11660354" cy="4268904"/>
          </a:xfrm>
          <a:prstGeom prst="rect">
            <a:avLst/>
          </a:prstGeom>
          <a:noFill/>
          <a:ln>
            <a:noFill/>
          </a:ln>
        </p:spPr>
        <p:txBody>
          <a:bodyPr lIns="91440" tIns="45720" rIns="91440" bIns="45720" anchor="t"/>
          <a:lstStyle>
            <a:lvl1pPr marL="342900" indent="-342900" algn="l" rtl="0" eaLnBrk="0" fontAlgn="base" hangingPunct="0">
              <a:spcBef>
                <a:spcPct val="20000"/>
              </a:spcBef>
              <a:spcAft>
                <a:spcPct val="0"/>
              </a:spcAft>
              <a:buClr>
                <a:srgbClr val="042B7F"/>
              </a:buClr>
              <a:buSzPct val="110000"/>
              <a:buFont typeface="Wingdings" panose="05000000000000000000" pitchFamily="2" charset="2"/>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042B7F"/>
              </a:buClr>
              <a:buSzPct val="90000"/>
              <a:buFont typeface="Times" panose="02020603050405020304" pitchFamily="18" charset="0"/>
              <a:buChar char="•"/>
              <a:defRPr sz="2000">
                <a:solidFill>
                  <a:schemeClr val="tx1"/>
                </a:solidFill>
                <a:latin typeface="+mn-lt"/>
                <a:ea typeface="MS PGothic" panose="020B0600070205080204" pitchFamily="34" charset="-128"/>
              </a:defRPr>
            </a:lvl2pPr>
            <a:lvl3pPr marL="10858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S PGothic" panose="020B0600070205080204" pitchFamily="34" charset="-128"/>
              </a:defRPr>
            </a:lvl3pPr>
            <a:lvl4pPr marL="14287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S PGothic" panose="020B0600070205080204" pitchFamily="34" charset="-128"/>
              </a:defRPr>
            </a:lvl4pPr>
            <a:lvl5pPr marL="1771650" indent="-228600" algn="l" rtl="0" eaLnBrk="0" fontAlgn="base" hangingPunct="0">
              <a:lnSpc>
                <a:spcPct val="80000"/>
              </a:lnSpc>
              <a:spcBef>
                <a:spcPct val="20000"/>
              </a:spcBef>
              <a:spcAft>
                <a:spcPct val="0"/>
              </a:spcAft>
              <a:buClr>
                <a:srgbClr val="042B7F"/>
              </a:buClr>
              <a:buSzPct val="90000"/>
              <a:buChar char="-"/>
              <a:defRPr>
                <a:solidFill>
                  <a:schemeClr val="tx1"/>
                </a:solidFill>
                <a:latin typeface="+mn-lt"/>
                <a:ea typeface="MS PGothic" panose="020B0600070205080204" pitchFamily="34" charset="-128"/>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344170" lvl="1" indent="-344170">
              <a:buNone/>
              <a:defRPr/>
            </a:pPr>
            <a:r>
              <a:rPr lang="en-US" u="sng" dirty="0">
                <a:solidFill>
                  <a:srgbClr val="000000"/>
                </a:solidFill>
                <a:ea typeface="MS PGothic"/>
                <a:cs typeface="Arial"/>
              </a:rPr>
              <a:t>Commissioning Path Forward</a:t>
            </a:r>
            <a:r>
              <a:rPr lang="en-US" dirty="0">
                <a:solidFill>
                  <a:srgbClr val="000000"/>
                </a:solidFill>
                <a:ea typeface="MS PGothic"/>
                <a:cs typeface="Arial"/>
              </a:rPr>
              <a:t>: </a:t>
            </a:r>
            <a:r>
              <a:rPr lang="en-US" dirty="0">
                <a:solidFill>
                  <a:srgbClr val="FF0000"/>
                </a:solidFill>
                <a:ea typeface="MS PGothic"/>
                <a:cs typeface="Arial"/>
              </a:rPr>
              <a:t>Commissioning is currently paused due non-performance of operational readiness check-off list prior to running beam; </a:t>
            </a:r>
            <a:r>
              <a:rPr lang="en-US" dirty="0">
                <a:ea typeface="MS PGothic"/>
                <a:cs typeface="Arial"/>
              </a:rPr>
              <a:t>Apparent Causal Analysis completed on 1/16 – USI Evaluation completed 1/27; determined not to be an ASE violation and therefore an RSI not requiring DOE approval. </a:t>
            </a:r>
          </a:p>
          <a:p>
            <a:pPr marL="285750" lvl="1">
              <a:defRPr/>
            </a:pPr>
            <a:r>
              <a:rPr lang="en-US" sz="2000" dirty="0">
                <a:solidFill>
                  <a:srgbClr val="000000"/>
                </a:solidFill>
                <a:ea typeface="MS PGothic"/>
                <a:cs typeface="Arial"/>
              </a:rPr>
              <a:t>Cyclotron is under module 3 of the commissioning plan.</a:t>
            </a:r>
            <a:endParaRPr lang="en-US" dirty="0">
              <a:solidFill>
                <a:srgbClr val="000000"/>
              </a:solidFill>
              <a:cs typeface="+mn-lt"/>
            </a:endParaRPr>
          </a:p>
          <a:p>
            <a:pPr lvl="2">
              <a:defRPr/>
            </a:pPr>
            <a:r>
              <a:rPr lang="en-US" sz="1700" dirty="0">
                <a:solidFill>
                  <a:srgbClr val="000000"/>
                </a:solidFill>
                <a:ea typeface="MS PGothic"/>
                <a:cs typeface="+mn-lt"/>
              </a:rPr>
              <a:t>Next step in commissioning plan is Ni target irradiation. Target ready, canning record approved, need RWP to cover target removal operation (in progress)</a:t>
            </a:r>
          </a:p>
          <a:p>
            <a:pPr marL="285750" lvl="1">
              <a:defRPr/>
            </a:pPr>
            <a:r>
              <a:rPr lang="en-US" dirty="0">
                <a:solidFill>
                  <a:srgbClr val="000000"/>
                </a:solidFill>
                <a:ea typeface="MS PGothic"/>
                <a:cs typeface="Arial"/>
              </a:rPr>
              <a:t>WO submitted for filter and fluid change of hydraulic </a:t>
            </a:r>
            <a:r>
              <a:rPr lang="en-US" dirty="0" err="1">
                <a:solidFill>
                  <a:srgbClr val="000000"/>
                </a:solidFill>
                <a:ea typeface="MS PGothic"/>
                <a:cs typeface="Arial"/>
              </a:rPr>
              <a:t>pump.</a:t>
            </a:r>
            <a:r>
              <a:rPr lang="en-US" dirty="0" err="1">
                <a:latin typeface="Arial"/>
                <a:ea typeface="MS PGothic"/>
                <a:cs typeface="Arial"/>
              </a:rPr>
              <a:t>O</a:t>
            </a:r>
            <a:r>
              <a:rPr lang="en-US" dirty="0" err="1">
                <a:latin typeface="Arial"/>
                <a:ea typeface="Calibri"/>
                <a:cs typeface="Calibri"/>
              </a:rPr>
              <a:t>il</a:t>
            </a:r>
            <a:r>
              <a:rPr lang="en-US" dirty="0">
                <a:latin typeface="Arial"/>
                <a:ea typeface="Calibri"/>
                <a:cs typeface="Calibri"/>
              </a:rPr>
              <a:t> arrived, filter ordered through IP, once material arrives, HEMO shop will do oil and filter change</a:t>
            </a:r>
            <a:endParaRPr lang="en-US" dirty="0">
              <a:latin typeface="Arial"/>
              <a:cs typeface="+mn-lt"/>
            </a:endParaRPr>
          </a:p>
          <a:p>
            <a:pPr marL="285750" lvl="1">
              <a:defRPr/>
            </a:pPr>
            <a:r>
              <a:rPr lang="en-US" dirty="0">
                <a:solidFill>
                  <a:srgbClr val="000000"/>
                </a:solidFill>
                <a:ea typeface="MS PGothic"/>
                <a:cs typeface="Arial"/>
              </a:rPr>
              <a:t>Leak checking west side target station. Modifying vacuum connection.</a:t>
            </a:r>
          </a:p>
          <a:p>
            <a:pPr marL="285750" lvl="1">
              <a:defRPr/>
            </a:pPr>
            <a:r>
              <a:rPr lang="en-US" dirty="0">
                <a:solidFill>
                  <a:srgbClr val="000000"/>
                </a:solidFill>
                <a:ea typeface="MS PGothic"/>
                <a:cs typeface="Arial"/>
              </a:rPr>
              <a:t>Housekeeping and weekly maintenance checklist.</a:t>
            </a:r>
          </a:p>
          <a:p>
            <a:pPr marL="285750" lvl="1">
              <a:defRPr/>
            </a:pPr>
            <a:r>
              <a:rPr lang="en-US" dirty="0">
                <a:solidFill>
                  <a:srgbClr val="000000"/>
                </a:solidFill>
                <a:ea typeface="MS PGothic"/>
                <a:cs typeface="Arial"/>
              </a:rPr>
              <a:t>OPM revisions</a:t>
            </a:r>
          </a:p>
          <a:p>
            <a:pPr marL="285750" lvl="1">
              <a:defRPr/>
            </a:pPr>
            <a:r>
              <a:rPr lang="en-US" dirty="0">
                <a:solidFill>
                  <a:srgbClr val="000000"/>
                </a:solidFill>
                <a:ea typeface="MS PGothic"/>
                <a:cs typeface="Arial"/>
              </a:rPr>
              <a:t>Walkdown of updated Robot operating procedure 2/3</a:t>
            </a:r>
          </a:p>
        </p:txBody>
      </p:sp>
      <p:sp>
        <p:nvSpPr>
          <p:cNvPr id="6" name="Rectangle 3">
            <a:extLst>
              <a:ext uri="{FF2B5EF4-FFF2-40B4-BE49-F238E27FC236}">
                <a16:creationId xmlns:a16="http://schemas.microsoft.com/office/drawing/2014/main" id="{BAA9728A-A262-4E12-8689-0B952EA66C00}"/>
              </a:ext>
            </a:extLst>
          </p:cNvPr>
          <p:cNvSpPr>
            <a:spLocks noChangeArrowheads="1"/>
          </p:cNvSpPr>
          <p:nvPr/>
        </p:nvSpPr>
        <p:spPr bwMode="auto">
          <a:xfrm>
            <a:off x="1524000" y="0"/>
            <a:ext cx="9144000" cy="1248697"/>
          </a:xfrm>
          <a:prstGeom prst="rect">
            <a:avLst/>
          </a:prstGeom>
          <a:noFill/>
          <a:ln>
            <a:noFill/>
          </a:ln>
        </p:spPr>
        <p:txBody>
          <a:bodyPr anchor="ctr"/>
          <a:lstStyle/>
          <a:p>
            <a:pPr algn="ctr">
              <a:lnSpc>
                <a:spcPct val="80000"/>
              </a:lnSpc>
              <a:defRPr/>
            </a:pPr>
            <a:r>
              <a:rPr lang="en-GB" altLang="en-US" sz="3600" b="1">
                <a:solidFill>
                  <a:srgbClr val="042B7F"/>
                </a:solidFill>
                <a:latin typeface="+mj-lt"/>
                <a:cs typeface="+mj-cs"/>
              </a:rPr>
              <a:t>Cyclotron Activities</a:t>
            </a:r>
          </a:p>
        </p:txBody>
      </p:sp>
    </p:spTree>
    <p:extLst>
      <p:ext uri="{BB962C8B-B14F-4D97-AF65-F5344CB8AC3E}">
        <p14:creationId xmlns:p14="http://schemas.microsoft.com/office/powerpoint/2010/main" val="2153847646"/>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1E50E555-00B6-2147-91A8-A2CEA3515EB8}" vid="{2E9CFCAC-53E9-4D4D-AE1F-381DB7BC78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F63EEEEAB81F489B21C644B959EEF6" ma:contentTypeVersion="16" ma:contentTypeDescription="Create a new document." ma:contentTypeScope="" ma:versionID="414981d5eebda75e80be72c428918f0c">
  <xsd:schema xmlns:xsd="http://www.w3.org/2001/XMLSchema" xmlns:xs="http://www.w3.org/2001/XMLSchema" xmlns:p="http://schemas.microsoft.com/office/2006/metadata/properties" xmlns:ns2="c570ff57-61dc-4c9c-9f29-01323a33c2e1" xmlns:ns3="51ae030c-e7ff-4e68-b2a4-530e777983b7" xmlns:ns4="3bfd71d5-c7ac-4dca-b865-a609d1eb4074" targetNamespace="http://schemas.microsoft.com/office/2006/metadata/properties" ma:root="true" ma:fieldsID="d5a866411542ec9995df6bfaff82b36f" ns2:_="" ns3:_="" ns4:_="">
    <xsd:import namespace="c570ff57-61dc-4c9c-9f29-01323a33c2e1"/>
    <xsd:import namespace="51ae030c-e7ff-4e68-b2a4-530e777983b7"/>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4: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0ff57-61dc-4c9c-9f29-01323a33c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ae030c-e7ff-4e68-b2a4-530e777983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2f970d1-4ec7-45c9-9ff4-5836ea687489}" ma:internalName="TaxCatchAll" ma:showField="CatchAllData" ma:web="51ae030c-e7ff-4e68-b2a4-530e777983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1ae030c-e7ff-4e68-b2a4-530e777983b7">
      <UserInfo>
        <DisplayName>Fliller, Raymond</DisplayName>
        <AccountId>49</AccountId>
        <AccountType/>
      </UserInfo>
      <UserInfo>
        <DisplayName>Marr, Gregory</DisplayName>
        <AccountId>80</AccountId>
        <AccountType/>
      </UserInfo>
    </SharedWithUsers>
    <TaxCatchAll xmlns="3bfd71d5-c7ac-4dca-b865-a609d1eb4074" xsi:nil="true"/>
    <lcf76f155ced4ddcb4097134ff3c332f xmlns="c570ff57-61dc-4c9c-9f29-01323a33c2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B681FA-B866-415C-A265-4628EBFF7C24}">
  <ds:schemaRefs>
    <ds:schemaRef ds:uri="3bfd71d5-c7ac-4dca-b865-a609d1eb4074"/>
    <ds:schemaRef ds:uri="51ae030c-e7ff-4e68-b2a4-530e777983b7"/>
    <ds:schemaRef ds:uri="c570ff57-61dc-4c9c-9f29-01323a33c2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58D2BA-C037-4B33-8B60-4489B88DA946}">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1ae030c-e7ff-4e68-b2a4-530e777983b7"/>
    <ds:schemaRef ds:uri="http://purl.org/dc/terms/"/>
    <ds:schemaRef ds:uri="http://schemas.openxmlformats.org/package/2006/metadata/core-properties"/>
    <ds:schemaRef ds:uri="3bfd71d5-c7ac-4dca-b865-a609d1eb4074"/>
    <ds:schemaRef ds:uri="c570ff57-61dc-4c9c-9f29-01323a33c2e1"/>
    <ds:schemaRef ds:uri="http://www.w3.org/XML/1998/namespace"/>
  </ds:schemaRefs>
</ds:datastoreItem>
</file>

<file path=customXml/itemProps3.xml><?xml version="1.0" encoding="utf-8"?>
<ds:datastoreItem xmlns:ds="http://schemas.openxmlformats.org/officeDocument/2006/customXml" ds:itemID="{434C94C8-A039-4C8F-BE1A-A70CADC17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Procedures for AP Hot Cells IRR</Template>
  <TotalTime>0</TotalTime>
  <Words>425</Words>
  <Application>Microsoft Office PowerPoint</Application>
  <PresentationFormat>Widescreen</PresentationFormat>
  <Paragraphs>34</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BNL</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Procedures for the AP Hot Cells IRR</dc:title>
  <dc:subject/>
  <dc:creator>Vitkun, Christopher</dc:creator>
  <cp:keywords/>
  <dc:description/>
  <cp:lastModifiedBy>Davis, Mark</cp:lastModifiedBy>
  <cp:revision>29</cp:revision>
  <cp:lastPrinted>2021-10-01T18:13:14Z</cp:lastPrinted>
  <dcterms:created xsi:type="dcterms:W3CDTF">2021-09-27T21:23:39Z</dcterms:created>
  <dcterms:modified xsi:type="dcterms:W3CDTF">2026-02-03T18:30:10Z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0x0101008CF63EEEEAB81F489B21C644B959EEF6</vt:lpwstr>
  </property>
  <property fmtid="{D5CDD505-2E9C-101B-9397-08002B2CF9AE}" pid="3" name="MediaServiceImageTags">
    <vt:lpwstr/>
  </property>
</Properties>
</file>