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1797" r:id="rId3"/>
    <p:sldId id="276" r:id="rId4"/>
    <p:sldId id="178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3F757-95D0-4F15-8F98-FFDDF19E758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AB468-A0EE-4C8A-97F6-6CB681B00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64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CB4DF-5713-4A4F-BAC4-28A721215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9F11AF-C124-4B77-AAEF-7178CD092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6DF99-EB18-4FBF-8315-70066113F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DF3E-6897-40ED-92EB-11E276F07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hpDIRC DSC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04EED-B3E0-44DE-8399-A18474DE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B666-A209-4298-9200-A6A397089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53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E3D98-5258-4D37-9D97-F24E9AF93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5E046-EBE6-46A9-8FE9-C5A13EA45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EB60B-DF8A-4835-9EF6-0E05E008C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91133-DB4B-40B5-AD06-77B7196D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hpDIRC DSC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455E6-1C57-4BDC-AE2D-039A48996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B666-A209-4298-9200-A6A397089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73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EE3297-C180-40A0-B635-39CA07EFDB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7230B-DEE4-44A6-8E7D-55337E6D0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BCF3-93C8-4E77-A1BA-5FA73109D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C3190-3885-4AD5-B30A-1D1231EA0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hpDIRC DSC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F09BD-364A-4C0B-8FFA-F6B7A72EB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B666-A209-4298-9200-A6A397089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7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E13-5B3B-4EF9-97AB-F5792DF6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61F7B-0C63-4973-9803-00EEE5E10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BF24C-22C8-40B7-83B4-29788A754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242F1-CBA6-46C8-890E-6A63A2B5C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hpDIRC DSC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C333C-F1DA-4B28-AE9D-07ABD3765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B666-A209-4298-9200-A6A397089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35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DD3FF-F510-4A57-BCCB-F982EDCC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2190C-2D03-4028-A515-DD22F28BC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78240-4231-488E-BB4D-E4E5C0E58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6C866-3B0C-422F-A0D4-431B762DC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hpDIRC DSC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5A90E-B863-4671-91B4-36B266E4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B666-A209-4298-9200-A6A397089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1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1A564-BF1F-4901-90E9-49975FECB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220F5-69AC-47D4-8E33-FCC72DF3F5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47A2EB-9379-47F2-8A5F-B86516F4BD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424B7-F9BB-4402-AFC1-740F44602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EB04A-2591-4C11-AD3D-9DDBA8BDA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hpDIRC DSC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45956-7F5E-49EE-89AE-FDE050280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B666-A209-4298-9200-A6A397089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11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53D69-998B-4FF2-B219-2DF58AF1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DABF8-8911-4ACB-A9E8-C1E319F24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83C5B-6639-4240-901B-3306015FA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511A22-74B9-4C37-8056-C16C57479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F257F-1FF5-45CE-8439-CC219AA8ED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1C1D79-8C14-49A2-BFF7-47D39867E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A2B718-51EE-48ED-8AC2-499DC9DD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hpDIRC DSC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C61BF1-882F-4594-B04D-8452DA16C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B666-A209-4298-9200-A6A397089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9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21E2-F013-45CC-8933-E3F843C40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CDBCF8-F092-4100-B9DC-8991C3B6E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0EB8D-F9EE-413D-8873-81B9F76D5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hpDIRC DSC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744560-1EB2-426E-91FC-898F1A921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B666-A209-4298-9200-A6A397089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55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38DA2-260C-420C-88D6-4AC4314B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594B6F-6D9B-4FB1-9E9F-BCF45B7F8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hpDIRC DSC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EC3D9-D74E-4B66-8B3C-C1D565C18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B666-A209-4298-9200-A6A397089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0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F8ED0-1AD0-4C50-95EB-E5D8570C5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62F2C-DE21-464E-AE01-75F423EFD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1E998-91A0-4D80-9641-CC0F3139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7A4F1E-CBFD-44E0-BFB5-E108023D4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25E7E-1E8D-4295-AC5A-1B2BC9154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hpDIRC DSC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4C8EB-37E2-44C7-ABFB-792E054D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B666-A209-4298-9200-A6A397089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9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AB28-2C80-4BE6-BB4F-D08B17745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E8F13D-C583-4927-9CDC-BDD947C4A3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05BC13-8B67-4CE2-9B6D-DB16F9738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2A657-B723-429F-BFE3-42ECD29CE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32228-7A7A-4807-AF9C-137A78AA9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hpDIRC DSC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7F1B7-57E8-4A33-A710-6F3CECFDE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B666-A209-4298-9200-A6A397089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0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EB6079-33EF-41C0-8D7E-A7A3C00CD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E45C4-47EF-4AEE-9045-CF23086E9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652A4-8311-46B6-9483-7497D3018F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2/7/2025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7368-B2E5-4618-A612-14C653024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hpDIRC DSC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44D8F-0FDD-4B9A-8874-9C843D39A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3B666-A209-4298-9200-A6A397089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2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png"/><Relationship Id="rId9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8790-F34E-49E8-9900-5604ED841E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hpDIRC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Present Status and Future Plans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BE821C5-D604-4B2C-BB0B-5876E8436DFD}"/>
              </a:ext>
            </a:extLst>
          </p:cNvPr>
          <p:cNvSpPr txBox="1">
            <a:spLocks/>
          </p:cNvSpPr>
          <p:nvPr/>
        </p:nvSpPr>
        <p:spPr>
          <a:xfrm>
            <a:off x="1100051" y="4455620"/>
            <a:ext cx="100584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C. </a:t>
            </a:r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Ayerbe Gayoso, </a:t>
            </a:r>
            <a:r>
              <a:rPr lang="en-US" sz="2000" u="sng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J. Datta</a:t>
            </a:r>
            <a:r>
              <a:rPr lang="en-US" sz="200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, K. Dehmelt, A. Deshpande, R. Dzhygadlo, </a:t>
            </a:r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A. Garrett</a:t>
            </a:r>
            <a:r>
              <a:rPr lang="en-US" sz="200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, K. Gnanvo, I. Hossain, C. Hyde, Y. Ilieva, G. Kalicy, A. Lehmann, P. Nadel-Turonski, K. Peters, C. Schwarz, J. Schwiening, </a:t>
            </a:r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N. Shankman</a:t>
            </a:r>
            <a:endParaRPr lang="en-US" sz="2000" baseline="3000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endParaRPr lang="en-U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64EF07-9AF5-46A9-9FBE-D4769D93D699}"/>
              </a:ext>
            </a:extLst>
          </p:cNvPr>
          <p:cNvGrpSpPr/>
          <p:nvPr/>
        </p:nvGrpSpPr>
        <p:grpSpPr>
          <a:xfrm>
            <a:off x="3201130" y="5349875"/>
            <a:ext cx="6113638" cy="548640"/>
            <a:chOff x="1442046" y="3268589"/>
            <a:chExt cx="6113638" cy="548640"/>
          </a:xfrm>
        </p:grpSpPr>
        <p:pic>
          <p:nvPicPr>
            <p:cNvPr id="6" name="Picture 12" descr="Datei:GSI Logo.svg">
              <a:extLst>
                <a:ext uri="{FF2B5EF4-FFF2-40B4-BE49-F238E27FC236}">
                  <a16:creationId xmlns:a16="http://schemas.microsoft.com/office/drawing/2014/main" id="{C4BEF60C-04DF-434C-96D1-435E60DA5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742" y="3509545"/>
              <a:ext cx="725428" cy="2286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8366AA-F8BA-4108-88D9-FC53349AD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0281" y="3486685"/>
              <a:ext cx="1089843" cy="274320"/>
            </a:xfrm>
            <a:prstGeom prst="rect">
              <a:avLst/>
            </a:prstGeom>
          </p:spPr>
        </p:pic>
        <p:pic>
          <p:nvPicPr>
            <p:cNvPr id="8" name="Picture 10" descr="File:Friedrich-Alexander-Universität Erlangen-Nürnberg logo.svg">
              <a:extLst>
                <a:ext uri="{FF2B5EF4-FFF2-40B4-BE49-F238E27FC236}">
                  <a16:creationId xmlns:a16="http://schemas.microsoft.com/office/drawing/2014/main" id="{C8EC6756-E293-4161-8E2A-FB5D9FAB9F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5423" y="3532405"/>
              <a:ext cx="892488" cy="1828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9C7943A-571F-4508-BD8C-96C01342E29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42046" y="3486685"/>
              <a:ext cx="651546" cy="274320"/>
              <a:chOff x="160098" y="643048"/>
              <a:chExt cx="1545493" cy="65069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B29899E-F303-4BD4-BB95-A6C6570AF8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0098" y="643048"/>
                <a:ext cx="523704" cy="650699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CEEB036-7DE8-4A82-9AA3-97DAB33C59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0671" y="752213"/>
                <a:ext cx="954920" cy="368159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785ECFA-1486-474D-B409-14BB989F9F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2880" y="3268589"/>
              <a:ext cx="612804" cy="54864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FFFA8AE-BEE9-4B18-B1E4-79AA2C4DE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15295" y="3314309"/>
              <a:ext cx="745755" cy="4572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3D3997-F33F-455E-A8D0-2F937C524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9284" y="3314309"/>
              <a:ext cx="464180" cy="457200"/>
            </a:xfrm>
            <a:prstGeom prst="rect">
              <a:avLst/>
            </a:prstGeom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792C4DF4-2F50-4ACD-87AB-1D7043656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2/7/2025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E675FB0-6385-44A0-971D-98E491345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hpDIRC DSC meeting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F52BE4D-CBC1-4747-91A5-435DFCB7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3B666-A209-4298-9200-A6A397089C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37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3DB925CF-620B-44EF-B5D1-AE5527D7F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hpDIRC Recent Activities</a:t>
            </a:r>
            <a:endParaRPr kumimoji="0" lang="de-DE" sz="3200" b="0" i="0" u="none" strike="noStrike" kern="1200" cap="small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C8097-FED1-A8EE-12E4-42C45CABA0C9}"/>
              </a:ext>
            </a:extLst>
          </p:cNvPr>
          <p:cNvSpPr txBox="1"/>
          <p:nvPr/>
        </p:nvSpPr>
        <p:spPr>
          <a:xfrm>
            <a:off x="91439" y="548640"/>
            <a:ext cx="9733099" cy="5826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US" sz="1700" dirty="0">
                <a:solidFill>
                  <a:srgbClr val="C00000"/>
                </a:solidFill>
                <a:cs typeface="Arial" panose="020B0604020202020204" pitchFamily="34" charset="0"/>
              </a:rPr>
              <a:t>hpDIRC prototype in Cosmic Ray Telescope (CRT): </a:t>
            </a:r>
          </a:p>
          <a:p>
            <a:pPr marL="742950" lvl="1" indent="-28892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GB" sz="1700" dirty="0"/>
              <a:t>CRT construction in final stage at SBU to become test bench for incremental upgrades of new components (bars, sensors, readout electronics, eventually full hpDIRC modules)</a:t>
            </a:r>
          </a:p>
          <a:p>
            <a:pPr marL="742950" lvl="1" indent="-28892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GB" sz="1700" dirty="0">
                <a:solidFill>
                  <a:srgbClr val="C00000"/>
                </a:solidFill>
                <a:cs typeface="Arial" panose="020B0604020202020204" pitchFamily="34" charset="0"/>
              </a:rPr>
              <a:t>Momentum tagger installed and tested</a:t>
            </a:r>
          </a:p>
          <a:p>
            <a:pPr marL="742950" lvl="1" indent="-28892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GB" sz="1700" dirty="0">
                <a:solidFill>
                  <a:srgbClr val="C00000"/>
                </a:solidFill>
                <a:cs typeface="Arial" panose="020B0604020202020204" pitchFamily="34" charset="0"/>
              </a:rPr>
              <a:t>Tracker installation and DAQ synchronization ongoing</a:t>
            </a:r>
            <a:endParaRPr lang="en-US" sz="170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US" sz="1700" dirty="0">
                <a:solidFill>
                  <a:srgbClr val="C00000"/>
                </a:solidFill>
                <a:cs typeface="Arial" panose="020B0604020202020204" pitchFamily="34" charset="0"/>
              </a:rPr>
              <a:t>Validation of the BaBar DIRC bar reuse: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GB" sz="1700" dirty="0"/>
              <a:t>Bar boxes transferred from SLAC to JLab in April 2024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GB" sz="1700" dirty="0"/>
              <a:t>Disassembly of the boxes have started</a:t>
            </a:r>
          </a:p>
          <a:p>
            <a:pPr marL="742950" lvl="1" indent="-285750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GB" sz="1700" dirty="0"/>
              <a:t>Decision on reuse of bars expected by Q1-Q2/2025</a:t>
            </a:r>
          </a:p>
          <a:p>
            <a:pPr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US" sz="1700" dirty="0">
                <a:solidFill>
                  <a:srgbClr val="C00000"/>
                </a:solidFill>
                <a:cs typeface="Arial" panose="020B0604020202020204" pitchFamily="34" charset="0"/>
              </a:rPr>
              <a:t>Ongoing hpDIRC studies in simulation:</a:t>
            </a:r>
          </a:p>
          <a:p>
            <a:pPr marL="742950" lvl="1" indent="-28892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GB" sz="1700" dirty="0"/>
              <a:t>Light-guide, prism, sensor coverage </a:t>
            </a:r>
            <a:br>
              <a:rPr lang="en-GB" sz="1700" dirty="0"/>
            </a:br>
            <a:r>
              <a:rPr lang="en-GB" sz="1700" dirty="0"/>
              <a:t>design optimization</a:t>
            </a:r>
          </a:p>
          <a:p>
            <a:pPr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  <a:buSzPct val="80000"/>
              <a:tabLst>
                <a:tab pos="8347075" algn="l"/>
              </a:tabLst>
            </a:pPr>
            <a:r>
              <a:rPr lang="en-US" sz="1700" dirty="0">
                <a:solidFill>
                  <a:srgbClr val="C00000"/>
                </a:solidFill>
                <a:cs typeface="Arial" panose="020B0604020202020204" pitchFamily="34" charset="0"/>
              </a:rPr>
              <a:t>Mechanical Design and Integration:</a:t>
            </a:r>
          </a:p>
          <a:p>
            <a:pPr marL="742950" lvl="1" indent="-288925">
              <a:lnSpc>
                <a:spcPct val="13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  <a:tabLst>
                <a:tab pos="8347075" algn="l"/>
              </a:tabLst>
            </a:pPr>
            <a:r>
              <a:rPr lang="en-GB" sz="1700" dirty="0"/>
              <a:t>Work with two engineers and synergies with PANDA Barrel DIRC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F191BB-545E-1B0A-18B0-FE1C6075F78B}"/>
              </a:ext>
            </a:extLst>
          </p:cNvPr>
          <p:cNvSpPr/>
          <p:nvPr/>
        </p:nvSpPr>
        <p:spPr>
          <a:xfrm>
            <a:off x="10441571" y="638981"/>
            <a:ext cx="17347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hpDIRC prototype at SBU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Picture 13" descr="A ladder in a factory&#10;&#10;Description automatically generated">
            <a:extLst>
              <a:ext uri="{FF2B5EF4-FFF2-40B4-BE49-F238E27FC236}">
                <a16:creationId xmlns:a16="http://schemas.microsoft.com/office/drawing/2014/main" id="{48BBCB3C-57BA-7041-51DD-88DC6F20C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325239" y="1181491"/>
            <a:ext cx="2028939" cy="1521704"/>
          </a:xfrm>
          <a:prstGeom prst="rect">
            <a:avLst/>
          </a:prstGeom>
        </p:spPr>
      </p:pic>
      <p:pic>
        <p:nvPicPr>
          <p:cNvPr id="15" name="Picture 14" descr="Chart, sunburst chart&#10;&#10;Description automatically generated">
            <a:extLst>
              <a:ext uri="{FF2B5EF4-FFF2-40B4-BE49-F238E27FC236}">
                <a16:creationId xmlns:a16="http://schemas.microsoft.com/office/drawing/2014/main" id="{7DA772AF-DAF1-7DD4-94DC-BA112A865E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39" b="8999"/>
          <a:stretch/>
        </p:blipFill>
        <p:spPr>
          <a:xfrm>
            <a:off x="7379873" y="4984087"/>
            <a:ext cx="1985935" cy="1584019"/>
          </a:xfrm>
          <a:prstGeom prst="rect">
            <a:avLst/>
          </a:prstGeom>
        </p:spPr>
      </p:pic>
      <p:pic>
        <p:nvPicPr>
          <p:cNvPr id="16" name="Picture 15" descr="A green light on a table&#10;&#10;Description automatically generated">
            <a:extLst>
              <a:ext uri="{FF2B5EF4-FFF2-40B4-BE49-F238E27FC236}">
                <a16:creationId xmlns:a16="http://schemas.microsoft.com/office/drawing/2014/main" id="{0E579276-E97C-5927-6586-9A50CAE68F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3" t="27928" r="2265"/>
          <a:stretch/>
        </p:blipFill>
        <p:spPr>
          <a:xfrm>
            <a:off x="7790336" y="3218244"/>
            <a:ext cx="2364037" cy="1350499"/>
          </a:xfrm>
          <a:prstGeom prst="rect">
            <a:avLst/>
          </a:prstGeom>
        </p:spPr>
      </p:pic>
      <p:pic>
        <p:nvPicPr>
          <p:cNvPr id="18" name="Picture 17" descr="A drawing of a bench&#10;&#10;Description automatically generated">
            <a:extLst>
              <a:ext uri="{FF2B5EF4-FFF2-40B4-BE49-F238E27FC236}">
                <a16:creationId xmlns:a16="http://schemas.microsoft.com/office/drawing/2014/main" id="{20749ECF-6923-FFF8-714E-E0C91D586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6237" y="5033979"/>
            <a:ext cx="2074324" cy="15099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500C53C-E70E-D35E-8D53-1610FD47DA8F}"/>
              </a:ext>
            </a:extLst>
          </p:cNvPr>
          <p:cNvSpPr/>
          <p:nvPr/>
        </p:nvSpPr>
        <p:spPr>
          <a:xfrm>
            <a:off x="8434387" y="2974033"/>
            <a:ext cx="10759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QA lab at JLab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3B65E6-A04D-DC4B-1611-98056F412B90}"/>
              </a:ext>
            </a:extLst>
          </p:cNvPr>
          <p:cNvSpPr/>
          <p:nvPr/>
        </p:nvSpPr>
        <p:spPr>
          <a:xfrm>
            <a:off x="10186064" y="2982746"/>
            <a:ext cx="1796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Disassembly setup at JLab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97A683-4A7E-D591-4FAC-8CD27C8D21B0}"/>
              </a:ext>
            </a:extLst>
          </p:cNvPr>
          <p:cNvSpPr/>
          <p:nvPr/>
        </p:nvSpPr>
        <p:spPr>
          <a:xfrm>
            <a:off x="7597429" y="4689687"/>
            <a:ext cx="12782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hpDIRC in Geant4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9EA268-09B0-4C5F-A95A-552C4C6265DF}"/>
              </a:ext>
            </a:extLst>
          </p:cNvPr>
          <p:cNvSpPr/>
          <p:nvPr/>
        </p:nvSpPr>
        <p:spPr>
          <a:xfrm>
            <a:off x="10177056" y="4707088"/>
            <a:ext cx="10858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hpDIRC in CAD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4" name="Picture 23" descr="A machine in a factory&#10;&#10;Description automatically generated">
            <a:extLst>
              <a:ext uri="{FF2B5EF4-FFF2-40B4-BE49-F238E27FC236}">
                <a16:creationId xmlns:a16="http://schemas.microsoft.com/office/drawing/2014/main" id="{0CFB0F2B-A084-F70E-C26C-A409E0534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11569" r="13857" b="11765"/>
          <a:stretch/>
        </p:blipFill>
        <p:spPr>
          <a:xfrm>
            <a:off x="10304107" y="3233632"/>
            <a:ext cx="1796454" cy="133511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42C987-AF69-4AC1-8A87-EF054842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093584-8D26-4F30-9FCD-120DE328F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hpDIRC DSC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3CC44-2D56-4966-BE63-A0869481D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B6A7A-5EA8-44B6-A23D-B8C2E29B97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37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E6D99-8B46-262F-E15E-143E86F28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CE61C-3175-B689-9902-9E827A6BD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hpDIRC DSC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0E0BA-1142-E735-0729-27E4D69AD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5AEE62-E0D2-C2D0-7977-3A50D0EEAD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16212" y="20011"/>
            <a:ext cx="6759575" cy="523875"/>
          </a:xfrm>
        </p:spPr>
        <p:txBody>
          <a:bodyPr>
            <a:normAutofit fontScale="90000"/>
          </a:bodyPr>
          <a:lstStyle/>
          <a:p>
            <a:pPr algn="ctr"/>
            <a:r>
              <a:rPr lang="e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Cosmic Ray Telescope (CRT)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25628" y="4083185"/>
            <a:ext cx="3573093" cy="193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6908" y="145691"/>
            <a:ext cx="2504836" cy="3608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2913F9-D2AC-4A77-802D-A7C36102D1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17445" r="14519" b="15096"/>
          <a:stretch/>
        </p:blipFill>
        <p:spPr>
          <a:xfrm>
            <a:off x="4819314" y="3288862"/>
            <a:ext cx="1962265" cy="18159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B7E65A-F1E6-4DBF-9140-1A0B7B253E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10662" r="10118" b="19283"/>
          <a:stretch/>
        </p:blipFill>
        <p:spPr>
          <a:xfrm>
            <a:off x="4805485" y="839747"/>
            <a:ext cx="1928443" cy="18159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DD1006-584A-4EFA-B5E8-9C093D9365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3" t="31968" r="31531" b="23451"/>
          <a:stretch/>
        </p:blipFill>
        <p:spPr>
          <a:xfrm rot="5400000">
            <a:off x="1716624" y="1675797"/>
            <a:ext cx="3830578" cy="21584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9C9716-11F8-490E-866C-64101B1EA4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0" r="4872"/>
          <a:stretch/>
        </p:blipFill>
        <p:spPr>
          <a:xfrm rot="5400000">
            <a:off x="-564475" y="1644558"/>
            <a:ext cx="3830576" cy="22209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49D240-C3CD-46B0-8CFE-DC5651C0832C}"/>
              </a:ext>
            </a:extLst>
          </p:cNvPr>
          <p:cNvSpPr txBox="1"/>
          <p:nvPr/>
        </p:nvSpPr>
        <p:spPr>
          <a:xfrm>
            <a:off x="240336" y="4670323"/>
            <a:ext cx="22180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Momentum tagger installed and being tested with the scintillators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03ED4B-40B2-4C27-873B-6282446C8A18}"/>
              </a:ext>
            </a:extLst>
          </p:cNvPr>
          <p:cNvSpPr txBox="1"/>
          <p:nvPr/>
        </p:nvSpPr>
        <p:spPr>
          <a:xfrm>
            <a:off x="2561821" y="4674087"/>
            <a:ext cx="2149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Trackers in the CRT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48F5E6-52F4-4FDB-89BC-61212501BAED}"/>
              </a:ext>
            </a:extLst>
          </p:cNvPr>
          <p:cNvSpPr txBox="1"/>
          <p:nvPr/>
        </p:nvSpPr>
        <p:spPr>
          <a:xfrm>
            <a:off x="4810925" y="2666889"/>
            <a:ext cx="215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Large area PICOSEC at CERN test beam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0ED139-CE74-4FAE-BA6F-46A08B1A01C1}"/>
              </a:ext>
            </a:extLst>
          </p:cNvPr>
          <p:cNvSpPr txBox="1"/>
          <p:nvPr/>
        </p:nvSpPr>
        <p:spPr>
          <a:xfrm>
            <a:off x="4814200" y="5110531"/>
            <a:ext cx="2150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Dark box for the DIRC bar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B20025-A424-4167-8A54-21F111C8E5D9}"/>
              </a:ext>
            </a:extLst>
          </p:cNvPr>
          <p:cNvSpPr txBox="1"/>
          <p:nvPr/>
        </p:nvSpPr>
        <p:spPr>
          <a:xfrm>
            <a:off x="7442470" y="3744630"/>
            <a:ext cx="3911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Schematic of the DIRC-CRT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AD32A1-6CCF-4D35-A272-7EFC62378396}"/>
              </a:ext>
            </a:extLst>
          </p:cNvPr>
          <p:cNvSpPr txBox="1"/>
          <p:nvPr/>
        </p:nvSpPr>
        <p:spPr>
          <a:xfrm>
            <a:off x="7625628" y="6003131"/>
            <a:ext cx="3911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Schematic of the DIRC bar movement system</a:t>
            </a:r>
          </a:p>
        </p:txBody>
      </p:sp>
    </p:spTree>
    <p:extLst>
      <p:ext uri="{BB962C8B-B14F-4D97-AF65-F5344CB8AC3E}">
        <p14:creationId xmlns:p14="http://schemas.microsoft.com/office/powerpoint/2010/main" val="959177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8">
            <a:extLst>
              <a:ext uri="{FF2B5EF4-FFF2-40B4-BE49-F238E27FC236}">
                <a16:creationId xmlns:a16="http://schemas.microsoft.com/office/drawing/2014/main" id="{63113FB1-AFDC-2562-03D5-302F81EE3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188" y="6351"/>
            <a:ext cx="73771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de-DE" sz="3200" cap="small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anose="020F0502020204030204" pitchFamily="34" charset="0"/>
              </a:rPr>
              <a:t>Upcoming Activities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F87D97-6203-7B66-0A82-EE6983864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19"/>
          <a:stretch/>
        </p:blipFill>
        <p:spPr>
          <a:xfrm>
            <a:off x="8024401" y="582613"/>
            <a:ext cx="4131088" cy="1678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A7B375-3B0F-F322-9FAC-68DE3C0F60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9"/>
          <a:stretch/>
        </p:blipFill>
        <p:spPr>
          <a:xfrm>
            <a:off x="8024401" y="2270870"/>
            <a:ext cx="4131088" cy="1678721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E4CA92-938E-2474-F880-60EB163CB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6" r="24890"/>
          <a:stretch/>
        </p:blipFill>
        <p:spPr>
          <a:xfrm>
            <a:off x="8654043" y="4347797"/>
            <a:ext cx="1574049" cy="1508760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7D2215-B9E0-1E5B-C0B3-DCD21F7309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r="26037"/>
          <a:stretch/>
        </p:blipFill>
        <p:spPr>
          <a:xfrm>
            <a:off x="10539728" y="4347797"/>
            <a:ext cx="1577341" cy="1508760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A27761-9324-6B46-3B20-EC086049C163}"/>
              </a:ext>
            </a:extLst>
          </p:cNvPr>
          <p:cNvSpPr txBox="1"/>
          <p:nvPr/>
        </p:nvSpPr>
        <p:spPr>
          <a:xfrm>
            <a:off x="135248" y="880709"/>
            <a:ext cx="7806703" cy="4459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effectLst/>
              </a:rPr>
              <a:t>Proposal submitted to DOE for </a:t>
            </a:r>
            <a:r>
              <a:rPr lang="en-US" dirty="0" err="1">
                <a:effectLst/>
              </a:rPr>
              <a:t>xpDIRC</a:t>
            </a:r>
            <a:r>
              <a:rPr lang="en-US" dirty="0">
                <a:effectLst/>
              </a:rPr>
              <a:t> R&amp;D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effectLst/>
              </a:rPr>
              <a:t>Regular bi-weekly meetings on Monday to discuss progress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/>
              <a:t>Commissioning of the CRT and start taking data with </a:t>
            </a:r>
            <a:r>
              <a:rPr lang="en-US" dirty="0" err="1"/>
              <a:t>hpDIRC</a:t>
            </a:r>
            <a:endParaRPr lang="en-US" dirty="0">
              <a:effectLst/>
            </a:endParaRP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  <a:effectLst/>
              </a:rPr>
              <a:t>For the </a:t>
            </a:r>
            <a:r>
              <a:rPr lang="en-US" dirty="0" err="1">
                <a:solidFill>
                  <a:srgbClr val="7030A0"/>
                </a:solidFill>
                <a:effectLst/>
              </a:rPr>
              <a:t>xpDIRC</a:t>
            </a:r>
            <a:r>
              <a:rPr lang="en-US" dirty="0">
                <a:solidFill>
                  <a:srgbClr val="7030A0"/>
                </a:solidFill>
                <a:effectLst/>
              </a:rPr>
              <a:t> Hybrid optics study (</a:t>
            </a:r>
            <a:r>
              <a:rPr lang="en-US" dirty="0">
                <a:solidFill>
                  <a:srgbClr val="7030A0"/>
                </a:solidFill>
              </a:rPr>
              <a:t>mitigate focusing errors and reduce cost)</a:t>
            </a: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/>
              <a:t>Study of </a:t>
            </a:r>
            <a:r>
              <a:rPr lang="en-US" dirty="0">
                <a:solidFill>
                  <a:srgbClr val="039900"/>
                </a:solidFill>
              </a:rPr>
              <a:t>plate configuration with spherical lenses</a:t>
            </a: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rgbClr val="039900"/>
                </a:solidFill>
              </a:rPr>
              <a:t>Optimize lens properties </a:t>
            </a:r>
            <a:r>
              <a:rPr lang="en-US" dirty="0"/>
              <a:t>for longer expansion in plate</a:t>
            </a: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/>
              <a:t>Study </a:t>
            </a:r>
            <a:r>
              <a:rPr lang="en-US" dirty="0">
                <a:solidFill>
                  <a:srgbClr val="039900"/>
                </a:solidFill>
              </a:rPr>
              <a:t>shorter prism</a:t>
            </a:r>
            <a:r>
              <a:rPr lang="en-US" dirty="0">
                <a:solidFill>
                  <a:srgbClr val="05B050"/>
                </a:solidFill>
              </a:rPr>
              <a:t>, </a:t>
            </a:r>
            <a:r>
              <a:rPr lang="en-US" dirty="0"/>
              <a:t>two </a:t>
            </a:r>
            <a:r>
              <a:rPr lang="en-US" dirty="0">
                <a:solidFill>
                  <a:srgbClr val="039900"/>
                </a:solidFill>
              </a:rPr>
              <a:t>half-width prisms</a:t>
            </a:r>
            <a:r>
              <a:rPr lang="en-US" dirty="0"/>
              <a:t>, possibly with </a:t>
            </a:r>
            <a:r>
              <a:rPr lang="en-US" dirty="0" err="1"/>
              <a:t>SiPM</a:t>
            </a:r>
            <a:r>
              <a:rPr lang="en-US" dirty="0"/>
              <a:t> readout</a:t>
            </a:r>
            <a:br>
              <a:rPr lang="en-US" dirty="0"/>
            </a:br>
            <a:r>
              <a:rPr lang="en-US" sz="1600" dirty="0"/>
              <a:t>(cost reduction, reduce sensor area of prism by factor 3-4)</a:t>
            </a:r>
            <a:endParaRPr lang="en-US" dirty="0"/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rgbClr val="039900"/>
                </a:solidFill>
              </a:rPr>
              <a:t>Optimize “Thick plate” </a:t>
            </a:r>
            <a:r>
              <a:rPr lang="en-US" dirty="0"/>
              <a:t>hybrid design </a:t>
            </a:r>
            <a:r>
              <a:rPr lang="en-US" sz="1600" dirty="0"/>
              <a:t>(avoids photon loss in the lens)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>
                <a:solidFill>
                  <a:srgbClr val="0000FF"/>
                </a:solidFill>
              </a:rPr>
              <a:t>Thinner bars (mitigate multiple scattering effects in DIRC bars)</a:t>
            </a:r>
          </a:p>
          <a:p>
            <a:pPr marL="800100" lvl="1" indent="-342900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Wingdings" pitchFamily="2" charset="2"/>
              <a:buChar char="Ø"/>
            </a:pPr>
            <a:r>
              <a:rPr lang="en-US" dirty="0"/>
              <a:t>Study potential combination with “Thick plate” hybrid design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F70828-BA68-49A8-AECC-38BE01973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2/7/2025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06D302-D281-48A5-800B-EDF33A2D5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hpDIRC DSC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888F89-87FF-40C0-B9F6-11CAE2A6D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B6A7A-5EA8-44B6-A23D-B8C2E29B97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62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391</Words>
  <Application>Microsoft Office PowerPoint</Application>
  <PresentationFormat>Widescreen</PresentationFormat>
  <Paragraphs>50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Wingdings</vt:lpstr>
      <vt:lpstr>Office Theme</vt:lpstr>
      <vt:lpstr>hpDIRC  Present Status and Future Plans</vt:lpstr>
      <vt:lpstr>PowerPoint Presentation</vt:lpstr>
      <vt:lpstr>Cosmic Ray Telescope (CRT)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hpDIRC  Present Status and Future Plans</dc:title>
  <dc:creator>admin</dc:creator>
  <cp:lastModifiedBy>admin</cp:lastModifiedBy>
  <cp:revision>2</cp:revision>
  <dcterms:created xsi:type="dcterms:W3CDTF">2025-02-06T21:12:36Z</dcterms:created>
  <dcterms:modified xsi:type="dcterms:W3CDTF">2025-02-06T21:42:00Z</dcterms:modified>
</cp:coreProperties>
</file>